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309" r:id="rId19"/>
    <p:sldId id="330" r:id="rId20"/>
    <p:sldId id="294" r:id="rId21"/>
    <p:sldId id="295" r:id="rId22"/>
    <p:sldId id="296" r:id="rId23"/>
    <p:sldId id="297" r:id="rId24"/>
    <p:sldId id="298" r:id="rId25"/>
    <p:sldId id="328" r:id="rId26"/>
    <p:sldId id="358" r:id="rId27"/>
    <p:sldId id="357" r:id="rId28"/>
    <p:sldId id="291" r:id="rId29"/>
    <p:sldId id="289" r:id="rId30"/>
    <p:sldId id="288" r:id="rId31"/>
    <p:sldId id="335" r:id="rId32"/>
    <p:sldId id="354" r:id="rId33"/>
    <p:sldId id="343" r:id="rId34"/>
    <p:sldId id="344" r:id="rId35"/>
    <p:sldId id="345" r:id="rId36"/>
    <p:sldId id="352" r:id="rId37"/>
    <p:sldId id="341" r:id="rId38"/>
    <p:sldId id="340" r:id="rId39"/>
    <p:sldId id="339" r:id="rId40"/>
    <p:sldId id="258" r:id="rId41"/>
    <p:sldId id="259" r:id="rId42"/>
    <p:sldId id="260" r:id="rId43"/>
    <p:sldId id="261" r:id="rId44"/>
    <p:sldId id="262" r:id="rId45"/>
    <p:sldId id="263" r:id="rId4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309"/>
            <p14:sldId id="330"/>
            <p14:sldId id="294"/>
            <p14:sldId id="295"/>
          </p14:sldIdLst>
        </p14:section>
        <p14:section name="Slot#2" id="{D9FDAC3C-59EC-4F24-A258-990E5A99524B}">
          <p14:sldIdLst>
            <p14:sldId id="296"/>
            <p14:sldId id="297"/>
            <p14:sldId id="298"/>
            <p14:sldId id="328"/>
            <p14:sldId id="358"/>
            <p14:sldId id="357"/>
            <p14:sldId id="291"/>
            <p14:sldId id="289"/>
            <p14:sldId id="288"/>
            <p14:sldId id="335"/>
            <p14:sldId id="354"/>
          </p14:sldIdLst>
        </p14:section>
        <p14:section name="Slot #3" id="{F677F51C-2E55-4E3A-9003-040DB0D8330A}">
          <p14:sldIdLst/>
        </p14:section>
        <p14:section name="Backup" id="{9FBC3677-2CD2-4DE4-B71A-F5EAB5A48DDF}">
          <p14:sldIdLst>
            <p14:sldId id="343"/>
            <p14:sldId id="344"/>
            <p14:sldId id="345"/>
          </p14:sldIdLst>
        </p14:section>
        <p14:section name="Motions' templates" id="{A00CE131-3A42-486E-8953-DA2CA69571D8}">
          <p14:sldIdLst>
            <p14:sldId id="352"/>
            <p14:sldId id="341"/>
            <p14:sldId id="340"/>
            <p14:sldId id="339"/>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93" autoAdjust="0"/>
    <p:restoredTop sz="94660"/>
  </p:normalViewPr>
  <p:slideViewPr>
    <p:cSldViewPr>
      <p:cViewPr varScale="1">
        <p:scale>
          <a:sx n="140" d="100"/>
          <a:sy n="140" d="100"/>
        </p:scale>
        <p:origin x="372" y="13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6" d="100"/>
          <a:sy n="96" d="100"/>
        </p:scale>
        <p:origin x="35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465216008"/>
        <c:axId val="465216400"/>
        <c:axId val="0"/>
      </c:bar3DChart>
      <c:catAx>
        <c:axId val="465216008"/>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465216400"/>
        <c:crosses val="autoZero"/>
        <c:auto val="1"/>
        <c:lblAlgn val="ctr"/>
        <c:lblOffset val="100"/>
        <c:tickLblSkip val="3"/>
        <c:tickMarkSkip val="1"/>
        <c:noMultiLvlLbl val="0"/>
      </c:catAx>
      <c:valAx>
        <c:axId val="46521640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465216008"/>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Mar.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42</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Mar.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40</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802.11-16/218r0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0213-00-00az-802-11az-meeting-minutes-january-2016-sess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March 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2016-02-07</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Mar.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91"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58520097"/>
              </p:ext>
            </p:extLst>
          </p:nvPr>
        </p:nvGraphicFramePr>
        <p:xfrm>
          <a:off x="971598" y="1828800"/>
          <a:ext cx="5184576" cy="2276052"/>
        </p:xfrm>
        <a:graphic>
          <a:graphicData uri="http://schemas.openxmlformats.org/drawingml/2006/table">
            <a:tbl>
              <a:tblPr firstRow="1" bandRow="1">
                <a:tableStyleId>{93296810-A885-4BE3-A3E7-6D5BEEA58F35}</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NGP</a:t>
                      </a:r>
                    </a:p>
                  </a:txBody>
                  <a:tcPr marT="45746" marB="45746">
                    <a:solidFill>
                      <a:srgbClr val="92D050"/>
                    </a:solidFill>
                  </a:tcPr>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11-16/213</a:t>
            </a:r>
            <a:r>
              <a:rPr lang="en-US" altLang="en-US" sz="1800" b="0" dirty="0" smtClean="0"/>
              <a:t>).  </a:t>
            </a:r>
            <a:endParaRPr lang="en-US" altLang="en-US" sz="1800" b="0" dirty="0"/>
          </a:p>
          <a:p>
            <a:pPr algn="just">
              <a:spcBef>
                <a:spcPct val="20000"/>
              </a:spcBef>
              <a:buFontTx/>
              <a:buChar char="•"/>
            </a:pPr>
            <a:r>
              <a:rPr lang="en-US" altLang="en-US" sz="1800" b="0" dirty="0" smtClean="0"/>
              <a:t>Review and approve FRD document template.</a:t>
            </a:r>
            <a:endParaRPr lang="en-US" altLang="en-US" sz="1800" b="0" dirty="0" smtClean="0"/>
          </a:p>
          <a:p>
            <a:pPr algn="just">
              <a:spcBef>
                <a:spcPct val="20000"/>
              </a:spcBef>
              <a:buFontTx/>
              <a:buChar char="•"/>
            </a:pPr>
            <a:r>
              <a:rPr lang="en-US" altLang="en-US" sz="1800" b="0" dirty="0" smtClean="0"/>
              <a:t>Review and approve FRD working draft.</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Functional requirements related submissions as needed.</a:t>
            </a:r>
          </a:p>
          <a:p>
            <a:pPr lvl="1" algn="just">
              <a:spcBef>
                <a:spcPct val="20000"/>
              </a:spcBef>
              <a:buFontTx/>
              <a:buChar char="•"/>
            </a:pPr>
            <a:r>
              <a:rPr lang="en-US" altLang="en-US" sz="1600" dirty="0" smtClean="0"/>
              <a:t>Technical presentations to inform the TG.</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89795607"/>
              </p:ext>
            </p:extLst>
          </p:nvPr>
        </p:nvGraphicFramePr>
        <p:xfrm>
          <a:off x="395536" y="1724994"/>
          <a:ext cx="8458200" cy="3432062"/>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Mar. 2016 </a:t>
                      </a:r>
                      <a:r>
                        <a:rPr lang="en-US" sz="1400" dirty="0" smtClean="0"/>
                        <a:t>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11-16-213</a:t>
                      </a: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Jan. 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endParaRPr lang="en-US" sz="1400" dirty="0" smtClean="0"/>
                    </a:p>
                  </a:txBody>
                  <a:tcPr marT="45712" marB="45712"/>
                </a:tc>
              </a:tr>
              <a:tr h="492360">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492360">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discussion items</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(0min</a:t>
            </a:r>
            <a:r>
              <a:rPr lang="en-US" altLang="en-US" sz="2000" b="0" dirty="0"/>
              <a:t>)</a:t>
            </a:r>
          </a:p>
          <a:p>
            <a:pPr algn="just">
              <a:spcBef>
                <a:spcPct val="20000"/>
              </a:spcBef>
              <a:buFontTx/>
              <a:buChar char="•"/>
            </a:pPr>
            <a:r>
              <a:rPr lang="en-US" altLang="en-US" sz="2000" b="0" dirty="0"/>
              <a:t>Agenda Setting (4min</a:t>
            </a:r>
            <a:r>
              <a:rPr lang="en-US" altLang="en-US" sz="2000" b="0" dirty="0" smtClean="0"/>
              <a:t>)</a:t>
            </a:r>
          </a:p>
          <a:p>
            <a:pPr algn="just">
              <a:spcBef>
                <a:spcPct val="20000"/>
              </a:spcBef>
              <a:buFontTx/>
              <a:buChar char="•"/>
            </a:pPr>
            <a:r>
              <a:rPr lang="en-US" altLang="en-US" sz="2000" b="0" dirty="0" smtClean="0"/>
              <a:t>Approval of previous meeting minutes (3min - Chair)</a:t>
            </a:r>
          </a:p>
          <a:p>
            <a:pPr algn="just">
              <a:spcBef>
                <a:spcPct val="20000"/>
              </a:spcBef>
              <a:buFontTx/>
              <a:buChar char="•"/>
            </a:pPr>
            <a:r>
              <a:rPr lang="en-US" altLang="en-US" sz="2000" b="0" dirty="0" smtClean="0"/>
              <a:t>Presentation </a:t>
            </a:r>
            <a:r>
              <a:rPr lang="en-US" altLang="en-US" sz="2000" b="0" dirty="0" smtClean="0"/>
              <a:t>to inform </a:t>
            </a:r>
            <a:r>
              <a:rPr lang="en-US" altLang="en-US" sz="2000" b="0" dirty="0" smtClean="0"/>
              <a:t>TG</a:t>
            </a:r>
            <a:endParaRPr lang="en-US" altLang="en-US" sz="2000" b="0" dirty="0" smtClean="0"/>
          </a:p>
          <a:p>
            <a:pPr lvl="1" algn="just">
              <a:spcBef>
                <a:spcPct val="20000"/>
              </a:spcBef>
              <a:buFontTx/>
              <a:buChar char="•"/>
            </a:pPr>
            <a:r>
              <a:rPr lang="en-US" altLang="en-US" sz="1600" dirty="0" smtClean="0"/>
              <a:t>As needed.</a:t>
            </a:r>
            <a:endParaRPr lang="en-US" altLang="en-US" sz="1600" dirty="0" smtClean="0"/>
          </a:p>
          <a:p>
            <a:pPr marL="457200" lvl="1" indent="0">
              <a:spcBef>
                <a:spcPct val="20000"/>
              </a:spcBef>
            </a:pPr>
            <a:r>
              <a:rPr lang="en-US" altLang="en-US" dirty="0" smtClean="0"/>
              <a:t/>
            </a:r>
            <a:br>
              <a:rPr lang="en-US" altLang="en-US" dirty="0" smtClean="0"/>
            </a:br>
            <a:endParaRPr lang="en-US" altLang="en-US" dirty="0" smtClean="0"/>
          </a:p>
          <a:p>
            <a:pPr lvl="1" algn="just">
              <a:spcBef>
                <a:spcPct val="20000"/>
              </a:spcBef>
              <a:buFontTx/>
              <a:buChar char="•"/>
            </a:pPr>
            <a:endParaRPr lang="en-US" altLang="en-US" sz="1600" b="0" dirty="0" smtClean="0"/>
          </a:p>
          <a:p>
            <a:pPr lvl="1" algn="just">
              <a:spcBef>
                <a:spcPct val="20000"/>
              </a:spcBef>
              <a:buFontTx/>
              <a:buChar char="•"/>
            </a:pPr>
            <a:endParaRPr lang="en-US" altLang="en-US" sz="16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0062349"/>
              </p:ext>
            </p:extLst>
          </p:nvPr>
        </p:nvGraphicFramePr>
        <p:xfrm>
          <a:off x="669345" y="1988840"/>
          <a:ext cx="7772404" cy="1844568"/>
        </p:xfrm>
        <a:graphic>
          <a:graphicData uri="http://schemas.openxmlformats.org/drawingml/2006/table">
            <a:tbl>
              <a:tblPr firstRow="1" bandRow="1">
                <a:tableStyleId>{21E4AEA4-8DFA-4A89-87EB-49C32662AFE0}</a:tableStyleId>
              </a:tblPr>
              <a:tblGrid>
                <a:gridCol w="1380624"/>
                <a:gridCol w="2124576"/>
                <a:gridCol w="2667000"/>
                <a:gridCol w="1600204"/>
              </a:tblGrid>
              <a:tr h="305408">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05408">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Mar.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789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11-16-213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Jan. 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301283">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301283">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dirty="0" smtClean="0"/>
              <a:t>Document </a:t>
            </a:r>
            <a:r>
              <a:rPr lang="en-US" dirty="0" smtClean="0"/>
              <a:t>11-16/218r0 </a:t>
            </a:r>
            <a:r>
              <a:rPr lang="en-US" dirty="0" smtClean="0"/>
              <a:t>posted to Mentor </a:t>
            </a:r>
            <a:r>
              <a:rPr lang="en-US" dirty="0" smtClean="0"/>
              <a:t>Feb. 1</a:t>
            </a:r>
            <a:r>
              <a:rPr lang="en-US" baseline="30000" dirty="0" smtClean="0"/>
              <a:t>st</a:t>
            </a:r>
            <a:r>
              <a:rPr lang="en-US" dirty="0" smtClean="0"/>
              <a:t>.</a:t>
            </a:r>
            <a:endParaRPr lang="en-US" dirty="0" smtClean="0"/>
          </a:p>
          <a:p>
            <a:endParaRPr lang="en-US" dirty="0" smtClean="0"/>
          </a:p>
          <a:p>
            <a:r>
              <a:rPr lang="en-US" dirty="0" smtClean="0"/>
              <a:t>Motion:</a:t>
            </a:r>
          </a:p>
          <a:p>
            <a:pPr marL="0" indent="0"/>
            <a:r>
              <a:rPr lang="en-US" dirty="0" smtClean="0"/>
              <a:t>To </a:t>
            </a:r>
            <a:r>
              <a:rPr lang="en-US" dirty="0"/>
              <a:t>approve document </a:t>
            </a:r>
            <a:r>
              <a:rPr lang="en-US" dirty="0"/>
              <a:t>11-16/218r0 </a:t>
            </a:r>
            <a:r>
              <a:rPr lang="en-US" dirty="0" smtClean="0"/>
              <a:t>as </a:t>
            </a:r>
            <a:r>
              <a:rPr lang="en-US" dirty="0" smtClean="0"/>
              <a:t>TG </a:t>
            </a:r>
            <a:r>
              <a:rPr lang="en-US" dirty="0"/>
              <a:t>meeting minutes for the </a:t>
            </a:r>
            <a:r>
              <a:rPr lang="en-US" dirty="0" smtClean="0"/>
              <a:t>Atlanta meeting</a:t>
            </a:r>
            <a:r>
              <a:rPr lang="en-US" dirty="0"/>
              <a:t>. </a:t>
            </a:r>
          </a:p>
          <a:p>
            <a:r>
              <a:rPr lang="en-US" dirty="0"/>
              <a:t>Moved </a:t>
            </a:r>
            <a:r>
              <a:rPr lang="en-US" dirty="0" smtClean="0"/>
              <a:t>by: Ganesh</a:t>
            </a:r>
          </a:p>
          <a:p>
            <a:r>
              <a:rPr lang="en-US" dirty="0" smtClean="0"/>
              <a:t>Seconded by: Chao Chun</a:t>
            </a:r>
            <a:endParaRPr lang="en-US" dirty="0"/>
          </a:p>
          <a:p>
            <a:r>
              <a:rPr lang="en-US" dirty="0" smtClean="0"/>
              <a:t>Results (Y/N/A): </a:t>
            </a:r>
          </a:p>
          <a:p>
            <a:endParaRPr lang="en-US"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t>
            </a:r>
            <a:r>
              <a:rPr lang="en-US" altLang="en-US" dirty="0" err="1" smtClean="0">
                <a:solidFill>
                  <a:srgbClr val="0000FF"/>
                </a:solidFill>
                <a:cs typeface="Times New Roman" panose="02020603050405020304" pitchFamily="18" charset="0"/>
              </a:rPr>
              <a:t>az</a:t>
            </a:r>
            <a:r>
              <a:rPr lang="en-US" altLang="en-US" dirty="0" smtClean="0">
                <a:solidFill>
                  <a:srgbClr val="0000FF"/>
                </a:solidFill>
                <a:cs typeface="Times New Roman" panose="02020603050405020304" pitchFamily="18" charset="0"/>
              </a:rPr>
              <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Macau, China</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Mar. 13</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-18</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a:t>
            </a:r>
            <a:r>
              <a:rPr lang="en-US" altLang="en-US" sz="3600" dirty="0" smtClean="0">
                <a:cs typeface="Times New Roman" panose="02020603050405020304" pitchFamily="18" charset="0"/>
              </a:rPr>
              <a:t>2016</a:t>
            </a:r>
            <a:endParaRPr lang="en-US" altLang="en-US" sz="36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a:t>
            </a:r>
            <a:r>
              <a:rPr lang="en-US" altLang="en-US" sz="2000" dirty="0" smtClean="0">
                <a:cs typeface="Times New Roman" panose="02020603050405020304" pitchFamily="18" charset="0"/>
              </a:rPr>
              <a:t>: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(Qualcomm</a:t>
            </a:r>
            <a:r>
              <a:rPr lang="en-US" altLang="en-US" sz="1600" b="0" dirty="0" smtClean="0">
                <a:cs typeface="Times New Roman" panose="02020603050405020304" pitchFamily="18" charset="0"/>
              </a:rPr>
              <a:t>)</a:t>
            </a:r>
          </a:p>
          <a:p>
            <a:pPr algn="ctr">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(55min)</a:t>
            </a:r>
          </a:p>
          <a:p>
            <a:pPr algn="just">
              <a:spcBef>
                <a:spcPct val="20000"/>
              </a:spcBef>
              <a:buFontTx/>
              <a:buChar char="•"/>
            </a:pPr>
            <a:r>
              <a:rPr lang="en-US" altLang="en-US" sz="2000" b="0" dirty="0" smtClean="0"/>
              <a:t>Timeline and project progress review (10min)</a:t>
            </a:r>
          </a:p>
          <a:p>
            <a:pPr algn="just">
              <a:spcBef>
                <a:spcPct val="20000"/>
              </a:spcBef>
              <a:buFontTx/>
              <a:buChar char="•"/>
            </a:pPr>
            <a:r>
              <a:rPr lang="en-US" altLang="en-US" sz="2000" b="0" dirty="0" err="1" smtClean="0"/>
              <a:t>Telecon</a:t>
            </a:r>
            <a:r>
              <a:rPr lang="en-US" altLang="en-US" sz="2000" b="0" dirty="0" smtClean="0"/>
              <a:t> time setting (5min)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55299334"/>
              </p:ext>
            </p:extLst>
          </p:nvPr>
        </p:nvGraphicFramePr>
        <p:xfrm>
          <a:off x="656785" y="2420888"/>
          <a:ext cx="7772404" cy="2297744"/>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11-16/218</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err="1" smtClean="0"/>
                        <a:t>TGaz</a:t>
                      </a:r>
                      <a:r>
                        <a:rPr lang="en-US" sz="1500" dirty="0" smtClean="0"/>
                        <a:t> meeting agenda</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194584">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306608">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274311">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1065213"/>
          </a:xfrm>
        </p:spPr>
        <p:txBody>
          <a:bodyPr/>
          <a:lstStyle/>
          <a:p>
            <a:r>
              <a:rPr lang="en-US" dirty="0" smtClean="0"/>
              <a:t>Previously: Review </a:t>
            </a:r>
            <a:r>
              <a:rPr lang="en-US" dirty="0" err="1" smtClean="0"/>
              <a:t>TGaz</a:t>
            </a:r>
            <a:r>
              <a:rPr lang="en-US" dirty="0" smtClean="0"/>
              <a:t> Timeline progress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(Mar..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Mar.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Mar. 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449881"/>
          </a:xfrm>
        </p:spPr>
        <p:txBody>
          <a:bodyPr/>
          <a:lstStyle/>
          <a:p>
            <a:r>
              <a:rPr lang="en-US" sz="2800" dirty="0"/>
              <a:t>Previously: </a:t>
            </a:r>
            <a:r>
              <a:rPr lang="en-US" sz="2800" dirty="0" err="1" smtClean="0"/>
              <a:t>TGaz</a:t>
            </a:r>
            <a:r>
              <a:rPr lang="en-US" sz="2800" dirty="0" smtClean="0"/>
              <a:t> </a:t>
            </a:r>
            <a:r>
              <a:rPr lang="en-US" sz="2800" dirty="0"/>
              <a:t>Timeline </a:t>
            </a:r>
            <a:r>
              <a:rPr lang="en-US" sz="2800" dirty="0" smtClean="0"/>
              <a:t>progress post Atlanta</a:t>
            </a:r>
            <a:endParaRPr lang="en-US" sz="2800" dirty="0"/>
          </a:p>
        </p:txBody>
      </p:sp>
      <p:sp>
        <p:nvSpPr>
          <p:cNvPr id="3" name="Date Placeholder 2"/>
          <p:cNvSpPr>
            <a:spLocks noGrp="1"/>
          </p:cNvSpPr>
          <p:nvPr>
            <p:ph type="dt" idx="10"/>
          </p:nvPr>
        </p:nvSpPr>
        <p:spPr/>
        <p:txBody>
          <a:bodyPr/>
          <a:lstStyle/>
          <a:p>
            <a:r>
              <a:rPr lang="en-US" smtClean="0"/>
              <a:t>Mar. 2016</a:t>
            </a:r>
            <a:endParaRPr lang="en-GB" dirty="0"/>
          </a:p>
        </p:txBody>
      </p:sp>
      <p:sp>
        <p:nvSpPr>
          <p:cNvPr id="4" name="Footer Placeholder 3"/>
          <p:cNvSpPr>
            <a:spLocks noGrp="1"/>
          </p:cNvSpPr>
          <p:nvPr>
            <p:ph type="ftr" idx="11"/>
          </p:nvPr>
        </p:nvSpPr>
        <p:spPr/>
        <p:txBody>
          <a:bodyPr/>
          <a:lstStyle/>
          <a:p>
            <a:r>
              <a:rPr lang="en-GB" smtClean="0"/>
              <a:t>Jonathan Segev, Intel Corporation</a:t>
            </a:r>
            <a:endParaRPr lang="en-GB"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26</a:t>
            </a:fld>
            <a:endParaRPr lang="en-GB"/>
          </a:p>
        </p:txBody>
      </p:sp>
      <p:cxnSp>
        <p:nvCxnSpPr>
          <p:cNvPr id="6" name="Straight Arrow Connector 56"/>
          <p:cNvCxnSpPr>
            <a:cxnSpLocks noChangeShapeType="1"/>
            <a:stCxn id="54" idx="0"/>
          </p:cNvCxnSpPr>
          <p:nvPr/>
        </p:nvCxnSpPr>
        <p:spPr bwMode="auto">
          <a:xfrm flipV="1">
            <a:off x="732423" y="2325581"/>
            <a:ext cx="625523" cy="2030293"/>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7" name="Rectangle 6"/>
          <p:cNvSpPr>
            <a:spLocks noChangeArrowheads="1"/>
          </p:cNvSpPr>
          <p:nvPr/>
        </p:nvSpPr>
        <p:spPr bwMode="auto">
          <a:xfrm>
            <a:off x="6480968" y="1180784"/>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8" name="Rectangle 7"/>
          <p:cNvSpPr>
            <a:spLocks noChangeArrowheads="1"/>
          </p:cNvSpPr>
          <p:nvPr/>
        </p:nvSpPr>
        <p:spPr bwMode="auto">
          <a:xfrm>
            <a:off x="5217180" y="1170464"/>
            <a:ext cx="1265494" cy="38264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2676919" y="1170464"/>
            <a:ext cx="1272613" cy="38264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1362034" y="1174116"/>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89421" y="1174116"/>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3941080" y="1174116"/>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Line 15"/>
          <p:cNvSpPr>
            <a:spLocks noChangeShapeType="1"/>
          </p:cNvSpPr>
          <p:nvPr/>
        </p:nvSpPr>
        <p:spPr bwMode="auto">
          <a:xfrm>
            <a:off x="5240826" y="1216978"/>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4" name="Rectangle 13"/>
          <p:cNvSpPr>
            <a:spLocks noChangeArrowheads="1"/>
          </p:cNvSpPr>
          <p:nvPr/>
        </p:nvSpPr>
        <p:spPr bwMode="auto">
          <a:xfrm>
            <a:off x="89422" y="1174116"/>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5" name="Text Box 26"/>
          <p:cNvSpPr txBox="1">
            <a:spLocks noChangeArrowheads="1"/>
          </p:cNvSpPr>
          <p:nvPr/>
        </p:nvSpPr>
        <p:spPr bwMode="auto">
          <a:xfrm flipH="1">
            <a:off x="4128847" y="1553883"/>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6" name="Text Box 29"/>
          <p:cNvSpPr txBox="1">
            <a:spLocks noChangeArrowheads="1"/>
          </p:cNvSpPr>
          <p:nvPr/>
        </p:nvSpPr>
        <p:spPr bwMode="auto">
          <a:xfrm flipH="1">
            <a:off x="6005060" y="156344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(Mar.. 2020)</a:t>
            </a:r>
            <a:endParaRPr lang="en-US" altLang="en-US" b="0" dirty="0"/>
          </a:p>
        </p:txBody>
      </p:sp>
      <p:sp>
        <p:nvSpPr>
          <p:cNvPr id="17" name="Isosceles Triangle 16"/>
          <p:cNvSpPr>
            <a:spLocks noChangeArrowheads="1"/>
          </p:cNvSpPr>
          <p:nvPr/>
        </p:nvSpPr>
        <p:spPr bwMode="auto">
          <a:xfrm>
            <a:off x="771983" y="1582029"/>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flipH="1">
            <a:off x="4727102" y="1575122"/>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Text Box 24"/>
          <p:cNvSpPr txBox="1">
            <a:spLocks noChangeArrowheads="1"/>
          </p:cNvSpPr>
          <p:nvPr/>
        </p:nvSpPr>
        <p:spPr bwMode="auto">
          <a:xfrm>
            <a:off x="2763445" y="1554136"/>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3404196" y="1570360"/>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136458" y="1576303"/>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Text Box 24"/>
          <p:cNvSpPr txBox="1">
            <a:spLocks noChangeArrowheads="1"/>
          </p:cNvSpPr>
          <p:nvPr/>
        </p:nvSpPr>
        <p:spPr bwMode="auto">
          <a:xfrm>
            <a:off x="43796" y="1561405"/>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3" name="Text Box 24"/>
          <p:cNvSpPr txBox="1">
            <a:spLocks noChangeArrowheads="1"/>
          </p:cNvSpPr>
          <p:nvPr/>
        </p:nvSpPr>
        <p:spPr bwMode="auto">
          <a:xfrm>
            <a:off x="1002000" y="2289541"/>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4" name="Isosceles Triangle 23"/>
          <p:cNvSpPr>
            <a:spLocks noChangeArrowheads="1"/>
          </p:cNvSpPr>
          <p:nvPr/>
        </p:nvSpPr>
        <p:spPr bwMode="auto">
          <a:xfrm>
            <a:off x="6629917" y="1585871"/>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5" name="Rectangle 24"/>
          <p:cNvSpPr/>
          <p:nvPr/>
        </p:nvSpPr>
        <p:spPr>
          <a:xfrm>
            <a:off x="1837260" y="2037029"/>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6" name="Text Box 24"/>
          <p:cNvSpPr txBox="1">
            <a:spLocks noChangeArrowheads="1"/>
          </p:cNvSpPr>
          <p:nvPr/>
        </p:nvSpPr>
        <p:spPr bwMode="auto">
          <a:xfrm>
            <a:off x="982469" y="1563387"/>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7" name="Isosceles Triangle 26"/>
          <p:cNvSpPr>
            <a:spLocks noChangeArrowheads="1"/>
          </p:cNvSpPr>
          <p:nvPr/>
        </p:nvSpPr>
        <p:spPr bwMode="auto">
          <a:xfrm>
            <a:off x="835832" y="1582029"/>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8" name="Rectangle 27"/>
          <p:cNvSpPr/>
          <p:nvPr/>
        </p:nvSpPr>
        <p:spPr>
          <a:xfrm>
            <a:off x="444626" y="2037029"/>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29" name="Rectangle 28"/>
          <p:cNvSpPr/>
          <p:nvPr/>
        </p:nvSpPr>
        <p:spPr>
          <a:xfrm>
            <a:off x="2947114" y="2035377"/>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0" name="Rectangle 29"/>
          <p:cNvSpPr/>
          <p:nvPr/>
        </p:nvSpPr>
        <p:spPr>
          <a:xfrm>
            <a:off x="1155353" y="2037030"/>
            <a:ext cx="690122"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1" name="Text Box 24"/>
          <p:cNvSpPr txBox="1">
            <a:spLocks noChangeArrowheads="1"/>
          </p:cNvSpPr>
          <p:nvPr/>
        </p:nvSpPr>
        <p:spPr bwMode="auto">
          <a:xfrm>
            <a:off x="1814377" y="2277238"/>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5/16-3/17 (10M)</a:t>
            </a:r>
            <a:endParaRPr lang="en-US" altLang="en-US" sz="700" b="1" dirty="0">
              <a:latin typeface="Arial" panose="020B0604020202020204" pitchFamily="34" charset="0"/>
              <a:cs typeface="Arial" panose="020B0604020202020204" pitchFamily="34" charset="0"/>
            </a:endParaRPr>
          </a:p>
        </p:txBody>
      </p:sp>
      <p:sp>
        <p:nvSpPr>
          <p:cNvPr id="32" name="Text Box 24"/>
          <p:cNvSpPr txBox="1">
            <a:spLocks noChangeArrowheads="1"/>
          </p:cNvSpPr>
          <p:nvPr/>
        </p:nvSpPr>
        <p:spPr bwMode="auto">
          <a:xfrm>
            <a:off x="217171" y="2295842"/>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3" name="Rectangle 32"/>
          <p:cNvSpPr/>
          <p:nvPr/>
        </p:nvSpPr>
        <p:spPr>
          <a:xfrm>
            <a:off x="1053791" y="2544174"/>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34" name="Rectangle 33"/>
          <p:cNvSpPr/>
          <p:nvPr/>
        </p:nvSpPr>
        <p:spPr>
          <a:xfrm>
            <a:off x="1287539" y="2867809"/>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35" name="Rectangle 34"/>
          <p:cNvSpPr/>
          <p:nvPr/>
        </p:nvSpPr>
        <p:spPr>
          <a:xfrm>
            <a:off x="1477523" y="3191142"/>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36" name="Rectangle 35"/>
          <p:cNvSpPr/>
          <p:nvPr/>
        </p:nvSpPr>
        <p:spPr>
          <a:xfrm>
            <a:off x="2364745" y="3514777"/>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37" name="TextBox 36"/>
          <p:cNvSpPr txBox="1"/>
          <p:nvPr/>
        </p:nvSpPr>
        <p:spPr>
          <a:xfrm>
            <a:off x="155334" y="2873529"/>
            <a:ext cx="871919" cy="430887"/>
          </a:xfrm>
          <a:prstGeom prst="rect">
            <a:avLst/>
          </a:prstGeom>
          <a:noFill/>
        </p:spPr>
        <p:txBody>
          <a:bodyPr wrap="square" rtlCol="0">
            <a:spAutoFit/>
          </a:bodyPr>
          <a:lstStyle/>
          <a:p>
            <a:r>
              <a:rPr lang="en-US" sz="1100" dirty="0" smtClean="0">
                <a:solidFill>
                  <a:schemeClr val="tx1"/>
                </a:solidFill>
              </a:rPr>
              <a:t>Accuracy</a:t>
            </a:r>
          </a:p>
          <a:p>
            <a:r>
              <a:rPr lang="en-US" sz="1100" dirty="0" smtClean="0">
                <a:solidFill>
                  <a:schemeClr val="tx1"/>
                </a:solidFill>
              </a:rPr>
              <a:t>coverage</a:t>
            </a:r>
            <a:endParaRPr lang="en-US" sz="1100" dirty="0">
              <a:solidFill>
                <a:schemeClr val="tx1"/>
              </a:solidFill>
            </a:endParaRPr>
          </a:p>
        </p:txBody>
      </p:sp>
      <p:sp>
        <p:nvSpPr>
          <p:cNvPr id="38" name="TextBox 37"/>
          <p:cNvSpPr txBox="1"/>
          <p:nvPr/>
        </p:nvSpPr>
        <p:spPr>
          <a:xfrm>
            <a:off x="92694" y="3850466"/>
            <a:ext cx="871919" cy="276999"/>
          </a:xfrm>
          <a:prstGeom prst="rect">
            <a:avLst/>
          </a:prstGeom>
          <a:noFill/>
        </p:spPr>
        <p:txBody>
          <a:bodyPr wrap="square" rtlCol="0">
            <a:spAutoFit/>
          </a:bodyPr>
          <a:lstStyle/>
          <a:p>
            <a:r>
              <a:rPr lang="en-US" sz="1200" dirty="0" smtClean="0">
                <a:solidFill>
                  <a:schemeClr val="tx1"/>
                </a:solidFill>
              </a:rPr>
              <a:t>60Ghz</a:t>
            </a:r>
            <a:endParaRPr lang="en-US" sz="1200" dirty="0">
              <a:solidFill>
                <a:schemeClr val="tx1"/>
              </a:solidFill>
            </a:endParaRPr>
          </a:p>
        </p:txBody>
      </p:sp>
      <p:sp>
        <p:nvSpPr>
          <p:cNvPr id="39" name="Rectangle 38"/>
          <p:cNvSpPr/>
          <p:nvPr/>
        </p:nvSpPr>
        <p:spPr>
          <a:xfrm>
            <a:off x="1059139" y="3838412"/>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40" name="Rectangle 39"/>
          <p:cNvSpPr/>
          <p:nvPr/>
        </p:nvSpPr>
        <p:spPr>
          <a:xfrm>
            <a:off x="1292887" y="3928992"/>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1" name="Rectangle 40"/>
          <p:cNvSpPr/>
          <p:nvPr/>
        </p:nvSpPr>
        <p:spPr>
          <a:xfrm>
            <a:off x="1482871" y="4036603"/>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2" name="Rectangle 41"/>
          <p:cNvSpPr/>
          <p:nvPr/>
        </p:nvSpPr>
        <p:spPr>
          <a:xfrm>
            <a:off x="2370093" y="4108611"/>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3" name="Rectangle 42"/>
          <p:cNvSpPr>
            <a:spLocks noChangeArrowheads="1"/>
          </p:cNvSpPr>
          <p:nvPr/>
        </p:nvSpPr>
        <p:spPr bwMode="auto">
          <a:xfrm>
            <a:off x="7774046" y="1180784"/>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44" name="Line 15"/>
          <p:cNvSpPr>
            <a:spLocks noChangeShapeType="1"/>
          </p:cNvSpPr>
          <p:nvPr/>
        </p:nvSpPr>
        <p:spPr bwMode="auto">
          <a:xfrm flipH="1">
            <a:off x="7808703" y="117411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45" name="Arc 44"/>
          <p:cNvSpPr/>
          <p:nvPr/>
        </p:nvSpPr>
        <p:spPr bwMode="auto">
          <a:xfrm>
            <a:off x="1469741" y="2729169"/>
            <a:ext cx="745884" cy="582416"/>
          </a:xfrm>
          <a:prstGeom prst="arc">
            <a:avLst>
              <a:gd name="adj1" fmla="val 12687140"/>
              <a:gd name="adj2" fmla="val 1287717"/>
            </a:avLst>
          </a:prstGeom>
          <a:noFill/>
          <a:ln w="12700" cap="flat" cmpd="sng" algn="ctr">
            <a:solidFill>
              <a:schemeClr val="tx1"/>
            </a:solidFill>
            <a:prstDash val="solid"/>
            <a:round/>
            <a:headEnd type="stealth" w="lg" len="med"/>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Arc 45"/>
          <p:cNvSpPr/>
          <p:nvPr/>
        </p:nvSpPr>
        <p:spPr bwMode="auto">
          <a:xfrm>
            <a:off x="1313292" y="3029626"/>
            <a:ext cx="745884" cy="582416"/>
          </a:xfrm>
          <a:prstGeom prst="arc">
            <a:avLst>
              <a:gd name="adj1" fmla="val 2404661"/>
              <a:gd name="adj2" fmla="val 11682246"/>
            </a:avLst>
          </a:prstGeom>
          <a:noFill/>
          <a:ln w="12700" cap="flat" cmpd="sng" algn="ctr">
            <a:solidFill>
              <a:schemeClr val="tx1"/>
            </a:solidFill>
            <a:prstDash val="solid"/>
            <a:round/>
            <a:headEnd type="stealth" w="lg" len="med"/>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Isosceles Triangle 46"/>
          <p:cNvSpPr>
            <a:spLocks noChangeArrowheads="1"/>
          </p:cNvSpPr>
          <p:nvPr/>
        </p:nvSpPr>
        <p:spPr bwMode="auto">
          <a:xfrm>
            <a:off x="1773196" y="1560769"/>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48" name="Straight Connector 47"/>
          <p:cNvCxnSpPr>
            <a:stCxn id="33" idx="1"/>
            <a:endCxn id="33" idx="3"/>
          </p:cNvCxnSpPr>
          <p:nvPr/>
        </p:nvCxnSpPr>
        <p:spPr bwMode="auto">
          <a:xfrm>
            <a:off x="1053791" y="2705992"/>
            <a:ext cx="34239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a:stCxn id="34" idx="1"/>
          </p:cNvCxnSpPr>
          <p:nvPr/>
        </p:nvCxnSpPr>
        <p:spPr bwMode="auto">
          <a:xfrm flipV="1">
            <a:off x="1287539" y="3029626"/>
            <a:ext cx="182202" cy="1"/>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a:stCxn id="28" idx="1"/>
            <a:endCxn id="30" idx="1"/>
          </p:cNvCxnSpPr>
          <p:nvPr/>
        </p:nvCxnSpPr>
        <p:spPr bwMode="auto">
          <a:xfrm>
            <a:off x="444626" y="2169586"/>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p:nvPr/>
        </p:nvCxnSpPr>
        <p:spPr bwMode="auto">
          <a:xfrm flipV="1">
            <a:off x="1057785" y="3998851"/>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flipV="1">
            <a:off x="1286536" y="4124926"/>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45050" y="2169272"/>
            <a:ext cx="16367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TextBox 57"/>
          <p:cNvSpPr txBox="1">
            <a:spLocks noChangeArrowheads="1"/>
          </p:cNvSpPr>
          <p:nvPr/>
        </p:nvSpPr>
        <p:spPr bwMode="auto">
          <a:xfrm>
            <a:off x="272841" y="4355874"/>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5" name="Line 15"/>
          <p:cNvSpPr>
            <a:spLocks noChangeShapeType="1"/>
          </p:cNvSpPr>
          <p:nvPr/>
        </p:nvSpPr>
        <p:spPr bwMode="auto">
          <a:xfrm flipH="1">
            <a:off x="6572543" y="1216978"/>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6" name="Line 14"/>
          <p:cNvSpPr>
            <a:spLocks noChangeShapeType="1"/>
          </p:cNvSpPr>
          <p:nvPr/>
        </p:nvSpPr>
        <p:spPr bwMode="auto">
          <a:xfrm flipH="1">
            <a:off x="3982088" y="1216978"/>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7" name="Line 10"/>
          <p:cNvSpPr>
            <a:spLocks noChangeShapeType="1"/>
          </p:cNvSpPr>
          <p:nvPr/>
        </p:nvSpPr>
        <p:spPr bwMode="auto">
          <a:xfrm>
            <a:off x="1308721" y="1216978"/>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8" name="Line 11"/>
          <p:cNvSpPr>
            <a:spLocks noChangeShapeType="1"/>
          </p:cNvSpPr>
          <p:nvPr/>
        </p:nvSpPr>
        <p:spPr bwMode="auto">
          <a:xfrm>
            <a:off x="2677035" y="1216978"/>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Tree>
    <p:extLst>
      <p:ext uri="{BB962C8B-B14F-4D97-AF65-F5344CB8AC3E}">
        <p14:creationId xmlns:p14="http://schemas.microsoft.com/office/powerpoint/2010/main" val="8375379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Mar. 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27</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005060"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(Mar..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629917"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1987657"/>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4" y="1986005"/>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690122"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3" name="Text Box 24"/>
          <p:cNvSpPr txBox="1">
            <a:spLocks noChangeArrowheads="1"/>
          </p:cNvSpPr>
          <p:nvPr/>
        </p:nvSpPr>
        <p:spPr bwMode="auto">
          <a:xfrm>
            <a:off x="1814377" y="22278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5/16-3/17 (10M)</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5" name="Rectangle 34"/>
          <p:cNvSpPr/>
          <p:nvPr/>
        </p:nvSpPr>
        <p:spPr>
          <a:xfrm>
            <a:off x="1053791" y="2494802"/>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36" name="Rectangle 35"/>
          <p:cNvSpPr/>
          <p:nvPr/>
        </p:nvSpPr>
        <p:spPr>
          <a:xfrm>
            <a:off x="1287539" y="2818437"/>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37" name="Rectangle 36"/>
          <p:cNvSpPr/>
          <p:nvPr/>
        </p:nvSpPr>
        <p:spPr>
          <a:xfrm>
            <a:off x="1477523" y="3141770"/>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38" name="Rectangle 37"/>
          <p:cNvSpPr/>
          <p:nvPr/>
        </p:nvSpPr>
        <p:spPr>
          <a:xfrm>
            <a:off x="2364745" y="3465405"/>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39" name="TextBox 38"/>
          <p:cNvSpPr txBox="1"/>
          <p:nvPr/>
        </p:nvSpPr>
        <p:spPr>
          <a:xfrm>
            <a:off x="155334" y="2824157"/>
            <a:ext cx="871919" cy="461665"/>
          </a:xfrm>
          <a:prstGeom prst="rect">
            <a:avLst/>
          </a:prstGeom>
          <a:noFill/>
        </p:spPr>
        <p:txBody>
          <a:bodyPr wrap="square" rtlCol="0">
            <a:spAutoFit/>
          </a:bodyPr>
          <a:lstStyle/>
          <a:p>
            <a:r>
              <a:rPr lang="en-US" dirty="0" smtClean="0"/>
              <a:t>Accuracy</a:t>
            </a:r>
          </a:p>
          <a:p>
            <a:r>
              <a:rPr lang="en-US" dirty="0" smtClean="0"/>
              <a:t>coverage</a:t>
            </a:r>
            <a:endParaRPr lang="en-US" dirty="0"/>
          </a:p>
        </p:txBody>
      </p:sp>
      <p:sp>
        <p:nvSpPr>
          <p:cNvPr id="40" name="TextBox 39"/>
          <p:cNvSpPr txBox="1"/>
          <p:nvPr/>
        </p:nvSpPr>
        <p:spPr>
          <a:xfrm>
            <a:off x="92694" y="3801094"/>
            <a:ext cx="871919" cy="276999"/>
          </a:xfrm>
          <a:prstGeom prst="rect">
            <a:avLst/>
          </a:prstGeom>
          <a:noFill/>
        </p:spPr>
        <p:txBody>
          <a:bodyPr wrap="square" rtlCol="0">
            <a:spAutoFit/>
          </a:bodyPr>
          <a:lstStyle/>
          <a:p>
            <a:r>
              <a:rPr lang="en-US" dirty="0" smtClean="0"/>
              <a:t>60Ghz</a:t>
            </a:r>
            <a:endParaRPr lang="en-US" dirty="0"/>
          </a:p>
        </p:txBody>
      </p:sp>
      <p:sp>
        <p:nvSpPr>
          <p:cNvPr id="41" name="Rectangle 40"/>
          <p:cNvSpPr/>
          <p:nvPr/>
        </p:nvSpPr>
        <p:spPr>
          <a:xfrm>
            <a:off x="1059139" y="3789040"/>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42" name="Rectangle 41"/>
          <p:cNvSpPr/>
          <p:nvPr/>
        </p:nvSpPr>
        <p:spPr>
          <a:xfrm>
            <a:off x="1292887" y="3879620"/>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3" name="Rectangle 42"/>
          <p:cNvSpPr/>
          <p:nvPr/>
        </p:nvSpPr>
        <p:spPr>
          <a:xfrm>
            <a:off x="1482871" y="3987231"/>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4" name="Rectangle 43"/>
          <p:cNvSpPr/>
          <p:nvPr/>
        </p:nvSpPr>
        <p:spPr>
          <a:xfrm>
            <a:off x="2370093" y="4059239"/>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5" name="Rectangle 4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4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47" name="Isosceles Triangle 4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48" name="Straight Connector 47"/>
          <p:cNvCxnSpPr>
            <a:stCxn id="35" idx="1"/>
            <a:endCxn id="35" idx="3"/>
          </p:cNvCxnSpPr>
          <p:nvPr/>
        </p:nvCxnSpPr>
        <p:spPr bwMode="auto">
          <a:xfrm>
            <a:off x="1053791" y="2656620"/>
            <a:ext cx="34239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a:stCxn id="36" idx="1"/>
          </p:cNvCxnSpPr>
          <p:nvPr/>
        </p:nvCxnSpPr>
        <p:spPr bwMode="auto">
          <a:xfrm flipV="1">
            <a:off x="1287539" y="2980254"/>
            <a:ext cx="182202" cy="1"/>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a:stCxn id="30" idx="1"/>
            <a:endCxn id="32"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p:nvPr/>
        </p:nvCxnSpPr>
        <p:spPr bwMode="auto">
          <a:xfrm flipV="1">
            <a:off x="1057785" y="3949479"/>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flipV="1">
            <a:off x="1286536" y="4075554"/>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45050" y="2119900"/>
            <a:ext cx="16367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Macau meeting - </a:t>
            </a:r>
            <a:r>
              <a:rPr lang="en-US" kern="0" dirty="0" smtClean="0">
                <a:solidFill>
                  <a:srgbClr val="FF33CC"/>
                </a:solidFill>
              </a:rPr>
              <a:t>TBD</a:t>
            </a:r>
            <a:endParaRPr lang="en-US" kern="0" dirty="0">
              <a:solidFill>
                <a:srgbClr val="FF33CC"/>
              </a:solidFill>
            </a:endParaRPr>
          </a:p>
        </p:txBody>
      </p:sp>
    </p:spTree>
    <p:extLst>
      <p:ext uri="{BB962C8B-B14F-4D97-AF65-F5344CB8AC3E}">
        <p14:creationId xmlns:p14="http://schemas.microsoft.com/office/powerpoint/2010/main" val="1078699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March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on Functional Requirement Document development.</a:t>
            </a:r>
          </a:p>
          <a:p>
            <a:pPr algn="just">
              <a:spcBef>
                <a:spcPts val="1225"/>
              </a:spcBef>
              <a:buFontTx/>
              <a:buChar char="•"/>
            </a:pPr>
            <a:r>
              <a:rPr lang="en-US" altLang="en-US" dirty="0" smtClean="0"/>
              <a:t>Technical presentations.</a:t>
            </a:r>
          </a:p>
          <a:p>
            <a:pPr algn="just">
              <a:spcBef>
                <a:spcPts val="1225"/>
              </a:spcBef>
              <a:buFontTx/>
              <a:buChar char="•"/>
            </a:pP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May 4</a:t>
            </a:r>
            <a:r>
              <a:rPr lang="en-US" altLang="en-US" sz="2800" baseline="30000" dirty="0" smtClean="0"/>
              <a:t>th</a:t>
            </a:r>
            <a:r>
              <a:rPr lang="en-US" altLang="en-US" sz="2800" dirty="0" smtClean="0"/>
              <a:t> 10:00AM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a:t>
            </a:r>
            <a:r>
              <a:rPr lang="en-US" altLang="en-US" dirty="0" smtClean="0"/>
              <a:t>Next </a:t>
            </a:r>
            <a:r>
              <a:rPr lang="en-US" altLang="en-US" dirty="0" smtClean="0"/>
              <a:t>Generation </a:t>
            </a:r>
            <a:r>
              <a:rPr lang="en-US" altLang="en-US" dirty="0" smtClean="0"/>
              <a:t>Positioning </a:t>
            </a:r>
            <a:r>
              <a:rPr lang="en-US" altLang="en-US" dirty="0" smtClean="0"/>
              <a:t>agenda </a:t>
            </a:r>
            <a:r>
              <a:rPr lang="en-US" altLang="en-US" dirty="0"/>
              <a:t>for the </a:t>
            </a:r>
            <a:r>
              <a:rPr lang="en-US" altLang="en-US" dirty="0" smtClean="0"/>
              <a:t>March meeting</a:t>
            </a:r>
            <a:r>
              <a:rPr lang="en-US" altLang="en-US" dirty="0" smtClean="0"/>
              <a:t>.</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9800997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Adjurn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6123357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48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0070355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Historical timelines data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62271713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2151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91047441"/>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a:t>
                      </a:r>
                      <a:r>
                        <a:rPr lang="en-US" sz="1600" dirty="0" smtClean="0"/>
                        <a:t>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endParaRPr lang="en-US" sz="1100" dirty="0" smtClean="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35549090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9562008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8702692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8528771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634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
        <p:nvSpPr>
          <p:cNvPr id="7" name="Content Placeholder 2"/>
          <p:cNvSpPr txBox="1">
            <a:spLocks/>
          </p:cNvSpPr>
          <p:nvPr/>
        </p:nvSpPr>
        <p:spPr bwMode="auto">
          <a:xfrm>
            <a:off x="838200" y="21336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kern="0" smtClean="0"/>
              <a:t>We support the addition of use cases depicted by slides a,b,c of submission 11-15/XYZrN to the use case working draft document.</a:t>
            </a:r>
          </a:p>
          <a:p>
            <a:pPr marL="0" indent="0"/>
            <a:endParaRPr lang="en-US" altLang="en-US" kern="0" smtClean="0"/>
          </a:p>
          <a:p>
            <a:pPr marL="0" indent="0"/>
            <a:endParaRPr lang="en-US" altLang="en-US" kern="0" smtClean="0"/>
          </a:p>
          <a:p>
            <a:pPr marL="0" indent="0"/>
            <a:r>
              <a:rPr lang="en-US" altLang="en-US" kern="0" smtClean="0"/>
              <a:t>Y: 	 	N: 		A: </a:t>
            </a:r>
            <a:endParaRPr lang="en-US" altLang="en-US" kern="0" dirty="0" smtClean="0"/>
          </a:p>
        </p:txBody>
      </p:sp>
    </p:spTree>
    <p:extLst>
      <p:ext uri="{BB962C8B-B14F-4D97-AF65-F5344CB8AC3E}">
        <p14:creationId xmlns:p14="http://schemas.microsoft.com/office/powerpoint/2010/main" val="3445863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a:t>
            </a:r>
            <a:r>
              <a:rPr lang="en-US" altLang="en-US" dirty="0" err="1"/>
              <a:t>Rosdahl</a:t>
            </a:r>
            <a:r>
              <a:rPr lang="en-US" altLang="en-US" dirty="0"/>
              <a:t> </a:t>
            </a:r>
            <a:r>
              <a:rPr lang="en-US" altLang="en-US" dirty="0" smtClean="0"/>
              <a:t>– </a:t>
            </a:r>
            <a:r>
              <a:rPr lang="en-US" altLang="en-US" dirty="0" smtClean="0">
                <a:hlinkClick r:id="rId2"/>
              </a:rPr>
              <a:t>jrosdahl@ieee.org</a:t>
            </a:r>
            <a:r>
              <a:rPr lang="en-US" altLang="en-US" dirty="0" smtClean="0"/>
              <a:t> </a:t>
            </a:r>
            <a:endParaRPr lang="en-US" altLang="en-US" sz="1800" dirty="0" smtClean="0">
              <a:solidFill>
                <a:srgbClr val="FF0000"/>
              </a:solidFill>
            </a:endParaRPr>
          </a:p>
          <a:p>
            <a:pPr>
              <a:lnSpc>
                <a:spcPct val="150000"/>
              </a:lnSpc>
              <a:buFont typeface="Arial" panose="020B0604020202020204" pitchFamily="34" charset="0"/>
              <a:buChar char="•"/>
            </a:pPr>
            <a:r>
              <a:rPr lang="en-US" altLang="en-US" sz="2000" b="0" dirty="0" smtClean="0"/>
              <a:t>Cell Phones Silent or Off</a:t>
            </a:r>
            <a:endParaRPr lang="en-US" altLang="en-US" sz="1800" dirty="0" smtClean="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40</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41</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42</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43</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44</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45</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a:p>
            <a:pPr marL="457200" indent="-457200">
              <a:spcBef>
                <a:spcPct val="0"/>
              </a:spcBef>
              <a:buFontTx/>
              <a:buNone/>
            </a:pPr>
            <a:endParaRPr lang="en-US" alt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31618</TotalTime>
  <Words>2531</Words>
  <Application>Microsoft Office PowerPoint</Application>
  <PresentationFormat>On-screen Show (4:3)</PresentationFormat>
  <Paragraphs>587</Paragraphs>
  <Slides>45</Slides>
  <Notes>14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7" baseType="lpstr">
      <vt:lpstr>Arial Unicode MS</vt:lpstr>
      <vt:lpstr>MS Gothic</vt:lpstr>
      <vt:lpstr>MS PGothic</vt:lpstr>
      <vt:lpstr>MS PGothic</vt:lpstr>
      <vt:lpstr>Arial</vt:lpstr>
      <vt:lpstr>Helvetica</vt:lpstr>
      <vt:lpstr>Monotype Sorts</vt:lpstr>
      <vt:lpstr>Times</vt:lpstr>
      <vt:lpstr>Times New Roman</vt:lpstr>
      <vt:lpstr>Wingdings</vt:lpstr>
      <vt:lpstr>Office Theme</vt:lpstr>
      <vt:lpstr>Document</vt:lpstr>
      <vt:lpstr>TGaz Next Generation Positioning  March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discussion items</vt:lpstr>
      <vt:lpstr>Submission order – Slot 1</vt:lpstr>
      <vt:lpstr>Approval of previous meeting minutes</vt:lpstr>
      <vt:lpstr>Presentations</vt:lpstr>
      <vt:lpstr>Attendance reminder</vt:lpstr>
      <vt:lpstr>Recess</vt:lpstr>
      <vt:lpstr>PowerPoint Presentation</vt:lpstr>
      <vt:lpstr>Meeting Slot # 2 discussion items</vt:lpstr>
      <vt:lpstr>Submission order – Slot 2</vt:lpstr>
      <vt:lpstr>Previously: Review TGaz Timeline progress</vt:lpstr>
      <vt:lpstr>Previously: TGaz Timeline progress post Atlanta</vt:lpstr>
      <vt:lpstr>PowerPoint Presentation</vt:lpstr>
      <vt:lpstr>Goals for the March meeting </vt:lpstr>
      <vt:lpstr>Teleconference Schedule</vt:lpstr>
      <vt:lpstr>Reminder to do attendance</vt:lpstr>
      <vt:lpstr>AOB?</vt:lpstr>
      <vt:lpstr>Adjurn</vt:lpstr>
      <vt:lpstr>PowerPoint Presentation</vt:lpstr>
      <vt:lpstr>Historical timelines data</vt:lpstr>
      <vt:lpstr>Historical performance data</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Mar. Agenda</dc:title>
  <dc:creator>Segev, Jonathan</dc:creator>
  <cp:lastModifiedBy>Segev, Jonathan</cp:lastModifiedBy>
  <cp:revision>239</cp:revision>
  <cp:lastPrinted>1601-01-01T00:00:00Z</cp:lastPrinted>
  <dcterms:created xsi:type="dcterms:W3CDTF">2015-08-09T12:22:17Z</dcterms:created>
  <dcterms:modified xsi:type="dcterms:W3CDTF">2016-02-07T07:55:45Z</dcterms:modified>
</cp:coreProperties>
</file>