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8"/>
  </p:notesMasterIdLst>
  <p:handoutMasterIdLst>
    <p:handoutMasterId r:id="rId29"/>
  </p:handoutMasterIdLst>
  <p:sldIdLst>
    <p:sldId id="269" r:id="rId3"/>
    <p:sldId id="370" r:id="rId4"/>
    <p:sldId id="419" r:id="rId5"/>
    <p:sldId id="405" r:id="rId6"/>
    <p:sldId id="371" r:id="rId7"/>
    <p:sldId id="407" r:id="rId8"/>
    <p:sldId id="408" r:id="rId9"/>
    <p:sldId id="409" r:id="rId10"/>
    <p:sldId id="372" r:id="rId11"/>
    <p:sldId id="373" r:id="rId12"/>
    <p:sldId id="378" r:id="rId13"/>
    <p:sldId id="374" r:id="rId14"/>
    <p:sldId id="418" r:id="rId15"/>
    <p:sldId id="421" r:id="rId16"/>
    <p:sldId id="397" r:id="rId17"/>
    <p:sldId id="398" r:id="rId18"/>
    <p:sldId id="379" r:id="rId19"/>
    <p:sldId id="383" r:id="rId20"/>
    <p:sldId id="381" r:id="rId21"/>
    <p:sldId id="382" r:id="rId22"/>
    <p:sldId id="395" r:id="rId23"/>
    <p:sldId id="393" r:id="rId24"/>
    <p:sldId id="420" r:id="rId25"/>
    <p:sldId id="403" r:id="rId26"/>
    <p:sldId id="394" r:id="rId2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CC"/>
    <a:srgbClr val="FF97DA"/>
    <a:srgbClr val="99FF66"/>
    <a:srgbClr val="99CCFF"/>
    <a:srgbClr val="85FFE0"/>
    <a:srgbClr val="00CC99"/>
    <a:srgbClr val="FFCC00"/>
    <a:srgbClr val="86AF83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5" autoAdjust="0"/>
    <p:restoredTop sz="95514" autoAdjust="0"/>
  </p:normalViewPr>
  <p:slideViewPr>
    <p:cSldViewPr>
      <p:cViewPr varScale="1">
        <p:scale>
          <a:sx n="66" d="100"/>
          <a:sy n="66" d="100"/>
        </p:scale>
        <p:origin x="78" y="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5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</a:t>
            </a:r>
            <a:r>
              <a:rPr lang="en-US" smtClean="0"/>
              <a:t>802.11-12/0038r6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Nov 2012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10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56424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43825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14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830805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15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16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802.11-11/0051r2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18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133829E-1379-4F30-BA93-BFA527872E12}" type="slidenum">
              <a:rPr lang="en-US" sz="1200" b="0" smtClean="0"/>
              <a:pPr/>
              <a:t>19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48054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</a:t>
            </a:r>
            <a:r>
              <a:rPr lang="en-US" sz="1800" dirty="0" smtClean="0"/>
              <a:t>802.11-16/215r2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package" Target="../embeddings/Microsoft_Excel_Binary_Worksheet1.xlsb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emf"/><Relationship Id="rId4" Type="http://schemas.openxmlformats.org/officeDocument/2006/relationships/package" Target="../embeddings/Microsoft_Excel_Worksheet2.xls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370-00-0000-liaison-from-iso-iec-jtc1-sc25-wg-3-on-cabling-for-access-points.pdf" TargetMode="External"/><Relationship Id="rId2" Type="http://schemas.openxmlformats.org/officeDocument/2006/relationships/hyperlink" Target="https://mentor.ieee.org/802.11/dcn/16/11-16-0351-00-0000-liaison-from-3gpp-on-lwa-and-lwip.ppt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1-16-0216" TargetMode="External"/><Relationship Id="rId3" Type="http://schemas.openxmlformats.org/officeDocument/2006/relationships/hyperlink" Target="https://mentor.ieee.org/802.11/dcn/11-16-0215" TargetMode="External"/><Relationship Id="rId7" Type="http://schemas.openxmlformats.org/officeDocument/2006/relationships/hyperlink" Target="https://mentor.ieee.org/802.11/dcn/11-16-0245" TargetMode="External"/><Relationship Id="rId2" Type="http://schemas.openxmlformats.org/officeDocument/2006/relationships/hyperlink" Target="https://mentor.ieee.org/802.11/dcn/11-16-021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6-0223" TargetMode="External"/><Relationship Id="rId5" Type="http://schemas.openxmlformats.org/officeDocument/2006/relationships/hyperlink" Target="https://mentor.ieee.org/802.11/dcn/11-16-0246" TargetMode="External"/><Relationship Id="rId10" Type="http://schemas.openxmlformats.org/officeDocument/2006/relationships/hyperlink" Target="https://mentor.ieee.org/802.11/dcn/11-16-0225" TargetMode="External"/><Relationship Id="rId4" Type="http://schemas.openxmlformats.org/officeDocument/2006/relationships/hyperlink" Target="https://mentor.ieee.org/802.11/dcn/11-16-0222" TargetMode="External"/><Relationship Id="rId9" Type="http://schemas.openxmlformats.org/officeDocument/2006/relationships/hyperlink" Target="https://mentor.ieee.org/802.11/dcn/11-16-0224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March 2016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2016-03-14</a:t>
            </a:r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4" name="Document" r:id="rId4" imgW="8268188" imgH="2779267" progId="Word.Document.8">
                  <p:embed/>
                </p:oleObj>
              </mc:Choice>
              <mc:Fallback>
                <p:oleObj name="Document" r:id="rId4" imgW="8268188" imgH="277926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086600" cy="457200"/>
          </a:xfrm>
        </p:spPr>
        <p:txBody>
          <a:bodyPr/>
          <a:lstStyle/>
          <a:p>
            <a:r>
              <a:rPr lang="en-GB" dirty="0" smtClean="0"/>
              <a:t>M4.1.1 Groups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2749657"/>
              </p:ext>
            </p:extLst>
          </p:nvPr>
        </p:nvGraphicFramePr>
        <p:xfrm>
          <a:off x="304800" y="609601"/>
          <a:ext cx="8534400" cy="5784505"/>
        </p:xfrm>
        <a:graphic>
          <a:graphicData uri="http://schemas.openxmlformats.org/drawingml/2006/table">
            <a:tbl>
              <a:tblPr/>
              <a:tblGrid>
                <a:gridCol w="1003764"/>
                <a:gridCol w="2303316"/>
                <a:gridCol w="5227320"/>
              </a:tblGrid>
              <a:tr h="3784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17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68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8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mc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REVmc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 (S1G)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 (FILS)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Milli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-Meter Wave (CMMW)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 (PAD)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(GLK)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LRLP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Long Range Low Power (LRLP)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330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4812413"/>
              </p:ext>
            </p:extLst>
          </p:nvPr>
        </p:nvGraphicFramePr>
        <p:xfrm>
          <a:off x="1981200" y="1347989"/>
          <a:ext cx="5384800" cy="4573086"/>
        </p:xfrm>
        <a:graphic>
          <a:graphicData uri="http://schemas.openxmlformats.org/drawingml/2006/table">
            <a:tbl>
              <a:tblPr/>
              <a:tblGrid>
                <a:gridCol w="2209800"/>
                <a:gridCol w="3175000"/>
              </a:tblGrid>
              <a:tr h="40351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819150" y="5943600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hlinkClick r:id="rId2"/>
              </a:rPr>
              <a:t>http://www.ieee802.org/11/PARs/index.html</a:t>
            </a:r>
            <a:endParaRPr lang="en-US" sz="180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239000" cy="381000"/>
          </a:xfrm>
        </p:spPr>
        <p:txBody>
          <a:bodyPr/>
          <a:lstStyle/>
          <a:p>
            <a:r>
              <a:rPr lang="en-US" sz="2800" dirty="0" smtClean="0"/>
              <a:t>M4.1.3 Officers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2186817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Changed since last session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0899527"/>
              </p:ext>
            </p:extLst>
          </p:nvPr>
        </p:nvGraphicFramePr>
        <p:xfrm>
          <a:off x="76200" y="668890"/>
          <a:ext cx="8915400" cy="5755770"/>
        </p:xfrm>
        <a:graphic>
          <a:graphicData uri="http://schemas.openxmlformats.org/drawingml/2006/table">
            <a:tbl>
              <a:tblPr/>
              <a:tblGrid>
                <a:gridCol w="509991"/>
                <a:gridCol w="698877"/>
                <a:gridCol w="1794413"/>
                <a:gridCol w="2254519"/>
                <a:gridCol w="1981200"/>
                <a:gridCol w="1676400"/>
              </a:tblGrid>
              <a:tr h="3352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32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2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 WANG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sng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sz="132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SangHyun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CHANG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ALDANA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24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239000" cy="381000"/>
          </a:xfrm>
        </p:spPr>
        <p:txBody>
          <a:bodyPr/>
          <a:lstStyle/>
          <a:p>
            <a:r>
              <a:rPr lang="en-US" sz="2800" dirty="0" smtClean="0"/>
              <a:t>M4.1.3 Officers – changes this meeting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2090572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Changes for this meeting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1681091"/>
              </p:ext>
            </p:extLst>
          </p:nvPr>
        </p:nvGraphicFramePr>
        <p:xfrm>
          <a:off x="152400" y="609600"/>
          <a:ext cx="8915400" cy="5897863"/>
        </p:xfrm>
        <a:graphic>
          <a:graphicData uri="http://schemas.openxmlformats.org/drawingml/2006/table">
            <a:tbl>
              <a:tblPr/>
              <a:tblGrid>
                <a:gridCol w="509991"/>
                <a:gridCol w="698877"/>
                <a:gridCol w="1794413"/>
                <a:gridCol w="2254519"/>
                <a:gridCol w="1981200"/>
                <a:gridCol w="1676400"/>
              </a:tblGrid>
              <a:tr h="3352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</a:t>
                      </a: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– chair pro tem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32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312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 WANG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sng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sz="132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SangHyun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CHANG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ALDANA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0" y="3200400"/>
            <a:ext cx="9144000" cy="1635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AutoShape 11"/>
          <p:cNvSpPr>
            <a:spLocks noChangeArrowheads="1"/>
          </p:cNvSpPr>
          <p:nvPr/>
        </p:nvSpPr>
        <p:spPr bwMode="auto">
          <a:xfrm>
            <a:off x="1180690" y="739083"/>
            <a:ext cx="1164003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-2003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4419600" y="706218"/>
            <a:ext cx="2797854" cy="5211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31199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 smtClean="0"/>
              <a:t>IEEE 802.11 Revisions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5933769" y="2362200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11w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188408" y="14478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1997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222227" y="5488763"/>
            <a:ext cx="58862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</a:p>
          <a:p>
            <a:pPr algn="ctr"/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&amp;</a:t>
            </a:r>
            <a:endParaRPr lang="en-US" sz="14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201315" y="956225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90845" y="97155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11k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90845" y="2758931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11r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1335530" y="4015172"/>
            <a:ext cx="833438" cy="53657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 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54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1316503" y="4905622"/>
            <a:ext cx="838200" cy="606426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11b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1334038" y="2118109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11d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951231" y="1526951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11v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942500" y="971056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11s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4490845" y="1521618"/>
            <a:ext cx="975544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11u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5933769" y="4881563"/>
            <a:ext cx="999331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11y</a:t>
            </a:r>
            <a:endParaRPr lang="en-US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Contention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Based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Protocol</a:t>
            </a:r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5264551" y="3843133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11n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508865" y="2160984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11z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90839" y="4890112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11p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7391400" y="706218"/>
            <a:ext cx="1676400" cy="5218420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2016 (TBC)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2717240" y="739083"/>
            <a:ext cx="1463004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2007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896746" y="4954486"/>
            <a:ext cx="990897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11g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936107" y="1066800"/>
            <a:ext cx="990896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11e</a:t>
            </a:r>
          </a:p>
          <a:p>
            <a:pPr algn="ctr"/>
            <a:r>
              <a:rPr lang="en-US" sz="1000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920265" y="2116931"/>
            <a:ext cx="969802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11i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937449" y="1515293"/>
            <a:ext cx="989554" cy="522783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11h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917522" y="4092342"/>
            <a:ext cx="990896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11j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922200" y="2699543"/>
            <a:ext cx="998408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 dirty="0" smtClean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11f </a:t>
            </a:r>
            <a:endParaRPr lang="en-US" sz="1000" b="1" dirty="0">
              <a:solidFill>
                <a:schemeClr val="bg2">
                  <a:lumMod val="75000"/>
                </a:schemeClr>
              </a:solidFill>
              <a:latin typeface="Tahoma" pitchFamily="34" charset="0"/>
              <a:ea typeface="ＭＳ Ｐゴシック" charset="-128"/>
              <a:cs typeface="Arial" charset="0"/>
            </a:endParaRPr>
          </a:p>
          <a:p>
            <a:pPr algn="ctr">
              <a:defRPr/>
            </a:pPr>
            <a:r>
              <a:rPr lang="en-US" sz="10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530420" y="887490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11aa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530420" y="1740054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11ae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517720" y="4523791"/>
            <a:ext cx="1308100" cy="4511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11ac -VHT</a:t>
            </a:r>
          </a:p>
          <a:p>
            <a:pPr algn="ctr"/>
            <a:r>
              <a:rPr lang="en-US" sz="105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5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@ 5GHz</a:t>
            </a:r>
            <a:endParaRPr lang="en-US" sz="105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524070" y="5098509"/>
            <a:ext cx="1295400" cy="436602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11ad - VHT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510463" y="396000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11af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5" name="Right Arrow 4"/>
          <p:cNvSpPr/>
          <p:nvPr/>
        </p:nvSpPr>
        <p:spPr bwMode="auto">
          <a:xfrm>
            <a:off x="4108040" y="3194469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ight Arrow 49"/>
          <p:cNvSpPr/>
          <p:nvPr/>
        </p:nvSpPr>
        <p:spPr bwMode="auto">
          <a:xfrm>
            <a:off x="2286032" y="31736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ight Arrow 53"/>
          <p:cNvSpPr/>
          <p:nvPr/>
        </p:nvSpPr>
        <p:spPr bwMode="auto">
          <a:xfrm>
            <a:off x="847060" y="313977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ight Arrow 54"/>
          <p:cNvSpPr/>
          <p:nvPr/>
        </p:nvSpPr>
        <p:spPr bwMode="auto">
          <a:xfrm>
            <a:off x="7076313" y="3169460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 bwMode="auto">
          <a:xfrm>
            <a:off x="6019800" y="1419225"/>
            <a:ext cx="1789093" cy="4448175"/>
          </a:xfrm>
          <a:prstGeom prst="ellipse">
            <a:avLst/>
          </a:prstGeom>
          <a:solidFill>
            <a:srgbClr val="99FF66">
              <a:alpha val="76000"/>
            </a:srgbClr>
          </a:solidFill>
          <a:ln w="12700" cap="flat" cmpd="sng" algn="ctr">
            <a:solidFill>
              <a:schemeClr val="tx1">
                <a:alpha val="43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4888705" y="1477179"/>
            <a:ext cx="1025528" cy="565129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-2016</a:t>
            </a:r>
            <a:endParaRPr lang="en-US" sz="14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49287"/>
          </a:xfrm>
        </p:spPr>
        <p:txBody>
          <a:bodyPr/>
          <a:lstStyle/>
          <a:p>
            <a:r>
              <a:rPr lang="en-US" dirty="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1260" y="5182745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145491" y="5965581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466724" y="152603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347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01000" y="5939135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808135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03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6382796" y="4203414"/>
            <a:ext cx="1085850" cy="4254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8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84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84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5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6337" y="595947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6401846" y="3706504"/>
            <a:ext cx="1085850" cy="4349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4953000" y="2990055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78606" y="3332161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410325" y="2786063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382796" y="4724400"/>
            <a:ext cx="1085850" cy="5334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3816195" y="1761071"/>
            <a:ext cx="981141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3810000" y="4978401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4192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3795420" y="2440144"/>
            <a:ext cx="992464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2680912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2680912" y="4370389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31"/>
          <p:cNvSpPr>
            <a:spLocks noChangeArrowheads="1"/>
          </p:cNvSpPr>
          <p:nvPr/>
        </p:nvSpPr>
        <p:spPr bwMode="auto">
          <a:xfrm>
            <a:off x="6419850" y="2133600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8001000" y="1436914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-2012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8458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B06DC2-A86B-4567-B1B6-4A779827CDB5}" type="slidenum">
              <a:rPr lang="en-US" sz="800" b="1">
                <a:latin typeface="+mj-lt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lang="en-US" sz="800" b="1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2680912" y="3146973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1554773" y="3283856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LRLP TIG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Long Range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Low Power</a:t>
            </a:r>
          </a:p>
        </p:txBody>
      </p:sp>
      <p:cxnSp>
        <p:nvCxnSpPr>
          <p:cNvPr id="3" name="Straight Arrow Connector 2"/>
          <p:cNvCxnSpPr>
            <a:stCxn id="40" idx="5"/>
          </p:cNvCxnSpPr>
          <p:nvPr/>
        </p:nvCxnSpPr>
        <p:spPr bwMode="auto">
          <a:xfrm>
            <a:off x="5914233" y="1747068"/>
            <a:ext cx="468563" cy="1257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7" name="AutoShape 49"/>
          <p:cNvSpPr>
            <a:spLocks noChangeArrowheads="1"/>
          </p:cNvSpPr>
          <p:nvPr/>
        </p:nvSpPr>
        <p:spPr bwMode="auto">
          <a:xfrm>
            <a:off x="4943929" y="3749664"/>
            <a:ext cx="970304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7" name="Right Arrow 6"/>
          <p:cNvSpPr/>
          <p:nvPr/>
        </p:nvSpPr>
        <p:spPr bwMode="auto">
          <a:xfrm>
            <a:off x="2657475" y="4978401"/>
            <a:ext cx="1137945" cy="635793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New</a:t>
            </a: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 smtClean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186702"/>
              </p:ext>
            </p:extLst>
          </p:nvPr>
        </p:nvGraphicFramePr>
        <p:xfrm>
          <a:off x="40575" y="2073367"/>
          <a:ext cx="9103425" cy="35232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7763"/>
                <a:gridCol w="917992"/>
                <a:gridCol w="994492"/>
                <a:gridCol w="828178"/>
                <a:gridCol w="533400"/>
                <a:gridCol w="647700"/>
                <a:gridCol w="647700"/>
                <a:gridCol w="647700"/>
                <a:gridCol w="820387"/>
                <a:gridCol w="609600"/>
                <a:gridCol w="513113"/>
                <a:gridCol w="647700"/>
                <a:gridCol w="647700"/>
              </a:tblGrid>
              <a:tr h="14627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Opened</a:t>
                      </a:r>
                    </a:p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(mm-</a:t>
                      </a:r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dd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Dur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Pool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Disapprove + invalid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TGaj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12-21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174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368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221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77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24623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TGak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02-24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346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361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174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17+7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64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SB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RC1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TGah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02-16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81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176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119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SB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RC1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TGmc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01-11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828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173" y="1219200"/>
            <a:ext cx="7772400" cy="1295400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771525" y="6199188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2016-03-08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625475" y="3849688"/>
            <a:ext cx="77724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</a:t>
            </a:r>
            <a:r>
              <a:rPr lang="en-GB" sz="1800" b="0" dirty="0" smtClean="0"/>
              <a:t>802.11</a:t>
            </a:r>
            <a:endParaRPr lang="en-GB" sz="1800" b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634944"/>
              </p:ext>
            </p:extLst>
          </p:nvPr>
        </p:nvGraphicFramePr>
        <p:xfrm>
          <a:off x="627063" y="1524000"/>
          <a:ext cx="7772400" cy="228600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Number</a:t>
                      </a:r>
                      <a:endParaRPr lang="en-GB" sz="400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Aspirant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131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Potential Voter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smtClean="0">
                          <a:effectLst/>
                        </a:rPr>
                        <a:t>75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355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8163" y="631825"/>
            <a:ext cx="7772400" cy="533400"/>
          </a:xfrm>
        </p:spPr>
        <p:txBody>
          <a:bodyPr/>
          <a:lstStyle/>
          <a:p>
            <a:r>
              <a:rPr lang="en-GB" sz="2400" dirty="0" smtClean="0"/>
              <a:t>M4.1.6 Recent voting member history</a:t>
            </a:r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308160"/>
              </p:ext>
            </p:extLst>
          </p:nvPr>
        </p:nvGraphicFramePr>
        <p:xfrm>
          <a:off x="1571625" y="1187450"/>
          <a:ext cx="6075363" cy="510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49" name="Binary Worksheet" r:id="rId5" imgW="8134243" imgH="6810443" progId="Excel.SheetBinaryMacroEnabled.12">
                  <p:embed/>
                </p:oleObj>
              </mc:Choice>
              <mc:Fallback>
                <p:oleObj name="Binary Worksheet" r:id="rId5" imgW="8134243" imgH="6810443" progId="Excel.SheetBinaryMacroEnabled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25" y="1187450"/>
                        <a:ext cx="6075363" cy="5108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GB" sz="2800" b="0" dirty="0" smtClean="0"/>
              <a:t>This presentation, together with the reports cited on the next slide, forms the opening report of the IEEE 802.11 Working Group for March 2016.</a:t>
            </a:r>
          </a:p>
          <a:p>
            <a:r>
              <a:rPr lang="en-GB" sz="2800" b="0" dirty="0" smtClean="0"/>
              <a:t>Subgroup status is reported in the “Snapshots” submission (see next slide for link).  This is incorporated by reference into this opening report.</a:t>
            </a:r>
          </a:p>
          <a:p>
            <a:r>
              <a:rPr lang="en-GB" sz="2800" b="0" dirty="0" smtClean="0"/>
              <a:t>“</a:t>
            </a:r>
            <a:r>
              <a:rPr lang="en-GB" sz="2800" b="0" i="1" dirty="0" err="1" smtClean="0"/>
              <a:t>Mx.y.z</a:t>
            </a:r>
            <a:r>
              <a:rPr lang="en-GB" sz="2800" b="0" dirty="0" smtClean="0"/>
              <a:t>” terminology indicates that the item was on the tentative agenda for the </a:t>
            </a:r>
            <a:r>
              <a:rPr lang="en-GB" sz="2800" b="0" i="1" dirty="0" smtClean="0"/>
              <a:t>M</a:t>
            </a:r>
            <a:r>
              <a:rPr lang="en-GB" sz="2800" b="0" dirty="0" smtClean="0"/>
              <a:t>onday 802.11 plenary, and was agenda item </a:t>
            </a:r>
            <a:r>
              <a:rPr lang="en-GB" sz="2800" b="0" i="1" dirty="0" err="1" smtClean="0"/>
              <a:t>x.y.z</a:t>
            </a:r>
            <a:r>
              <a:rPr lang="en-GB" sz="2800" b="0" dirty="0" smtClean="0"/>
              <a:t>.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GB" smtClean="0"/>
              <a:t>M4.1.7 ANA Status</a:t>
            </a:r>
            <a:endParaRPr 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defRPr/>
            </a:pPr>
            <a:r>
              <a:rPr lang="en-GB" sz="3200" dirty="0" smtClean="0"/>
              <a:t>The latest database is 11-11/0270r33  (Nov 2015)</a:t>
            </a:r>
          </a:p>
          <a:p>
            <a:pPr>
              <a:defRPr/>
            </a:pPr>
            <a:r>
              <a:rPr lang="en-GB" sz="3200" dirty="0" smtClean="0"/>
              <a:t>Changes since last meeting: None</a:t>
            </a:r>
          </a:p>
          <a:p>
            <a:pPr>
              <a:defRPr/>
            </a:pPr>
            <a:r>
              <a:rPr lang="en-GB" sz="3200" dirty="0" smtClean="0"/>
              <a:t>Pending changes:  </a:t>
            </a:r>
            <a:r>
              <a:rPr lang="en-GB" sz="3200" dirty="0" err="1" smtClean="0"/>
              <a:t>TGmc</a:t>
            </a:r>
            <a:r>
              <a:rPr lang="en-GB" sz="3200" dirty="0" smtClean="0"/>
              <a:t> has at least 3 ANA allocations.  Two of these are of the non-extended Element IDs,  and will only be actioned after the a motion to allow this use is approved in the WG.</a:t>
            </a:r>
          </a:p>
          <a:p>
            <a:pPr lvl="1">
              <a:defRPr/>
            </a:pPr>
            <a:r>
              <a:rPr lang="en-GB" sz="2800" dirty="0" smtClean="0"/>
              <a:t>Action: on proponents of these changes</a:t>
            </a:r>
          </a:p>
          <a:p>
            <a:pPr marL="457200" lvl="1" indent="0">
              <a:buNone/>
              <a:defRPr/>
            </a:pPr>
            <a:endParaRPr lang="en-GB" sz="2800" dirty="0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71488"/>
          </a:xfrm>
        </p:spPr>
        <p:txBody>
          <a:bodyPr/>
          <a:lstStyle/>
          <a:p>
            <a:r>
              <a:rPr lang="en-GB" dirty="0" smtClean="0"/>
              <a:t>Membership by Country and Region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157288"/>
            <a:ext cx="3505200" cy="522683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6361" y="1157288"/>
            <a:ext cx="4943369" cy="52268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443" y="688610"/>
            <a:ext cx="7754972" cy="5635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Members by Affiliation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46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dirty="0" smtClean="0"/>
              <a:t>Meeting Attendance – Historic Data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956" y="1295400"/>
            <a:ext cx="8345920" cy="5072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54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/>
          <a:lstStyle/>
          <a:p>
            <a:r>
              <a:rPr lang="en-GB" dirty="0" smtClean="0"/>
              <a:t>Membership – Historic Data</a:t>
            </a:r>
            <a:endParaRPr lang="en-US" dirty="0" smtClean="0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307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6241206"/>
              </p:ext>
            </p:extLst>
          </p:nvPr>
        </p:nvGraphicFramePr>
        <p:xfrm>
          <a:off x="228600" y="1191491"/>
          <a:ext cx="8582383" cy="5157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2" name="Worksheet" r:id="rId4" imgW="7934345" imgH="4771957" progId="Excel.Sheet.12">
                  <p:embed/>
                </p:oleObj>
              </mc:Choice>
              <mc:Fallback>
                <p:oleObj name="Worksheet" r:id="rId4" imgW="7934345" imgH="4771957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191491"/>
                        <a:ext cx="8582383" cy="5157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GB" smtClean="0"/>
              <a:t>M1.3 Meeting </a:t>
            </a:r>
            <a:r>
              <a:rPr lang="en-GB" dirty="0" smtClean="0"/>
              <a:t>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51727"/>
            <a:ext cx="7772400" cy="4114800"/>
          </a:xfrm>
        </p:spPr>
        <p:txBody>
          <a:bodyPr/>
          <a:lstStyle/>
          <a:p>
            <a:pPr lvl="0"/>
            <a:r>
              <a:rPr lang="en-GB" sz="2000" dirty="0"/>
              <a:t>Photography or recording by permission only (December 2014 IEEE-SA Standards Board Ops Manual 5.3.3.2)</a:t>
            </a:r>
            <a:endParaRPr lang="en-GB" sz="1200" dirty="0"/>
          </a:p>
          <a:p>
            <a:pPr lvl="0"/>
            <a:r>
              <a:rPr lang="en-GB" sz="2000" dirty="0"/>
              <a:t>Press (i.e., anyone reporting publicly on this meeting) are to announce their presence (</a:t>
            </a:r>
            <a:r>
              <a:rPr lang="en-GB" sz="2000"/>
              <a:t>December </a:t>
            </a:r>
            <a:r>
              <a:rPr lang="en-GB" sz="2000" smtClean="0"/>
              <a:t>2015 </a:t>
            </a:r>
            <a:r>
              <a:rPr lang="en-GB" sz="2000" dirty="0"/>
              <a:t>IEEE-SA Standards Board Ops Manual 5.3.3.3)</a:t>
            </a:r>
            <a:endParaRPr lang="en-GB" sz="1200" dirty="0"/>
          </a:p>
          <a:p>
            <a:pPr lvl="0"/>
            <a:r>
              <a:rPr lang="en-GB" sz="2000" dirty="0" smtClean="0"/>
              <a:t>Laptop speakers, cell phone / tablet </a:t>
            </a:r>
            <a:r>
              <a:rPr lang="en-GB" sz="2000" dirty="0"/>
              <a:t>ringers off</a:t>
            </a:r>
            <a:endParaRPr lang="en-GB" sz="1200" dirty="0"/>
          </a:p>
          <a:p>
            <a:pPr lvl="0"/>
            <a:r>
              <a:rPr lang="en-GB" sz="2000" dirty="0"/>
              <a:t>Wear your badges at all times in meeting areas</a:t>
            </a:r>
            <a:endParaRPr lang="en-GB" sz="1200" dirty="0"/>
          </a:p>
          <a:p>
            <a:pPr lvl="1"/>
            <a:r>
              <a:rPr lang="en-GB" sz="1800" dirty="0"/>
              <a:t>Help the hotel security staff improve the general security of the meeting rooms</a:t>
            </a:r>
            <a:endParaRPr lang="en-GB" sz="1200" dirty="0"/>
          </a:p>
          <a:p>
            <a:pPr lvl="1"/>
            <a:r>
              <a:rPr lang="en-GB" sz="1800" b="1" dirty="0" smtClean="0"/>
              <a:t>Laptops </a:t>
            </a:r>
            <a:r>
              <a:rPr lang="en-GB" sz="1800" b="1" dirty="0"/>
              <a:t>HAVE BEEN STOLEN </a:t>
            </a:r>
            <a:r>
              <a:rPr lang="en-GB" sz="1800" dirty="0"/>
              <a:t>at previous meetings </a:t>
            </a:r>
            <a:endParaRPr lang="en-GB" sz="1800" dirty="0" smtClean="0"/>
          </a:p>
          <a:p>
            <a:pPr lvl="1"/>
            <a:r>
              <a:rPr lang="en-GB" sz="1800" b="1" dirty="0" smtClean="0"/>
              <a:t>DO </a:t>
            </a:r>
            <a:r>
              <a:rPr lang="en-GB" sz="1800" b="1" dirty="0"/>
              <a:t>NOT </a:t>
            </a:r>
            <a:r>
              <a:rPr lang="en-GB" sz="1800" dirty="0"/>
              <a:t>assume that meeting areas are secure</a:t>
            </a:r>
            <a:endParaRPr lang="en-GB" sz="1200" dirty="0"/>
          </a:p>
          <a:p>
            <a:pPr lvl="0"/>
            <a:r>
              <a:rPr lang="en-GB" sz="2000" dirty="0"/>
              <a:t>Please observe proper decorum in meetings</a:t>
            </a:r>
            <a:endParaRPr lang="en-GB" sz="1200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457200" y="1143000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effectLst/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4383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6609196" y="1064591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759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GB" altLang="en-US" dirty="0" smtClean="0"/>
              <a:t>M2.3.1 Summary of Liaisons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706438" y="1905000"/>
            <a:ext cx="7772400" cy="4113213"/>
          </a:xfrm>
        </p:spPr>
        <p:txBody>
          <a:bodyPr/>
          <a:lstStyle/>
          <a:p>
            <a:r>
              <a:rPr lang="en-GB" altLang="en-US" sz="1800" dirty="0" smtClean="0"/>
              <a:t>A presentation will be made on Tuesday morning in the WNG SC that is an official liaison from 3GPP to 802.11. Present to represent 3GPP will be:</a:t>
            </a:r>
          </a:p>
          <a:p>
            <a:pPr lvl="1"/>
            <a:r>
              <a:rPr lang="en-GB" altLang="en-US" sz="1400" dirty="0" smtClean="0"/>
              <a:t>Richard Burbidge – RAN2 chair</a:t>
            </a:r>
          </a:p>
          <a:p>
            <a:pPr lvl="1"/>
            <a:r>
              <a:rPr lang="en-GB" altLang="en-US" sz="1400" dirty="0" smtClean="0"/>
              <a:t>Philippe </a:t>
            </a:r>
            <a:r>
              <a:rPr lang="en-GB" altLang="en-US" sz="1400" dirty="0" err="1" smtClean="0"/>
              <a:t>Reininger</a:t>
            </a:r>
            <a:r>
              <a:rPr lang="en-GB" altLang="en-US" sz="1400" dirty="0" smtClean="0"/>
              <a:t> – RAN3 chair</a:t>
            </a:r>
          </a:p>
          <a:p>
            <a:pPr lvl="1"/>
            <a:r>
              <a:rPr lang="en-GB" altLang="en-US" sz="1400" dirty="0" smtClean="0"/>
              <a:t>Sasha Sirotkin – LWA rapporteur</a:t>
            </a:r>
          </a:p>
          <a:p>
            <a:r>
              <a:rPr lang="en-GB" altLang="en-US" sz="1800" dirty="0" smtClean="0"/>
              <a:t>The document related to this presentation is here:</a:t>
            </a:r>
          </a:p>
          <a:p>
            <a:pPr marL="0" indent="0">
              <a:buNone/>
            </a:pPr>
            <a:r>
              <a:rPr lang="en-GB" altLang="en-US" sz="1800" dirty="0">
                <a:hlinkClick r:id="rId2"/>
              </a:rPr>
              <a:t>https://</a:t>
            </a:r>
            <a:r>
              <a:rPr lang="en-GB" altLang="en-US" sz="1800" dirty="0" smtClean="0">
                <a:hlinkClick r:id="rId2"/>
              </a:rPr>
              <a:t>mentor.ieee.org/802.11/dcn/16/11-16-0351-00-0000-liaison-from-3gpp-on-lwa-and-lwip.pptx</a:t>
            </a:r>
            <a:endParaRPr lang="en-GB" altLang="en-US" sz="1800" dirty="0" smtClean="0"/>
          </a:p>
          <a:p>
            <a:endParaRPr lang="en-GB" altLang="en-US" sz="1800" dirty="0" smtClean="0"/>
          </a:p>
          <a:p>
            <a:r>
              <a:rPr lang="en-GB" altLang="en-US" sz="1800" dirty="0" smtClean="0"/>
              <a:t>A liaison has been received from ISO/IEC JTC1/SC25/WG3 on cabling for APs.</a:t>
            </a:r>
          </a:p>
          <a:p>
            <a:pPr marL="0" indent="0">
              <a:buNone/>
            </a:pPr>
            <a:r>
              <a:rPr lang="en-GB" altLang="en-US" sz="1800">
                <a:hlinkClick r:id="rId3"/>
              </a:rPr>
              <a:t>https</a:t>
            </a:r>
            <a:r>
              <a:rPr lang="en-GB" altLang="en-US" sz="1800">
                <a:hlinkClick r:id="rId3"/>
              </a:rPr>
              <a:t>://</a:t>
            </a:r>
            <a:r>
              <a:rPr lang="en-GB" altLang="en-US" sz="1800" smtClean="0">
                <a:hlinkClick r:id="rId3"/>
              </a:rPr>
              <a:t>mentor.ieee.org/802.11/dcn/16/11-16-0370-00-0000-liaison-from-iso-iec-jtc1-sc25-wg-3-on-cabling-for-access-points.pdf</a:t>
            </a:r>
            <a:endParaRPr lang="en-GB" altLang="en-US" sz="1800" smtClean="0"/>
          </a:p>
          <a:p>
            <a:pPr marL="0" indent="0">
              <a:buNone/>
            </a:pPr>
            <a:endParaRPr lang="en-GB" altLang="en-US" sz="1800" dirty="0" smtClean="0"/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2016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4F43EDCA-41FC-4839-BEEE-DD7331424CE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92471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903980"/>
              </p:ext>
            </p:extLst>
          </p:nvPr>
        </p:nvGraphicFramePr>
        <p:xfrm>
          <a:off x="621698" y="2209800"/>
          <a:ext cx="7847012" cy="2438400"/>
        </p:xfrm>
        <a:graphic>
          <a:graphicData uri="http://schemas.openxmlformats.org/drawingml/2006/table">
            <a:tbl>
              <a:tblPr/>
              <a:tblGrid>
                <a:gridCol w="2333147"/>
                <a:gridCol w="5513865"/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1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1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https://mentor.ieee.org/802.11/dcn/11-16-0214</a:t>
                      </a:r>
                      <a:endParaRPr lang="en-GB" sz="16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https://mentor.ieee.org/802.11/dcn/11-16-0215</a:t>
                      </a:r>
                      <a:endParaRPr lang="en-GB" sz="16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https://mentor.ieee.org/802.11/dcn/11-16-0222</a:t>
                      </a:r>
                      <a:endParaRPr lang="en-GB" sz="16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16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https://mentor.ieee.org/802.11/dcn/11-16-0246</a:t>
                      </a:r>
                      <a:endParaRPr lang="en-GB" sz="16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16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https://mentor.ieee.org/802.11/dcn/11-16-0223</a:t>
                      </a:r>
                      <a:endParaRPr lang="en-GB" sz="16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https://mentor.ieee.org/802.11/dcn/11-16-0245</a:t>
                      </a:r>
                      <a:endParaRPr lang="en-GB" sz="16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https://mentor.ieee.org/802.11/dcn/11-16-0216</a:t>
                      </a:r>
                      <a:endParaRPr lang="en-GB" sz="16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https://mentor.ieee.org/802.11/dcn/11-16-0224</a:t>
                      </a:r>
                      <a:endParaRPr lang="en-GB" sz="16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https://mentor.ieee.org/802.11/dcn/11-16-0225</a:t>
                      </a:r>
                      <a:endParaRPr lang="en-GB" sz="16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538163" y="1447800"/>
            <a:ext cx="7772400" cy="3733800"/>
          </a:xfrm>
        </p:spPr>
        <p:txBody>
          <a:bodyPr/>
          <a:lstStyle/>
          <a:p>
            <a:r>
              <a:rPr lang="en-GB" altLang="en-US" dirty="0" smtClean="0"/>
              <a:t>Internal Joint Meetings</a:t>
            </a:r>
          </a:p>
          <a:p>
            <a:pPr lvl="1"/>
            <a:r>
              <a:rPr lang="en-GB" altLang="en-US" dirty="0" smtClean="0"/>
              <a:t>Thu am1: </a:t>
            </a:r>
            <a:r>
              <a:rPr lang="en-GB" altLang="en-US" dirty="0" err="1" smtClean="0"/>
              <a:t>TGak</a:t>
            </a:r>
            <a:r>
              <a:rPr lang="en-GB" altLang="en-US" dirty="0" smtClean="0"/>
              <a:t>, ARC, 802.1</a:t>
            </a:r>
          </a:p>
          <a:p>
            <a:endParaRPr lang="en-GB" altLang="en-US" dirty="0" smtClean="0"/>
          </a:p>
          <a:p>
            <a:r>
              <a:rPr lang="en-GB" altLang="en-US" dirty="0" smtClean="0"/>
              <a:t>Reciprocal credit is provided to 802.11 voters for attendance at:  802.18, 802.19, 802.24, 802.1 </a:t>
            </a:r>
          </a:p>
          <a:p>
            <a:pPr lvl="1"/>
            <a:r>
              <a:rPr lang="en-GB" altLang="en-US" dirty="0" smtClean="0"/>
              <a:t>Reciprocal credit for 802.1 is for 801.1Qbz, 802.1CF, 802E, 802c</a:t>
            </a:r>
          </a:p>
          <a:p>
            <a:endParaRPr lang="en-GB" altLang="en-US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2016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377445D-CAD8-4A94-8654-0D209EAFDAF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M3.10 Topics for Wednesday plenary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altLang="en-US" dirty="0" smtClean="0"/>
          </a:p>
          <a:p>
            <a:r>
              <a:rPr lang="en-GB" altLang="en-US" dirty="0" smtClean="0"/>
              <a:t>Report out on 5G ECSC (Levy)</a:t>
            </a:r>
            <a:endParaRPr lang="en-GB" altLang="en-US" dirty="0"/>
          </a:p>
          <a:p>
            <a:r>
              <a:rPr lang="en-GB" altLang="en-US" dirty="0" smtClean="0"/>
              <a:t>Outcome of EC workshop (Stephens)</a:t>
            </a:r>
          </a:p>
          <a:p>
            <a:r>
              <a:rPr lang="en-GB" altLang="en-US" dirty="0" smtClean="0"/>
              <a:t>IEEE and 5G – IEEE-SA speaker (Patrick </a:t>
            </a:r>
            <a:r>
              <a:rPr lang="en-GB" altLang="en-US" dirty="0" err="1" smtClean="0"/>
              <a:t>Slaats</a:t>
            </a:r>
            <a:r>
              <a:rPr lang="en-GB" altLang="en-US" dirty="0" smtClean="0"/>
              <a:t>)</a:t>
            </a:r>
          </a:p>
          <a:p>
            <a:r>
              <a:rPr lang="en-GB" altLang="en-US" dirty="0" smtClean="0"/>
              <a:t>WG officer elections</a:t>
            </a:r>
          </a:p>
          <a:p>
            <a:r>
              <a:rPr lang="en-GB" altLang="en-US" dirty="0" smtClean="0"/>
              <a:t>Report out from LRLP TIG (Godfrey)</a:t>
            </a:r>
          </a:p>
          <a:p>
            <a:r>
              <a:rPr lang="en-GB" altLang="en-US" dirty="0" smtClean="0"/>
              <a:t>Status of response of IEEE-SA to questions from 802.11 members (Stephens)</a:t>
            </a:r>
          </a:p>
        </p:txBody>
      </p:sp>
      <p:sp>
        <p:nvSpPr>
          <p:cNvPr id="1434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2016</a:t>
            </a: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86DAD78-305C-4987-931F-352BA1D1611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31323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M3.11 802 EC and IEEE-SA Standards Board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728787"/>
            <a:ext cx="7758112" cy="4746626"/>
          </a:xfrm>
        </p:spPr>
        <p:txBody>
          <a:bodyPr/>
          <a:lstStyle/>
          <a:p>
            <a:r>
              <a:rPr lang="en-GB" altLang="en-US" dirty="0" smtClean="0"/>
              <a:t>PARS</a:t>
            </a:r>
          </a:p>
          <a:p>
            <a:pPr lvl="1"/>
            <a:r>
              <a:rPr lang="en-GB" altLang="en-US" dirty="0" smtClean="0"/>
              <a:t>None</a:t>
            </a:r>
          </a:p>
          <a:p>
            <a:r>
              <a:rPr lang="en-GB" altLang="en-US" dirty="0" smtClean="0"/>
              <a:t>Approval of draft standards</a:t>
            </a:r>
          </a:p>
          <a:p>
            <a:pPr lvl="1"/>
            <a:r>
              <a:rPr lang="en-GB" altLang="en-US" dirty="0" smtClean="0"/>
              <a:t>None</a:t>
            </a:r>
          </a:p>
          <a:p>
            <a:pPr lvl="1"/>
            <a:endParaRPr lang="en-GB" altLang="en-US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2016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88ABBDBE-F32C-4C21-AF8C-3645DFF1AB7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953999"/>
              </p:ext>
            </p:extLst>
          </p:nvPr>
        </p:nvGraphicFramePr>
        <p:xfrm>
          <a:off x="1066800" y="1828800"/>
          <a:ext cx="7391400" cy="3973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Working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SC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Task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Study Group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TIG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Topic Interest Group</a:t>
                      </a:r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84225</TotalTime>
  <Words>1754</Words>
  <Application>Microsoft Office PowerPoint</Application>
  <PresentationFormat>On-screen Show (4:3)</PresentationFormat>
  <Paragraphs>682</Paragraphs>
  <Slides>25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25</vt:i4>
      </vt:variant>
    </vt:vector>
  </HeadingPairs>
  <TitlesOfParts>
    <vt:vector size="37" baseType="lpstr">
      <vt:lpstr>ＭＳ Ｐゴシック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Binary Worksheet</vt:lpstr>
      <vt:lpstr>Worksheet</vt:lpstr>
      <vt:lpstr>802.11 Working Group Opening Report March 2016</vt:lpstr>
      <vt:lpstr>Introduction</vt:lpstr>
      <vt:lpstr>M1.3 Meeting Decorum</vt:lpstr>
      <vt:lpstr>M2.3.1 Summary of Liaisons</vt:lpstr>
      <vt:lpstr>M3.1 802.11 Working Group Session Documents</vt:lpstr>
      <vt:lpstr>M3.2 Joint meetings and Reciprocal Credit</vt:lpstr>
      <vt:lpstr>M3.10 Topics for Wednesday plenary</vt:lpstr>
      <vt:lpstr>M3.11 802 EC and IEEE-SA Standards Board decisions</vt:lpstr>
      <vt:lpstr>M4.1.1 Type of Groups</vt:lpstr>
      <vt:lpstr>M4.1.1 Groups</vt:lpstr>
      <vt:lpstr>M4.1.2 PAR Expiration/Renewal Schedule</vt:lpstr>
      <vt:lpstr>M4.1.3 802.11 WG Appointed positions</vt:lpstr>
      <vt:lpstr>M4.1.3 Officers</vt:lpstr>
      <vt:lpstr>M4.1.3 Officers – changes this meeting</vt:lpstr>
      <vt:lpstr>IEEE 802.11 Revisions</vt:lpstr>
      <vt:lpstr>IEEE 802.11 Standards Pipeline</vt:lpstr>
      <vt:lpstr>M4.1.5 Summary of ballots and comment collections</vt:lpstr>
      <vt:lpstr>M4.1.6 Current Membership Status</vt:lpstr>
      <vt:lpstr>M4.1.6 Recent voting member history</vt:lpstr>
      <vt:lpstr>M4.1.7 ANA Status</vt:lpstr>
      <vt:lpstr>background data</vt:lpstr>
      <vt:lpstr>Membership by Country and Region</vt:lpstr>
      <vt:lpstr>Members by Affiliation</vt:lpstr>
      <vt:lpstr>Meeting Attendance – Historic Data</vt:lpstr>
      <vt:lpstr>Membership – Historic Data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Adrian Stephens</dc:creator>
  <cp:lastModifiedBy>Stephens, Adrian P</cp:lastModifiedBy>
  <cp:revision>1650</cp:revision>
  <cp:lastPrinted>1998-02-10T13:28:06Z</cp:lastPrinted>
  <dcterms:created xsi:type="dcterms:W3CDTF">1998-02-10T13:07:52Z</dcterms:created>
  <dcterms:modified xsi:type="dcterms:W3CDTF">2016-03-13T21:58:13Z</dcterms:modified>
  <cp:category>Adrian Stephens, Intel Corporation</cp:category>
</cp:coreProperties>
</file>