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8"/>
  </p:notesMasterIdLst>
  <p:handoutMasterIdLst>
    <p:handoutMasterId r:id="rId29"/>
  </p:handoutMasterIdLst>
  <p:sldIdLst>
    <p:sldId id="269" r:id="rId3"/>
    <p:sldId id="370" r:id="rId4"/>
    <p:sldId id="419" r:id="rId5"/>
    <p:sldId id="405" r:id="rId6"/>
    <p:sldId id="371" r:id="rId7"/>
    <p:sldId id="407" r:id="rId8"/>
    <p:sldId id="408" r:id="rId9"/>
    <p:sldId id="409" r:id="rId10"/>
    <p:sldId id="372" r:id="rId11"/>
    <p:sldId id="373" r:id="rId12"/>
    <p:sldId id="378" r:id="rId13"/>
    <p:sldId id="374" r:id="rId14"/>
    <p:sldId id="418" r:id="rId15"/>
    <p:sldId id="421" r:id="rId16"/>
    <p:sldId id="397" r:id="rId17"/>
    <p:sldId id="398" r:id="rId18"/>
    <p:sldId id="379" r:id="rId19"/>
    <p:sldId id="383" r:id="rId20"/>
    <p:sldId id="381" r:id="rId21"/>
    <p:sldId id="382" r:id="rId22"/>
    <p:sldId id="395" r:id="rId23"/>
    <p:sldId id="393" r:id="rId24"/>
    <p:sldId id="420" r:id="rId25"/>
    <p:sldId id="403" r:id="rId26"/>
    <p:sldId id="394" r:id="rId2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CC"/>
    <a:srgbClr val="FF97DA"/>
    <a:srgbClr val="99FF66"/>
    <a:srgbClr val="99CCFF"/>
    <a:srgbClr val="85FFE0"/>
    <a:srgbClr val="00CC99"/>
    <a:srgbClr val="FFCC00"/>
    <a:srgbClr val="86AF8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95514" autoAdjust="0"/>
  </p:normalViewPr>
  <p:slideViewPr>
    <p:cSldViewPr>
      <p:cViewPr varScale="1">
        <p:scale>
          <a:sx n="66" d="100"/>
          <a:sy n="66" d="100"/>
        </p:scale>
        <p:origin x="78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5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3825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3080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15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802.11-16/215r2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Binary_Worksheet1.xlsb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2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370-00-0000-liaison-from-iso-iec-jtc1-sc25-wg-3-on-cabling-for-access-points.pdf" TargetMode="External"/><Relationship Id="rId2" Type="http://schemas.openxmlformats.org/officeDocument/2006/relationships/hyperlink" Target="https://mentor.ieee.org/802.11/dcn/16/11-16-0351-00-0000-liaison-from-3gpp-on-lwa-and-lwip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6-0216" TargetMode="External"/><Relationship Id="rId3" Type="http://schemas.openxmlformats.org/officeDocument/2006/relationships/hyperlink" Target="https://mentor.ieee.org/802.11/dcn/11-16-0215" TargetMode="External"/><Relationship Id="rId7" Type="http://schemas.openxmlformats.org/officeDocument/2006/relationships/hyperlink" Target="https://mentor.ieee.org/802.11/dcn/11-16-0245" TargetMode="External"/><Relationship Id="rId2" Type="http://schemas.openxmlformats.org/officeDocument/2006/relationships/hyperlink" Target="https://mentor.ieee.org/802.11/dcn/11-16-021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6-0223" TargetMode="External"/><Relationship Id="rId5" Type="http://schemas.openxmlformats.org/officeDocument/2006/relationships/hyperlink" Target="https://mentor.ieee.org/802.11/dcn/11-16-0246" TargetMode="External"/><Relationship Id="rId10" Type="http://schemas.openxmlformats.org/officeDocument/2006/relationships/hyperlink" Target="https://mentor.ieee.org/802.11/dcn/11-16-0225" TargetMode="External"/><Relationship Id="rId4" Type="http://schemas.openxmlformats.org/officeDocument/2006/relationships/hyperlink" Target="https://mentor.ieee.org/802.11/dcn/11-16-0222" TargetMode="External"/><Relationship Id="rId9" Type="http://schemas.openxmlformats.org/officeDocument/2006/relationships/hyperlink" Target="https://mentor.ieee.org/802.11/dcn/11-16-022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March 2016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2016-03-14</a:t>
            </a:r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4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749657"/>
              </p:ext>
            </p:extLst>
          </p:nvPr>
        </p:nvGraphicFramePr>
        <p:xfrm>
          <a:off x="304800" y="609601"/>
          <a:ext cx="8534400" cy="5784505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3784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LRLP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Long Range Low Power (LRLP)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812413"/>
              </p:ext>
            </p:extLst>
          </p:nvPr>
        </p:nvGraphicFramePr>
        <p:xfrm>
          <a:off x="1981200" y="1347989"/>
          <a:ext cx="5384800" cy="4573086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035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2390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2186817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Changed since last session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0899527"/>
              </p:ext>
            </p:extLst>
          </p:nvPr>
        </p:nvGraphicFramePr>
        <p:xfrm>
          <a:off x="76200" y="668890"/>
          <a:ext cx="8915400" cy="5755770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254519"/>
                <a:gridCol w="1981200"/>
                <a:gridCol w="16764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sng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SangHyun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4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239000" cy="381000"/>
          </a:xfrm>
        </p:spPr>
        <p:txBody>
          <a:bodyPr/>
          <a:lstStyle/>
          <a:p>
            <a:r>
              <a:rPr lang="en-US" sz="2800" dirty="0" smtClean="0"/>
              <a:t>M4.1.3 Officers – changes this meeting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2090572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Changes for this meeting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681091"/>
              </p:ext>
            </p:extLst>
          </p:nvPr>
        </p:nvGraphicFramePr>
        <p:xfrm>
          <a:off x="152400" y="609600"/>
          <a:ext cx="8915400" cy="5897863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254519"/>
                <a:gridCol w="1981200"/>
                <a:gridCol w="16764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– chair pro tem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sng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SangHyun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ALDANA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31199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IEEE 802.11 Revisions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1997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4888705" y="1477179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347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4953000" y="299005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3816195" y="1761071"/>
            <a:ext cx="981141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3810000" y="497840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3795420" y="2440144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2680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2680912" y="3146973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1554773" y="3283856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LRLP TIG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Long Range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Low Power</a:t>
            </a:r>
          </a:p>
        </p:txBody>
      </p:sp>
      <p:cxnSp>
        <p:nvCxnSpPr>
          <p:cNvPr id="3" name="Straight Arrow Connector 2"/>
          <p:cNvCxnSpPr>
            <a:stCxn id="40" idx="5"/>
          </p:cNvCxnSpPr>
          <p:nvPr/>
        </p:nvCxnSpPr>
        <p:spPr bwMode="auto">
          <a:xfrm>
            <a:off x="5914233" y="1747068"/>
            <a:ext cx="468563" cy="1257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4943929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2657475" y="4978401"/>
            <a:ext cx="1137945" cy="635793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 smtClean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186702"/>
              </p:ext>
            </p:extLst>
          </p:nvPr>
        </p:nvGraphicFramePr>
        <p:xfrm>
          <a:off x="40575" y="2073367"/>
          <a:ext cx="9103425" cy="35232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828178"/>
                <a:gridCol w="533400"/>
                <a:gridCol w="647700"/>
                <a:gridCol w="647700"/>
                <a:gridCol w="647700"/>
                <a:gridCol w="820387"/>
                <a:gridCol w="609600"/>
                <a:gridCol w="513113"/>
                <a:gridCol w="647700"/>
                <a:gridCol w="64770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TGaj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12-21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368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221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2462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TGak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02-24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346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361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17+7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64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RC1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TGah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02-16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81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119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RC1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TGmc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01-11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828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173" y="1219200"/>
            <a:ext cx="7772400" cy="1295400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2016-03-08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634944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131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75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355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308160"/>
              </p:ext>
            </p:extLst>
          </p:nvPr>
        </p:nvGraphicFramePr>
        <p:xfrm>
          <a:off x="1571625" y="1187450"/>
          <a:ext cx="6075363" cy="510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49" name="Binary Worksheet" r:id="rId5" imgW="8134243" imgH="6810443" progId="Excel.SheetBinaryMacroEnabled.12">
                  <p:embed/>
                </p:oleObj>
              </mc:Choice>
              <mc:Fallback>
                <p:oleObj name="Binary Worksheet" r:id="rId5" imgW="8134243" imgH="6810443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1187450"/>
                        <a:ext cx="6075363" cy="510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reports cited on the next slide, forms the opening report of the IEEE 802.11 Working Group for March 2016.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sz="3200" dirty="0" smtClean="0"/>
              <a:t>The latest database is 11-11/0270r33  (Nov 2015)</a:t>
            </a:r>
          </a:p>
          <a:p>
            <a:pPr>
              <a:defRPr/>
            </a:pPr>
            <a:r>
              <a:rPr lang="en-GB" sz="3200" dirty="0" smtClean="0"/>
              <a:t>Changes since last meeting: None</a:t>
            </a:r>
          </a:p>
          <a:p>
            <a:pPr>
              <a:defRPr/>
            </a:pPr>
            <a:r>
              <a:rPr lang="en-GB" sz="3200" dirty="0" smtClean="0"/>
              <a:t>Pending changes:  </a:t>
            </a:r>
            <a:r>
              <a:rPr lang="en-GB" sz="3200" dirty="0" err="1" smtClean="0"/>
              <a:t>TGmc</a:t>
            </a:r>
            <a:r>
              <a:rPr lang="en-GB" sz="3200" dirty="0" smtClean="0"/>
              <a:t> has at least 3 ANA allocations.  Two of these are of the non-extended Element IDs,  and will only be actioned after the a motion to allow this use is approved in the WG.</a:t>
            </a:r>
          </a:p>
          <a:p>
            <a:pPr lvl="1">
              <a:defRPr/>
            </a:pPr>
            <a:r>
              <a:rPr lang="en-GB" sz="2800" dirty="0" smtClean="0"/>
              <a:t>Action: on proponents of these changes</a:t>
            </a:r>
          </a:p>
          <a:p>
            <a:pPr marL="457200" lvl="1" indent="0">
              <a:buNone/>
              <a:defRPr/>
            </a:pPr>
            <a:endParaRPr lang="en-GB" sz="2800" dirty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57288"/>
            <a:ext cx="3505200" cy="52268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6361" y="1157288"/>
            <a:ext cx="4943369" cy="5226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443" y="688610"/>
            <a:ext cx="7754972" cy="5635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Members by Affiliation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956" y="1295400"/>
            <a:ext cx="8345920" cy="507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241206"/>
              </p:ext>
            </p:extLst>
          </p:nvPr>
        </p:nvGraphicFramePr>
        <p:xfrm>
          <a:off x="228600" y="1191491"/>
          <a:ext cx="8582383" cy="515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2" name="Worksheet" r:id="rId4" imgW="7934345" imgH="4771957" progId="Excel.Sheet.12">
                  <p:embed/>
                </p:oleObj>
              </mc:Choice>
              <mc:Fallback>
                <p:oleObj name="Worksheet" r:id="rId4" imgW="7934345" imgH="47719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91491"/>
                        <a:ext cx="8582383" cy="515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GB" smtClean="0"/>
              <a:t>M1.3 Meeting </a:t>
            </a:r>
            <a:r>
              <a:rPr lang="en-GB" dirty="0" smtClean="0"/>
              <a:t>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51727"/>
            <a:ext cx="7772400" cy="4114800"/>
          </a:xfrm>
        </p:spPr>
        <p:txBody>
          <a:bodyPr/>
          <a:lstStyle/>
          <a:p>
            <a:pPr lvl="0"/>
            <a:r>
              <a:rPr lang="en-GB" sz="2000" dirty="0"/>
              <a:t>Photography or recording by permission only (December 2014 IEEE-SA Standards Board Ops Manual 5.3.3.2)</a:t>
            </a:r>
            <a:endParaRPr lang="en-GB" sz="1200" dirty="0"/>
          </a:p>
          <a:p>
            <a:pPr lvl="0"/>
            <a:r>
              <a:rPr lang="en-GB" sz="2000" dirty="0"/>
              <a:t>Press (i.e., anyone reporting publicly on this meeting) are to announce their presence (</a:t>
            </a:r>
            <a:r>
              <a:rPr lang="en-GB" sz="2000"/>
              <a:t>December </a:t>
            </a:r>
            <a:r>
              <a:rPr lang="en-GB" sz="2000" smtClean="0"/>
              <a:t>2015 </a:t>
            </a:r>
            <a:r>
              <a:rPr lang="en-GB" sz="2000" dirty="0"/>
              <a:t>IEEE-SA Standards Board Ops Manual 5.3.3.3)</a:t>
            </a:r>
            <a:endParaRPr lang="en-GB" sz="1200" dirty="0"/>
          </a:p>
          <a:p>
            <a:pPr lvl="0"/>
            <a:r>
              <a:rPr lang="en-GB" sz="2000" dirty="0" smtClean="0"/>
              <a:t>Laptop speakers, cell phone / tablet </a:t>
            </a:r>
            <a:r>
              <a:rPr lang="en-GB" sz="2000" dirty="0"/>
              <a:t>ringers off</a:t>
            </a:r>
            <a:endParaRPr lang="en-GB" sz="1200" dirty="0"/>
          </a:p>
          <a:p>
            <a:pPr lvl="0"/>
            <a:r>
              <a:rPr lang="en-GB" sz="2000" dirty="0"/>
              <a:t>Wear your badges at all times in meeting areas</a:t>
            </a:r>
            <a:endParaRPr lang="en-GB" sz="1200" dirty="0"/>
          </a:p>
          <a:p>
            <a:pPr lvl="1"/>
            <a:r>
              <a:rPr lang="en-GB" sz="1800" dirty="0"/>
              <a:t>Help the hotel security staff improve the general security of the meeting rooms</a:t>
            </a:r>
            <a:endParaRPr lang="en-GB" sz="1200" dirty="0"/>
          </a:p>
          <a:p>
            <a:pPr lvl="1"/>
            <a:r>
              <a:rPr lang="en-GB" sz="1800" b="1" dirty="0" smtClean="0"/>
              <a:t>Laptops </a:t>
            </a:r>
            <a:r>
              <a:rPr lang="en-GB" sz="1800" b="1" dirty="0"/>
              <a:t>HAVE BEEN STOLEN </a:t>
            </a:r>
            <a:r>
              <a:rPr lang="en-GB" sz="1800" dirty="0"/>
              <a:t>at previous meetings </a:t>
            </a:r>
            <a:endParaRPr lang="en-GB" sz="1800" dirty="0" smtClean="0"/>
          </a:p>
          <a:p>
            <a:pPr lvl="1"/>
            <a:r>
              <a:rPr lang="en-GB" sz="1800" b="1" dirty="0" smtClean="0"/>
              <a:t>DO </a:t>
            </a:r>
            <a:r>
              <a:rPr lang="en-GB" sz="1800" b="1" dirty="0"/>
              <a:t>NOT </a:t>
            </a:r>
            <a:r>
              <a:rPr lang="en-GB" sz="1800" dirty="0"/>
              <a:t>assume that meeting areas are secure</a:t>
            </a:r>
            <a:endParaRPr lang="en-GB" sz="1200" dirty="0"/>
          </a:p>
          <a:p>
            <a:pPr lvl="0"/>
            <a:r>
              <a:rPr lang="en-GB" sz="2000" dirty="0"/>
              <a:t>Please observe proper decorum in meetings</a:t>
            </a:r>
            <a:endParaRPr lang="en-GB" sz="12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57200" y="1143000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effectLst/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383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6609196" y="1064591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altLang="en-US" dirty="0" smtClean="0"/>
              <a:t>M2.3.1 Summary of Liaisons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06438" y="1905000"/>
            <a:ext cx="7772400" cy="4113213"/>
          </a:xfrm>
        </p:spPr>
        <p:txBody>
          <a:bodyPr/>
          <a:lstStyle/>
          <a:p>
            <a:r>
              <a:rPr lang="en-GB" altLang="en-US" sz="1800" dirty="0" smtClean="0"/>
              <a:t>A presentation will be made on Tuesday morning in the WNG SC that is an official liaison from 3GPP to 802.11. Present to represent 3GPP will be:</a:t>
            </a:r>
          </a:p>
          <a:p>
            <a:pPr lvl="1"/>
            <a:r>
              <a:rPr lang="en-GB" altLang="en-US" sz="1400" dirty="0" smtClean="0"/>
              <a:t>Richard Burbidge – RAN2 chair</a:t>
            </a:r>
          </a:p>
          <a:p>
            <a:pPr lvl="1"/>
            <a:r>
              <a:rPr lang="en-GB" altLang="en-US" sz="1400" dirty="0" smtClean="0"/>
              <a:t>Philippe </a:t>
            </a:r>
            <a:r>
              <a:rPr lang="en-GB" altLang="en-US" sz="1400" dirty="0" err="1" smtClean="0"/>
              <a:t>Reininger</a:t>
            </a:r>
            <a:r>
              <a:rPr lang="en-GB" altLang="en-US" sz="1400" dirty="0" smtClean="0"/>
              <a:t> – RAN3 chair</a:t>
            </a:r>
          </a:p>
          <a:p>
            <a:pPr lvl="1"/>
            <a:r>
              <a:rPr lang="en-GB" altLang="en-US" sz="1400" dirty="0" smtClean="0"/>
              <a:t>Sasha Sirotkin – LWA rapporteur</a:t>
            </a:r>
          </a:p>
          <a:p>
            <a:r>
              <a:rPr lang="en-GB" altLang="en-US" sz="1800" dirty="0" smtClean="0"/>
              <a:t>The document related to this presentation is here:</a:t>
            </a:r>
          </a:p>
          <a:p>
            <a:pPr marL="0" indent="0">
              <a:buNone/>
            </a:pPr>
            <a:r>
              <a:rPr lang="en-GB" altLang="en-US" sz="1800" dirty="0">
                <a:hlinkClick r:id="rId2"/>
              </a:rPr>
              <a:t>https://</a:t>
            </a:r>
            <a:r>
              <a:rPr lang="en-GB" altLang="en-US" sz="1800" dirty="0" smtClean="0">
                <a:hlinkClick r:id="rId2"/>
              </a:rPr>
              <a:t>mentor.ieee.org/802.11/dcn/16/11-16-0351-00-0000-liaison-from-3gpp-on-lwa-and-lwip.pptx</a:t>
            </a:r>
            <a:endParaRPr lang="en-GB" altLang="en-US" sz="1800" dirty="0" smtClean="0"/>
          </a:p>
          <a:p>
            <a:endParaRPr lang="en-GB" altLang="en-US" sz="1800" dirty="0" smtClean="0"/>
          </a:p>
          <a:p>
            <a:r>
              <a:rPr lang="en-GB" altLang="en-US" sz="1800" dirty="0" smtClean="0"/>
              <a:t>A liaison has been received from ISO/IEC JTC1/SC25/WG3 on cabling for APs.</a:t>
            </a:r>
          </a:p>
          <a:p>
            <a:pPr marL="0" indent="0">
              <a:buNone/>
            </a:pPr>
            <a:r>
              <a:rPr lang="en-GB" altLang="en-US" sz="1800">
                <a:hlinkClick r:id="rId3"/>
              </a:rPr>
              <a:t>https</a:t>
            </a:r>
            <a:r>
              <a:rPr lang="en-GB" altLang="en-US" sz="1800">
                <a:hlinkClick r:id="rId3"/>
              </a:rPr>
              <a:t>://</a:t>
            </a:r>
            <a:r>
              <a:rPr lang="en-GB" altLang="en-US" sz="1800" smtClean="0">
                <a:hlinkClick r:id="rId3"/>
              </a:rPr>
              <a:t>mentor.ieee.org/802.11/dcn/16/11-16-0370-00-0000-liaison-from-iso-iec-jtc1-sc25-wg-3-on-cabling-for-access-points.pdf</a:t>
            </a:r>
            <a:endParaRPr lang="en-GB" altLang="en-US" sz="1800" smtClean="0"/>
          </a:p>
          <a:p>
            <a:pPr marL="0" indent="0">
              <a:buNone/>
            </a:pPr>
            <a:endParaRPr lang="en-GB" altLang="en-US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9247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903980"/>
              </p:ext>
            </p:extLst>
          </p:nvPr>
        </p:nvGraphicFramePr>
        <p:xfrm>
          <a:off x="621698" y="2209800"/>
          <a:ext cx="7847012" cy="2438400"/>
        </p:xfrm>
        <a:graphic>
          <a:graphicData uri="http://schemas.openxmlformats.org/drawingml/2006/table">
            <a:tbl>
              <a:tblPr/>
              <a:tblGrid>
                <a:gridCol w="2333147"/>
                <a:gridCol w="5513865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https://mentor.ieee.org/802.11/dcn/11-16-0214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https://mentor.ieee.org/802.11/dcn/11-16-0215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https://mentor.ieee.org/802.11/dcn/11-16-0222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16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https://mentor.ieee.org/802.11/dcn/11-16-0246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16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https://mentor.ieee.org/802.11/dcn/11-16-0223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https://mentor.ieee.org/802.11/dcn/11-16-0245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https://mentor.ieee.org/802.11/dcn/11-16-0216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https://mentor.ieee.org/802.11/dcn/11-16-0224</a:t>
                      </a:r>
                      <a:endParaRPr lang="en-GB" sz="16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https://mentor.ieee.org/802.11/dcn/11-16-0225</a:t>
                      </a:r>
                      <a:endParaRPr lang="en-GB" sz="16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538163" y="1447800"/>
            <a:ext cx="7772400" cy="3733800"/>
          </a:xfrm>
        </p:spPr>
        <p:txBody>
          <a:bodyPr/>
          <a:lstStyle/>
          <a:p>
            <a:r>
              <a:rPr lang="en-GB" altLang="en-US" dirty="0" smtClean="0"/>
              <a:t>Internal Joint Meetings</a:t>
            </a:r>
          </a:p>
          <a:p>
            <a:pPr lvl="1"/>
            <a:r>
              <a:rPr lang="en-GB" altLang="en-US" dirty="0" smtClean="0"/>
              <a:t>Thu am1: </a:t>
            </a:r>
            <a:r>
              <a:rPr lang="en-GB" altLang="en-US" dirty="0" err="1" smtClean="0"/>
              <a:t>TGak</a:t>
            </a:r>
            <a:r>
              <a:rPr lang="en-GB" altLang="en-US" dirty="0" smtClean="0"/>
              <a:t>, ARC, 802.1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Reciprocal credit is provided to 802.11 voters for attendance at:  802.18, 802.19, 802.24, 802.1 </a:t>
            </a:r>
          </a:p>
          <a:p>
            <a:pPr lvl="1"/>
            <a:r>
              <a:rPr lang="en-GB" altLang="en-US" dirty="0" smtClean="0"/>
              <a:t>Reciprocal credit for 802.1 is for 801.1Qbz, 802.1CF, 802E, 802c</a:t>
            </a:r>
          </a:p>
          <a:p>
            <a:endParaRPr lang="en-GB" altLang="en-US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377445D-CAD8-4A94-8654-0D209EAFDAF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M3.10 Topics for Wednesday plenary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altLang="en-US" dirty="0" smtClean="0"/>
          </a:p>
          <a:p>
            <a:r>
              <a:rPr lang="en-GB" altLang="en-US" dirty="0" smtClean="0"/>
              <a:t>Report out on 5G ECSC (Levy)</a:t>
            </a:r>
            <a:endParaRPr lang="en-GB" altLang="en-US" dirty="0"/>
          </a:p>
          <a:p>
            <a:r>
              <a:rPr lang="en-GB" altLang="en-US" dirty="0" smtClean="0"/>
              <a:t>Outcome of EC workshop (Stephens)</a:t>
            </a:r>
          </a:p>
          <a:p>
            <a:r>
              <a:rPr lang="en-GB" altLang="en-US" dirty="0" smtClean="0"/>
              <a:t>IEEE and 5G – IEEE-SA speaker (Patrick </a:t>
            </a:r>
            <a:r>
              <a:rPr lang="en-GB" altLang="en-US" dirty="0" err="1" smtClean="0"/>
              <a:t>Slaats</a:t>
            </a:r>
            <a:r>
              <a:rPr lang="en-GB" altLang="en-US" dirty="0" smtClean="0"/>
              <a:t>)</a:t>
            </a:r>
          </a:p>
          <a:p>
            <a:r>
              <a:rPr lang="en-GB" altLang="en-US" dirty="0" smtClean="0"/>
              <a:t>WG officer elections</a:t>
            </a:r>
          </a:p>
          <a:p>
            <a:r>
              <a:rPr lang="en-GB" altLang="en-US" dirty="0" smtClean="0"/>
              <a:t>Report out from LRLP TIG (Godfrey)</a:t>
            </a:r>
          </a:p>
          <a:p>
            <a:r>
              <a:rPr lang="en-GB" altLang="en-US" dirty="0" smtClean="0"/>
              <a:t>Status of response of IEEE-SA to questions from 802.11 members (Stephens)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86DAD78-305C-4987-931F-352BA1D1611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31323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M3.11 802 EC and IEEE-SA Standards Board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728787"/>
            <a:ext cx="7758112" cy="4746626"/>
          </a:xfrm>
        </p:spPr>
        <p:txBody>
          <a:bodyPr/>
          <a:lstStyle/>
          <a:p>
            <a:r>
              <a:rPr lang="en-GB" altLang="en-US" dirty="0" smtClean="0"/>
              <a:t>PARS</a:t>
            </a:r>
          </a:p>
          <a:p>
            <a:pPr lvl="1"/>
            <a:r>
              <a:rPr lang="en-GB" altLang="en-US" dirty="0" smtClean="0"/>
              <a:t>None</a:t>
            </a:r>
          </a:p>
          <a:p>
            <a:r>
              <a:rPr lang="en-GB" altLang="en-US" dirty="0" smtClean="0"/>
              <a:t>Approval of draft standards</a:t>
            </a:r>
          </a:p>
          <a:p>
            <a:pPr lvl="1"/>
            <a:r>
              <a:rPr lang="en-GB" altLang="en-US" dirty="0" smtClean="0"/>
              <a:t>None</a:t>
            </a:r>
          </a:p>
          <a:p>
            <a:pPr lvl="1"/>
            <a:endParaRPr lang="en-GB" alt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2016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88ABBDBE-F32C-4C21-AF8C-3645DFF1AB7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953999"/>
              </p:ext>
            </p:extLst>
          </p:nvPr>
        </p:nvGraphicFramePr>
        <p:xfrm>
          <a:off x="1066800" y="1828800"/>
          <a:ext cx="7391400" cy="3973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TIG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84225</TotalTime>
  <Words>1754</Words>
  <Application>Microsoft Office PowerPoint</Application>
  <PresentationFormat>On-screen Show (4:3)</PresentationFormat>
  <Paragraphs>682</Paragraphs>
  <Slides>25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Binary Worksheet</vt:lpstr>
      <vt:lpstr>Worksheet</vt:lpstr>
      <vt:lpstr>802.11 Working Group Opening Report March 2016</vt:lpstr>
      <vt:lpstr>Introduction</vt:lpstr>
      <vt:lpstr>M1.3 Meeting Decorum</vt:lpstr>
      <vt:lpstr>M2.3.1 Summary of Liaisons</vt:lpstr>
      <vt:lpstr>M3.1 802.11 Working Group Session Documents</vt:lpstr>
      <vt:lpstr>M3.2 Joint meetings and Reciprocal Credit</vt:lpstr>
      <vt:lpstr>M3.10 Topics for Wednesday plenary</vt:lpstr>
      <vt:lpstr>M3.11 802 EC and IEEE-SA Standards Board decisions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M4.1.3 Officers – changes this meeting</vt:lpstr>
      <vt:lpstr>IEEE 802.11 Revisions</vt:lpstr>
      <vt:lpstr>IEEE 802.11 Standards Pipeline</vt:lpstr>
      <vt:lpstr>M4.1.5 Summary of ballots and comment collections</vt:lpstr>
      <vt:lpstr>M4.1.6 Current Membership Status</vt:lpstr>
      <vt:lpstr>M4.1.6 Recent voting member history</vt:lpstr>
      <vt:lpstr>M4.1.7 ANA Status</vt:lpstr>
      <vt:lpstr>background data</vt:lpstr>
      <vt:lpstr>Membership by Country and Region</vt:lpstr>
      <vt:lpstr>Members by Affiliation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 P</cp:lastModifiedBy>
  <cp:revision>1650</cp:revision>
  <cp:lastPrinted>1998-02-10T13:28:06Z</cp:lastPrinted>
  <dcterms:created xsi:type="dcterms:W3CDTF">1998-02-10T13:07:52Z</dcterms:created>
  <dcterms:modified xsi:type="dcterms:W3CDTF">2016-03-13T21:58:13Z</dcterms:modified>
  <cp:category>Adrian Stephens, Intel Corporation</cp:category>
</cp:coreProperties>
</file>