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7"/>
  </p:notesMasterIdLst>
  <p:handoutMasterIdLst>
    <p:handoutMasterId r:id="rId28"/>
  </p:handoutMasterIdLst>
  <p:sldIdLst>
    <p:sldId id="269" r:id="rId3"/>
    <p:sldId id="370" r:id="rId4"/>
    <p:sldId id="419" r:id="rId5"/>
    <p:sldId id="405" r:id="rId6"/>
    <p:sldId id="371" r:id="rId7"/>
    <p:sldId id="407" r:id="rId8"/>
    <p:sldId id="408" r:id="rId9"/>
    <p:sldId id="409" r:id="rId10"/>
    <p:sldId id="372" r:id="rId11"/>
    <p:sldId id="373" r:id="rId12"/>
    <p:sldId id="378" r:id="rId13"/>
    <p:sldId id="374" r:id="rId14"/>
    <p:sldId id="418" r:id="rId15"/>
    <p:sldId id="397" r:id="rId16"/>
    <p:sldId id="398" r:id="rId17"/>
    <p:sldId id="379" r:id="rId18"/>
    <p:sldId id="383" r:id="rId19"/>
    <p:sldId id="381" r:id="rId20"/>
    <p:sldId id="382" r:id="rId21"/>
    <p:sldId id="395" r:id="rId22"/>
    <p:sldId id="393" r:id="rId23"/>
    <p:sldId id="420" r:id="rId24"/>
    <p:sldId id="403" r:id="rId25"/>
    <p:sldId id="394" r:id="rId2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5" autoAdjust="0"/>
    <p:restoredTop sz="95514" autoAdjust="0"/>
  </p:normalViewPr>
  <p:slideViewPr>
    <p:cSldViewPr>
      <p:cViewPr varScale="1">
        <p:scale>
          <a:sx n="104" d="100"/>
          <a:sy n="104" d="100"/>
        </p:scale>
        <p:origin x="108" y="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5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3825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802.11-16/215r0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6-0216" TargetMode="External"/><Relationship Id="rId3" Type="http://schemas.openxmlformats.org/officeDocument/2006/relationships/hyperlink" Target="https://mentor.ieee.org/802.11/dcn/11-16-0215" TargetMode="External"/><Relationship Id="rId7" Type="http://schemas.openxmlformats.org/officeDocument/2006/relationships/hyperlink" Target="https://mentor.ieee.org/802.11/dcn/11-16-0245" TargetMode="External"/><Relationship Id="rId2" Type="http://schemas.openxmlformats.org/officeDocument/2006/relationships/hyperlink" Target="https://mentor.ieee.org/802.11/dcn/11-16-02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6-0223" TargetMode="External"/><Relationship Id="rId5" Type="http://schemas.openxmlformats.org/officeDocument/2006/relationships/hyperlink" Target="https://mentor.ieee.org/802.11/dcn/11-16-0246" TargetMode="External"/><Relationship Id="rId10" Type="http://schemas.openxmlformats.org/officeDocument/2006/relationships/hyperlink" Target="https://mentor.ieee.org/802.11/dcn/11-16-0225" TargetMode="External"/><Relationship Id="rId4" Type="http://schemas.openxmlformats.org/officeDocument/2006/relationships/hyperlink" Target="https://mentor.ieee.org/802.11/dcn/11-16-0222" TargetMode="External"/><Relationship Id="rId9" Type="http://schemas.openxmlformats.org/officeDocument/2006/relationships/hyperlink" Target="https://mentor.ieee.org/802.11/dcn/11-16-022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March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2016-03-08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6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749657"/>
              </p:ext>
            </p:extLst>
          </p:nvPr>
        </p:nvGraphicFramePr>
        <p:xfrm>
          <a:off x="304800" y="609601"/>
          <a:ext cx="8534400" cy="5784505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LRLP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Long Range Low Power (LRLP)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812413"/>
              </p:ext>
            </p:extLst>
          </p:nvPr>
        </p:nvGraphicFramePr>
        <p:xfrm>
          <a:off x="1981200" y="1347989"/>
          <a:ext cx="5384800" cy="4573086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1868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Changed since last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157041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254519"/>
                <a:gridCol w="1981200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4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1199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47717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3816195" y="1761071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3810000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795420" y="2440144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314697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28385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LRLP TIG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Long Range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Low Power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74706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4943929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2657475" y="4978401"/>
            <a:ext cx="1137945" cy="63579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053152"/>
              </p:ext>
            </p:extLst>
          </p:nvPr>
        </p:nvGraphicFramePr>
        <p:xfrm>
          <a:off x="0" y="2819400"/>
          <a:ext cx="9103425" cy="3523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12-21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368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TGak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02-24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361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02-16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81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01-11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828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173" y="1219200"/>
            <a:ext cx="7772400" cy="12954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Current:   </a:t>
            </a:r>
            <a:r>
              <a:rPr lang="en-GB" dirty="0" smtClean="0"/>
              <a:t>(as of date of posting)</a:t>
            </a:r>
          </a:p>
          <a:p>
            <a:pPr marL="0" indent="0">
              <a:buNone/>
            </a:pPr>
            <a:r>
              <a:rPr lang="en-GB" dirty="0" err="1" smtClean="0"/>
              <a:t>TGak</a:t>
            </a:r>
            <a:r>
              <a:rPr lang="en-GB" dirty="0" smtClean="0"/>
              <a:t> closes Thu March 10</a:t>
            </a:r>
            <a:r>
              <a:rPr lang="en-GB" baseline="30000" dirty="0" smtClean="0"/>
              <a:t>th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2016-03-08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34944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131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355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308160"/>
              </p:ext>
            </p:extLst>
          </p:nvPr>
        </p:nvGraphicFramePr>
        <p:xfrm>
          <a:off x="1571625" y="1187450"/>
          <a:ext cx="6075363" cy="510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41" name="Binary Worksheet" r:id="rId4" imgW="8134243" imgH="6810443" progId="Excel.SheetBinaryMacroEnabled.12">
                  <p:embed/>
                </p:oleObj>
              </mc:Choice>
              <mc:Fallback>
                <p:oleObj name="Binary Worksheet" r:id="rId4" imgW="8134243" imgH="68104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1187450"/>
                        <a:ext cx="6075363" cy="510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The latest database is 11-11/0270r33  (Nov 2015)</a:t>
            </a:r>
          </a:p>
          <a:p>
            <a:pPr>
              <a:defRPr/>
            </a:pPr>
            <a:r>
              <a:rPr lang="en-GB" sz="3200" dirty="0" smtClean="0"/>
              <a:t>Changes since last meeting: </a:t>
            </a:r>
            <a:r>
              <a:rPr lang="en-GB" sz="3200" dirty="0" smtClean="0"/>
              <a:t>None</a:t>
            </a:r>
          </a:p>
          <a:p>
            <a:pPr>
              <a:defRPr/>
            </a:pPr>
            <a:r>
              <a:rPr lang="en-GB" sz="3200" dirty="0" smtClean="0"/>
              <a:t>Pending changes:  </a:t>
            </a:r>
            <a:r>
              <a:rPr lang="en-GB" sz="3200" dirty="0" err="1" smtClean="0"/>
              <a:t>TGmc</a:t>
            </a:r>
            <a:r>
              <a:rPr lang="en-GB" sz="3200" dirty="0" smtClean="0"/>
              <a:t> has at least 3 ANA allocations.  Two of these are of the non-extended Element IDs,  and will only be actioned after the a motion to allow this use is approved in the WG.</a:t>
            </a:r>
          </a:p>
          <a:p>
            <a:pPr lvl="1">
              <a:defRPr/>
            </a:pPr>
            <a:r>
              <a:rPr lang="en-GB" sz="2800" dirty="0" smtClean="0"/>
              <a:t>Action: on proponents of these changes</a:t>
            </a:r>
            <a:endParaRPr lang="en-GB" sz="2800" dirty="0" smtClean="0"/>
          </a:p>
          <a:p>
            <a:pPr marL="457200" lvl="1" indent="0">
              <a:buNone/>
              <a:defRPr/>
            </a:pPr>
            <a:endParaRPr lang="en-GB" sz="2800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March 2016.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157288"/>
            <a:ext cx="3505200" cy="52268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361" y="1157288"/>
            <a:ext cx="4943369" cy="5226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443" y="688610"/>
            <a:ext cx="7754972" cy="5635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956" y="1295400"/>
            <a:ext cx="8345920" cy="507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241206"/>
              </p:ext>
            </p:extLst>
          </p:nvPr>
        </p:nvGraphicFramePr>
        <p:xfrm>
          <a:off x="228600" y="1191491"/>
          <a:ext cx="8582383" cy="515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4" name="Worksheet" r:id="rId3" imgW="7934345" imgH="4771957" progId="Excel.Sheet.12">
                  <p:embed/>
                </p:oleObj>
              </mc:Choice>
              <mc:Fallback>
                <p:oleObj name="Worksheet" r:id="rId3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191491"/>
                        <a:ext cx="8582383" cy="515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smtClean="0"/>
              <a:t>M1.3 Meeting </a:t>
            </a:r>
            <a:r>
              <a:rPr lang="en-GB" dirty="0" smtClean="0"/>
              <a:t>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51727"/>
            <a:ext cx="7772400" cy="4114800"/>
          </a:xfrm>
        </p:spPr>
        <p:txBody>
          <a:bodyPr/>
          <a:lstStyle/>
          <a:p>
            <a:pPr lvl="0"/>
            <a:r>
              <a:rPr lang="en-GB" sz="2000" dirty="0"/>
              <a:t>Photography or recording by permission only (December 2014 IEEE-SA Standards Board Ops Manual 5.3.3.2)</a:t>
            </a:r>
            <a:endParaRPr lang="en-GB" sz="1200" dirty="0"/>
          </a:p>
          <a:p>
            <a:pPr lvl="0"/>
            <a:r>
              <a:rPr lang="en-GB" sz="2000" dirty="0"/>
              <a:t>Press (i.e., anyone reporting publicly on this meeting) are to announce their presence (</a:t>
            </a:r>
            <a:r>
              <a:rPr lang="en-GB" sz="2000"/>
              <a:t>December </a:t>
            </a:r>
            <a:r>
              <a:rPr lang="en-GB" sz="2000" smtClean="0"/>
              <a:t>2015 </a:t>
            </a:r>
            <a:r>
              <a:rPr lang="en-GB" sz="2000" dirty="0"/>
              <a:t>IEEE-SA Standards Board Ops Manual 5.3.3.3)</a:t>
            </a:r>
            <a:endParaRPr lang="en-GB" sz="1200" dirty="0"/>
          </a:p>
          <a:p>
            <a:pPr lvl="0"/>
            <a:r>
              <a:rPr lang="en-GB" sz="2000" dirty="0" smtClean="0"/>
              <a:t>Laptop speakers, cell phone / tablet </a:t>
            </a:r>
            <a:r>
              <a:rPr lang="en-GB" sz="2000" dirty="0"/>
              <a:t>ringers off</a:t>
            </a:r>
            <a:endParaRPr lang="en-GB" sz="1200" dirty="0"/>
          </a:p>
          <a:p>
            <a:pPr lvl="0"/>
            <a:r>
              <a:rPr lang="en-GB" sz="2000" dirty="0"/>
              <a:t>Wear your badges at all times in meeting areas</a:t>
            </a:r>
            <a:endParaRPr lang="en-GB" sz="1200" dirty="0"/>
          </a:p>
          <a:p>
            <a:pPr lvl="1"/>
            <a:r>
              <a:rPr lang="en-GB" sz="1800" dirty="0"/>
              <a:t>Help the hotel security staff improve the general security of the meeting rooms</a:t>
            </a:r>
            <a:endParaRPr lang="en-GB" sz="1200" dirty="0"/>
          </a:p>
          <a:p>
            <a:pPr lvl="1"/>
            <a:r>
              <a:rPr lang="en-GB" sz="1800" b="1" dirty="0" smtClean="0"/>
              <a:t>Laptops </a:t>
            </a:r>
            <a:r>
              <a:rPr lang="en-GB" sz="1800" b="1" dirty="0"/>
              <a:t>HAVE BEEN STOLEN </a:t>
            </a:r>
            <a:r>
              <a:rPr lang="en-GB" sz="1800" dirty="0"/>
              <a:t>at previous meetings </a:t>
            </a:r>
            <a:endParaRPr lang="en-GB" sz="1800" dirty="0" smtClean="0"/>
          </a:p>
          <a:p>
            <a:pPr lvl="1"/>
            <a:r>
              <a:rPr lang="en-GB" sz="1800" b="1" dirty="0" smtClean="0"/>
              <a:t>DO </a:t>
            </a:r>
            <a:r>
              <a:rPr lang="en-GB" sz="1800" b="1" dirty="0"/>
              <a:t>NOT </a:t>
            </a:r>
            <a:r>
              <a:rPr lang="en-GB" sz="1800" dirty="0"/>
              <a:t>assume that meeting areas are secure</a:t>
            </a:r>
            <a:endParaRPr lang="en-GB" sz="1200" dirty="0"/>
          </a:p>
          <a:p>
            <a:pPr lvl="0"/>
            <a:r>
              <a:rPr lang="en-GB" sz="2000" dirty="0"/>
              <a:t>Please observe proper decorum in meetings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7200" y="1143000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effectLst/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383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6609196" y="1064591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6438" y="1905000"/>
            <a:ext cx="7772400" cy="4113213"/>
          </a:xfrm>
        </p:spPr>
        <p:txBody>
          <a:bodyPr/>
          <a:lstStyle/>
          <a:p>
            <a:r>
              <a:rPr lang="en-GB" altLang="en-US" sz="1800" dirty="0" smtClean="0"/>
              <a:t>A presentation will be made on Tuesday morning in the WNG SC that is an official liaison from 3GPP to 802.11. Present to represent 3GPP will be:</a:t>
            </a:r>
          </a:p>
          <a:p>
            <a:pPr lvl="1"/>
            <a:r>
              <a:rPr lang="en-GB" altLang="en-US" sz="1400" dirty="0" smtClean="0"/>
              <a:t>Richard Burbidge – RAN2 chair</a:t>
            </a:r>
          </a:p>
          <a:p>
            <a:pPr lvl="1"/>
            <a:r>
              <a:rPr lang="en-GB" altLang="en-US" sz="1400" dirty="0" smtClean="0"/>
              <a:t>Philippe </a:t>
            </a:r>
            <a:r>
              <a:rPr lang="en-GB" altLang="en-US" sz="1400" dirty="0" err="1" smtClean="0"/>
              <a:t>Reininger</a:t>
            </a:r>
            <a:r>
              <a:rPr lang="en-GB" altLang="en-US" sz="1400" dirty="0" smtClean="0"/>
              <a:t> – RAN3 chair</a:t>
            </a:r>
          </a:p>
          <a:p>
            <a:pPr lvl="1"/>
            <a:r>
              <a:rPr lang="en-GB" altLang="en-US" sz="1400" dirty="0" smtClean="0"/>
              <a:t>Sasha Sirotkin – LWA rapporteur</a:t>
            </a:r>
          </a:p>
          <a:p>
            <a:r>
              <a:rPr lang="en-GB" altLang="en-US" sz="1800" dirty="0" smtClean="0"/>
              <a:t>The document related to this presentation will be posted prior to the WNG meeting.</a:t>
            </a:r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903980"/>
              </p:ext>
            </p:extLst>
          </p:nvPr>
        </p:nvGraphicFramePr>
        <p:xfrm>
          <a:off x="621698" y="2209800"/>
          <a:ext cx="7847012" cy="2438400"/>
        </p:xfrm>
        <a:graphic>
          <a:graphicData uri="http://schemas.openxmlformats.org/drawingml/2006/table">
            <a:tbl>
              <a:tblPr/>
              <a:tblGrid>
                <a:gridCol w="2333147"/>
                <a:gridCol w="5513865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https://mentor.ieee.org/802.11/dcn/11-16-0214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https://mentor.ieee.org/802.11/dcn/11-16-0215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https://mentor.ieee.org/802.11/dcn/11-16-0222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6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https://mentor.ieee.org/802.11/dcn/11-16-0246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6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https://mentor.ieee.org/802.11/dcn/11-16-0223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https://mentor.ieee.org/802.11/dcn/11-16-0245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https://mentor.ieee.org/802.11/dcn/11-16-0216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https://mentor.ieee.org/802.11/dcn/11-16-0224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https://mentor.ieee.org/802.11/dcn/11-16-0225</a:t>
                      </a:r>
                      <a:endParaRPr lang="en-GB" sz="16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3733800"/>
          </a:xfrm>
        </p:spPr>
        <p:txBody>
          <a:bodyPr/>
          <a:lstStyle/>
          <a:p>
            <a:r>
              <a:rPr lang="en-GB" altLang="en-US" dirty="0" smtClean="0"/>
              <a:t>Internal Joint Meetings</a:t>
            </a:r>
          </a:p>
          <a:p>
            <a:pPr lvl="1"/>
            <a:r>
              <a:rPr lang="en-GB" altLang="en-US" dirty="0" smtClean="0"/>
              <a:t>Thu am1: </a:t>
            </a:r>
            <a:r>
              <a:rPr lang="en-GB" altLang="en-US" dirty="0" err="1" smtClean="0"/>
              <a:t>TGak</a:t>
            </a:r>
            <a:r>
              <a:rPr lang="en-GB" altLang="en-US" dirty="0" smtClean="0"/>
              <a:t>, </a:t>
            </a:r>
            <a:r>
              <a:rPr lang="en-GB" altLang="en-US" dirty="0" smtClean="0"/>
              <a:t>ARC, 802.1</a:t>
            </a:r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dirty="0" smtClean="0"/>
              <a:t>Reciprocal credit is provided to 802.11 voters for attendance at:  802.18, 802.19, 802.24, 802.1 </a:t>
            </a:r>
          </a:p>
          <a:p>
            <a:pPr lvl="1"/>
            <a:r>
              <a:rPr lang="en-GB" altLang="en-US" dirty="0" smtClean="0"/>
              <a:t>Reciprocal credit for 802.1 is for 801.1Qbz, 802.1CF, 802E, 802c</a:t>
            </a:r>
          </a:p>
          <a:p>
            <a:endParaRPr lang="en-GB" altLang="en-US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M3.10 Topics for Wednesday plenary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altLang="en-US" dirty="0" smtClean="0"/>
          </a:p>
          <a:p>
            <a:r>
              <a:rPr lang="en-GB" altLang="en-US" dirty="0" smtClean="0"/>
              <a:t>Report out on 5G ECSC (Levy)</a:t>
            </a:r>
            <a:endParaRPr lang="en-GB" altLang="en-US" dirty="0"/>
          </a:p>
          <a:p>
            <a:r>
              <a:rPr lang="en-GB" altLang="en-US" dirty="0" smtClean="0"/>
              <a:t>Outcome </a:t>
            </a:r>
            <a:r>
              <a:rPr lang="en-GB" altLang="en-US" dirty="0" smtClean="0"/>
              <a:t>of EC </a:t>
            </a:r>
            <a:r>
              <a:rPr lang="en-GB" altLang="en-US" dirty="0" smtClean="0"/>
              <a:t>workshop (Stephens)</a:t>
            </a:r>
          </a:p>
          <a:p>
            <a:r>
              <a:rPr lang="en-GB" altLang="en-US" dirty="0" smtClean="0"/>
              <a:t>IEEE and 5G – IEEE-SA speaker (Patrick </a:t>
            </a:r>
            <a:r>
              <a:rPr lang="en-GB" altLang="en-US" dirty="0" err="1" smtClean="0"/>
              <a:t>Slaats</a:t>
            </a:r>
            <a:r>
              <a:rPr lang="en-GB" altLang="en-US" dirty="0" smtClean="0"/>
              <a:t>)</a:t>
            </a:r>
          </a:p>
          <a:p>
            <a:r>
              <a:rPr lang="en-GB" altLang="en-US" dirty="0" smtClean="0"/>
              <a:t>WG officer elections</a:t>
            </a:r>
          </a:p>
          <a:p>
            <a:r>
              <a:rPr lang="en-GB" altLang="en-US" dirty="0" smtClean="0"/>
              <a:t>Report out from LRLP TIG (Godfrey)</a:t>
            </a:r>
            <a:endParaRPr lang="en-GB" altLang="en-US" dirty="0" smtClean="0"/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86DAD78-305C-4987-931F-352BA1D1611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3132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M3.11 802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None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dirty="0" smtClean="0"/>
              <a:t>None</a:t>
            </a:r>
          </a:p>
          <a:p>
            <a:pPr lvl="1"/>
            <a:endParaRPr lang="en-GB" alt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1066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  <a:endParaRPr lang="en-GB" sz="32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84209</TotalTime>
  <Words>1543</Words>
  <Application>Microsoft Office PowerPoint</Application>
  <PresentationFormat>On-screen Show (4:3)</PresentationFormat>
  <Paragraphs>570</Paragraphs>
  <Slides>24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March 2016</vt:lpstr>
      <vt:lpstr>Introduction</vt:lpstr>
      <vt:lpstr>M1.3 Meeting Decorum</vt:lpstr>
      <vt:lpstr>M2.3.1 Summary of Liaisons</vt:lpstr>
      <vt:lpstr>M3.1 802.11 Working Group Session Documents</vt:lpstr>
      <vt:lpstr>M3.2 Joint meetings and Reciprocal Credit</vt:lpstr>
      <vt:lpstr>M3.10 Topics for Wednesday plenary</vt:lpstr>
      <vt:lpstr>M3.11 802 EC and IEEE-SA Standards Board decisions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M4.1.7 ANA Status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Adrian Stephens 9</cp:lastModifiedBy>
  <cp:revision>1644</cp:revision>
  <cp:lastPrinted>1998-02-10T13:28:06Z</cp:lastPrinted>
  <dcterms:created xsi:type="dcterms:W3CDTF">1998-02-10T13:07:52Z</dcterms:created>
  <dcterms:modified xsi:type="dcterms:W3CDTF">2016-03-08T10:03:45Z</dcterms:modified>
  <cp:category>Adrian Stephens, Intel Corporation</cp:category>
</cp:coreProperties>
</file>