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69" r:id="rId2"/>
    <p:sldId id="317" r:id="rId3"/>
    <p:sldId id="318" r:id="rId4"/>
    <p:sldId id="320" r:id="rId5"/>
    <p:sldId id="321" r:id="rId6"/>
    <p:sldId id="322" r:id="rId7"/>
    <p:sldId id="327" r:id="rId8"/>
    <p:sldId id="328" r:id="rId9"/>
    <p:sldId id="329" r:id="rId10"/>
    <p:sldId id="330" r:id="rId11"/>
    <p:sldId id="331" r:id="rId12"/>
    <p:sldId id="332" r:id="rId13"/>
    <p:sldId id="333" r:id="rId14"/>
    <p:sldId id="335" r:id="rId15"/>
    <p:sldId id="334" r:id="rId16"/>
    <p:sldId id="336" r:id="rId17"/>
    <p:sldId id="337" r:id="rId18"/>
    <p:sldId id="340" r:id="rId19"/>
    <p:sldId id="338" r:id="rId20"/>
    <p:sldId id="339" r:id="rId21"/>
    <p:sldId id="341" r:id="rId22"/>
    <p:sldId id="323" r:id="rId23"/>
    <p:sldId id="342" r:id="rId24"/>
    <p:sldId id="343" r:id="rId25"/>
    <p:sldId id="344" r:id="rId26"/>
    <p:sldId id="324" r:id="rId2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86380" autoAdjust="0"/>
  </p:normalViewPr>
  <p:slideViewPr>
    <p:cSldViewPr>
      <p:cViewPr varScale="1">
        <p:scale>
          <a:sx n="116" d="100"/>
          <a:sy n="116" d="100"/>
        </p:scale>
        <p:origin x="162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7391400" y="457200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802.11-16/0212r0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 2016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TG ax</a:t>
            </a:r>
            <a:br>
              <a:rPr lang="en-US" dirty="0" smtClean="0"/>
            </a:br>
            <a:r>
              <a:rPr lang="en-US" dirty="0" smtClean="0"/>
              <a:t>Enterprise Scenario, Color and DSC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2016-01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69976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2718796"/>
              </p:ext>
            </p:extLst>
          </p:nvPr>
        </p:nvGraphicFramePr>
        <p:xfrm>
          <a:off x="531813" y="3125787"/>
          <a:ext cx="8383588" cy="3036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4" name="Document" r:id="rId5" imgW="8290429" imgH="2787961" progId="Word.Document.8">
                  <p:embed/>
                </p:oleObj>
              </mc:Choice>
              <mc:Fallback>
                <p:oleObj name="Document" r:id="rId5" imgW="8290429" imgH="2787961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3125787"/>
                        <a:ext cx="8383588" cy="30361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078" y="1295400"/>
            <a:ext cx="7498922" cy="5180013"/>
          </a:xfrm>
          <a:prstGeom prst="rect">
            <a:avLst/>
          </a:prstGeom>
        </p:spPr>
      </p:pic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696913" y="609600"/>
            <a:ext cx="7772400" cy="838200"/>
          </a:xfrm>
        </p:spPr>
        <p:txBody>
          <a:bodyPr/>
          <a:lstStyle/>
          <a:p>
            <a:r>
              <a:rPr lang="en-US" sz="2800" dirty="0" smtClean="0"/>
              <a:t>Interference UL due to inter BSS AP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73167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76663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DL Traffic</a:t>
            </a:r>
          </a:p>
          <a:p>
            <a:r>
              <a:rPr lang="en-US" sz="1800" b="0" dirty="0" smtClean="0"/>
              <a:t>Interference from inter BSS STAs, 4096 combinations</a:t>
            </a:r>
          </a:p>
          <a:p>
            <a:pPr lvl="1"/>
            <a:r>
              <a:rPr lang="en-US" sz="1600" dirty="0" smtClean="0"/>
              <a:t>6 to 80 links &lt;20dB SNIR</a:t>
            </a:r>
          </a:p>
          <a:p>
            <a:r>
              <a:rPr lang="en-US" sz="1800" b="0" dirty="0" smtClean="0"/>
              <a:t>Interference from inter BSS AP, 64 combinations</a:t>
            </a:r>
          </a:p>
          <a:p>
            <a:pPr lvl="1"/>
            <a:r>
              <a:rPr lang="en-US" sz="1600" dirty="0" smtClean="0"/>
              <a:t>2 to 7 links &lt;20dB SNIR</a:t>
            </a:r>
          </a:p>
          <a:p>
            <a:pPr marL="0" indent="0">
              <a:buNone/>
            </a:pPr>
            <a:r>
              <a:rPr lang="en-US" sz="1800" dirty="0" smtClean="0"/>
              <a:t>UL </a:t>
            </a:r>
            <a:r>
              <a:rPr lang="en-US" sz="1800" dirty="0"/>
              <a:t>Traffic</a:t>
            </a:r>
          </a:p>
          <a:p>
            <a:r>
              <a:rPr lang="en-US" sz="1800" b="0" dirty="0"/>
              <a:t>Interference from inter BSS STAs, 4096 combinations</a:t>
            </a:r>
          </a:p>
          <a:p>
            <a:pPr lvl="1"/>
            <a:r>
              <a:rPr lang="en-US" sz="1600" dirty="0" smtClean="0"/>
              <a:t>88 </a:t>
            </a:r>
            <a:r>
              <a:rPr lang="en-US" sz="1600" dirty="0"/>
              <a:t>to </a:t>
            </a:r>
            <a:r>
              <a:rPr lang="en-US" sz="1600" dirty="0" smtClean="0"/>
              <a:t>490 </a:t>
            </a:r>
            <a:r>
              <a:rPr lang="en-US" sz="1600" dirty="0"/>
              <a:t>links &lt;20dB SNIR</a:t>
            </a:r>
          </a:p>
          <a:p>
            <a:r>
              <a:rPr lang="en-US" sz="1800" b="0" dirty="0"/>
              <a:t>Interference from inter BSS AP, 64 combinations</a:t>
            </a:r>
          </a:p>
          <a:p>
            <a:pPr lvl="1"/>
            <a:r>
              <a:rPr lang="en-US" sz="1600" dirty="0" smtClean="0"/>
              <a:t>26 </a:t>
            </a:r>
            <a:r>
              <a:rPr lang="en-US" sz="1600" dirty="0"/>
              <a:t>to </a:t>
            </a:r>
            <a:r>
              <a:rPr lang="en-US" sz="1600" dirty="0" smtClean="0"/>
              <a:t>39 </a:t>
            </a:r>
            <a:r>
              <a:rPr lang="en-US" sz="1600" dirty="0"/>
              <a:t>links &lt;20dB </a:t>
            </a:r>
            <a:r>
              <a:rPr lang="en-US" sz="1600" dirty="0" smtClean="0"/>
              <a:t>SNIR</a:t>
            </a:r>
          </a:p>
          <a:p>
            <a:pPr lvl="1"/>
            <a:endParaRPr lang="en-US" sz="1600" dirty="0"/>
          </a:p>
          <a:p>
            <a:pPr marL="0" indent="0">
              <a:buNone/>
            </a:pPr>
            <a:r>
              <a:rPr lang="en-US" sz="2000" dirty="0" smtClean="0"/>
              <a:t>NOTE:  Under legacy conditions, ALL 4096 and 64 combinations SHARE, but less than 2% DL actually overlap, ~10% UL.</a:t>
            </a:r>
            <a:endParaRPr lang="en-US" sz="2000" dirty="0"/>
          </a:p>
          <a:p>
            <a:pPr marL="57150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4CH Signal Summary</a:t>
            </a:r>
            <a:br>
              <a:rPr lang="en-US" dirty="0" smtClean="0"/>
            </a:br>
            <a:r>
              <a:rPr lang="en-US" sz="2400" dirty="0" smtClean="0"/>
              <a:t>AP TX 20dBm, STA TX 15dBm, Wall 7dB, Shadow 5dB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552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r>
              <a:rPr lang="en-US" dirty="0" smtClean="0"/>
              <a:t>On the face of it not that much OBSS in this particular scenario so DSC and Color should greatly improve the TOTAL throughput</a:t>
            </a:r>
          </a:p>
          <a:p>
            <a:endParaRPr lang="en-US" dirty="0" smtClean="0"/>
          </a:p>
          <a:p>
            <a:r>
              <a:rPr lang="en-US" dirty="0" smtClean="0"/>
              <a:t>What if we also change the settings slightly?</a:t>
            </a:r>
          </a:p>
          <a:p>
            <a:pPr lvl="1"/>
            <a:r>
              <a:rPr lang="en-US" dirty="0" smtClean="0"/>
              <a:t>STA TX is 15dBm, what if it was 18dBm?</a:t>
            </a:r>
          </a:p>
          <a:p>
            <a:pPr lvl="1"/>
            <a:r>
              <a:rPr lang="en-US" dirty="0" smtClean="0"/>
              <a:t>Wall loss is 7dB, what if it was 3dB?</a:t>
            </a:r>
          </a:p>
          <a:p>
            <a:pPr lvl="1"/>
            <a:r>
              <a:rPr lang="en-US" dirty="0" smtClean="0"/>
              <a:t>BOTH are quite legitimate possibilities.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Next slides show that the OBSS changes significantly. 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019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76663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DL Traffic</a:t>
            </a:r>
          </a:p>
          <a:p>
            <a:r>
              <a:rPr lang="en-US" b="0" dirty="0" smtClean="0"/>
              <a:t>Interference from inter BSS STAs, 4096 combinations</a:t>
            </a:r>
          </a:p>
          <a:p>
            <a:pPr lvl="1"/>
            <a:r>
              <a:rPr lang="en-US" b="1" dirty="0" smtClean="0"/>
              <a:t>100 to 250 </a:t>
            </a:r>
            <a:r>
              <a:rPr lang="en-US" dirty="0" smtClean="0"/>
              <a:t>links &lt;20dB SNIR (</a:t>
            </a:r>
            <a:r>
              <a:rPr lang="en-US" dirty="0" err="1" smtClean="0"/>
              <a:t>cf</a:t>
            </a:r>
            <a:r>
              <a:rPr lang="en-US" dirty="0" smtClean="0"/>
              <a:t> 6-80)</a:t>
            </a:r>
          </a:p>
          <a:p>
            <a:r>
              <a:rPr lang="en-US" b="0" dirty="0" smtClean="0"/>
              <a:t>Interference from inter BSS AP, 64 combinations</a:t>
            </a:r>
          </a:p>
          <a:p>
            <a:pPr lvl="1"/>
            <a:r>
              <a:rPr lang="en-US" b="1" dirty="0" smtClean="0"/>
              <a:t>2 to 11 </a:t>
            </a:r>
            <a:r>
              <a:rPr lang="en-US" dirty="0" smtClean="0"/>
              <a:t>links &lt;20dB SNIR (</a:t>
            </a:r>
            <a:r>
              <a:rPr lang="en-US" dirty="0" err="1" smtClean="0"/>
              <a:t>cf</a:t>
            </a:r>
            <a:r>
              <a:rPr lang="en-US" dirty="0" smtClean="0"/>
              <a:t> 2-7)</a:t>
            </a:r>
          </a:p>
          <a:p>
            <a:pPr marL="0" indent="0">
              <a:buNone/>
            </a:pPr>
            <a:r>
              <a:rPr lang="en-US" dirty="0" smtClean="0"/>
              <a:t>UL </a:t>
            </a:r>
            <a:r>
              <a:rPr lang="en-US" dirty="0"/>
              <a:t>Traffic</a:t>
            </a:r>
          </a:p>
          <a:p>
            <a:r>
              <a:rPr lang="en-US" b="0" dirty="0"/>
              <a:t>Interference from inter BSS STAs, 4096 combinations</a:t>
            </a:r>
          </a:p>
          <a:p>
            <a:pPr lvl="1"/>
            <a:r>
              <a:rPr lang="en-US" dirty="0" smtClean="0"/>
              <a:t>88 </a:t>
            </a:r>
            <a:r>
              <a:rPr lang="en-US" dirty="0"/>
              <a:t>to </a:t>
            </a:r>
            <a:r>
              <a:rPr lang="en-US" dirty="0" smtClean="0"/>
              <a:t>400 </a:t>
            </a:r>
            <a:r>
              <a:rPr lang="en-US" dirty="0"/>
              <a:t>links &lt;20dB </a:t>
            </a:r>
            <a:r>
              <a:rPr lang="en-US" dirty="0" smtClean="0"/>
              <a:t>SNIR (</a:t>
            </a:r>
            <a:r>
              <a:rPr lang="en-US" dirty="0" err="1" smtClean="0"/>
              <a:t>cf</a:t>
            </a:r>
            <a:r>
              <a:rPr lang="en-US" dirty="0" smtClean="0"/>
              <a:t> 88-490)</a:t>
            </a:r>
            <a:endParaRPr lang="en-US" dirty="0"/>
          </a:p>
          <a:p>
            <a:r>
              <a:rPr lang="en-US" b="0" dirty="0"/>
              <a:t>Interference from inter BSS AP, 64 combinations</a:t>
            </a:r>
          </a:p>
          <a:p>
            <a:pPr lvl="1"/>
            <a:r>
              <a:rPr lang="en-US" dirty="0" smtClean="0"/>
              <a:t>4 </a:t>
            </a:r>
            <a:r>
              <a:rPr lang="en-US" dirty="0"/>
              <a:t>to </a:t>
            </a:r>
            <a:r>
              <a:rPr lang="en-US" dirty="0" smtClean="0"/>
              <a:t>14 </a:t>
            </a:r>
            <a:r>
              <a:rPr lang="en-US" dirty="0"/>
              <a:t>links &lt;20dB </a:t>
            </a:r>
            <a:r>
              <a:rPr lang="en-US" dirty="0" smtClean="0"/>
              <a:t>SNIR (</a:t>
            </a:r>
            <a:r>
              <a:rPr lang="en-US" dirty="0" err="1" smtClean="0"/>
              <a:t>cf</a:t>
            </a:r>
            <a:r>
              <a:rPr lang="en-US" dirty="0" smtClean="0"/>
              <a:t> 26-39)</a:t>
            </a:r>
            <a:endParaRPr lang="en-US" dirty="0"/>
          </a:p>
          <a:p>
            <a:pPr marL="57150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4CH Signal Summary</a:t>
            </a:r>
            <a:br>
              <a:rPr lang="en-US" dirty="0" smtClean="0"/>
            </a:br>
            <a:r>
              <a:rPr lang="en-US" sz="2400" dirty="0" smtClean="0"/>
              <a:t>AP TX 20dBm, STA TX </a:t>
            </a:r>
            <a:r>
              <a:rPr lang="en-US" sz="2400" dirty="0" smtClean="0">
                <a:solidFill>
                  <a:srgbClr val="FF0000"/>
                </a:solidFill>
              </a:rPr>
              <a:t>18</a:t>
            </a:r>
            <a:r>
              <a:rPr lang="en-US" sz="2400" dirty="0" smtClean="0"/>
              <a:t>dBm, Wall 7dB, Shadow 5dB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3296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76663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DL Traffic</a:t>
            </a:r>
          </a:p>
          <a:p>
            <a:r>
              <a:rPr lang="en-US" sz="2000" b="0" dirty="0" smtClean="0"/>
              <a:t>Interference from inter BSS STAs, 4096 combinations</a:t>
            </a:r>
          </a:p>
          <a:p>
            <a:pPr lvl="1"/>
            <a:r>
              <a:rPr lang="en-US" sz="1800" b="1" dirty="0" smtClean="0"/>
              <a:t>190 to 400 </a:t>
            </a:r>
            <a:r>
              <a:rPr lang="en-US" sz="1800" dirty="0" smtClean="0"/>
              <a:t>links &lt;20dB SNIR (</a:t>
            </a:r>
            <a:r>
              <a:rPr lang="en-US" sz="1800" dirty="0" err="1" smtClean="0"/>
              <a:t>cf</a:t>
            </a:r>
            <a:r>
              <a:rPr lang="en-US" sz="1800" dirty="0" smtClean="0"/>
              <a:t> 6-80)</a:t>
            </a:r>
          </a:p>
          <a:p>
            <a:r>
              <a:rPr lang="en-US" sz="2000" b="0" dirty="0" smtClean="0"/>
              <a:t>Interference from inter BSS AP, 64 combinations</a:t>
            </a:r>
          </a:p>
          <a:p>
            <a:pPr lvl="1"/>
            <a:r>
              <a:rPr lang="en-US" sz="1800" b="1" dirty="0" smtClean="0"/>
              <a:t>20 to 28 </a:t>
            </a:r>
            <a:r>
              <a:rPr lang="en-US" sz="1800" dirty="0" smtClean="0"/>
              <a:t>links &lt;20dB SNIR (</a:t>
            </a:r>
            <a:r>
              <a:rPr lang="en-US" sz="1800" dirty="0" err="1" smtClean="0"/>
              <a:t>cf</a:t>
            </a:r>
            <a:r>
              <a:rPr lang="en-US" sz="1800" dirty="0" smtClean="0"/>
              <a:t> 2-7)</a:t>
            </a:r>
          </a:p>
          <a:p>
            <a:pPr marL="0" indent="0">
              <a:buNone/>
            </a:pPr>
            <a:r>
              <a:rPr lang="en-US" sz="2000" dirty="0" smtClean="0"/>
              <a:t>UL </a:t>
            </a:r>
            <a:r>
              <a:rPr lang="en-US" sz="2000" dirty="0"/>
              <a:t>Traffic</a:t>
            </a:r>
          </a:p>
          <a:p>
            <a:r>
              <a:rPr lang="en-US" sz="2000" b="0" dirty="0"/>
              <a:t>Interference from inter BSS STAs, 4096 combinations</a:t>
            </a:r>
          </a:p>
          <a:p>
            <a:pPr lvl="1"/>
            <a:r>
              <a:rPr lang="en-US" sz="1800" b="1" dirty="0" smtClean="0"/>
              <a:t>1424 </a:t>
            </a:r>
            <a:r>
              <a:rPr lang="en-US" sz="1800" b="1" dirty="0"/>
              <a:t>to </a:t>
            </a:r>
            <a:r>
              <a:rPr lang="en-US" sz="1800" b="1" dirty="0" smtClean="0"/>
              <a:t>1634 </a:t>
            </a:r>
            <a:r>
              <a:rPr lang="en-US" sz="1800" dirty="0"/>
              <a:t>links &lt;20dB </a:t>
            </a:r>
            <a:r>
              <a:rPr lang="en-US" sz="1800" dirty="0" smtClean="0"/>
              <a:t>SNIR (</a:t>
            </a:r>
            <a:r>
              <a:rPr lang="en-US" sz="1800" dirty="0" err="1" smtClean="0"/>
              <a:t>cf</a:t>
            </a:r>
            <a:r>
              <a:rPr lang="en-US" sz="1800" dirty="0" smtClean="0"/>
              <a:t> 88-490)</a:t>
            </a:r>
            <a:endParaRPr lang="en-US" sz="1800" dirty="0"/>
          </a:p>
          <a:p>
            <a:r>
              <a:rPr lang="en-US" sz="2000" b="0" dirty="0"/>
              <a:t>Interference from inter BSS AP, 64 combinations</a:t>
            </a:r>
          </a:p>
          <a:p>
            <a:pPr lvl="1"/>
            <a:r>
              <a:rPr lang="en-US" sz="1800" b="1" dirty="0" smtClean="0"/>
              <a:t>50 </a:t>
            </a:r>
            <a:r>
              <a:rPr lang="en-US" sz="1800" b="1" dirty="0"/>
              <a:t>to </a:t>
            </a:r>
            <a:r>
              <a:rPr lang="en-US" sz="1800" b="1" dirty="0" smtClean="0"/>
              <a:t>60 </a:t>
            </a:r>
            <a:r>
              <a:rPr lang="en-US" sz="1800" dirty="0"/>
              <a:t>links &lt;20dB </a:t>
            </a:r>
            <a:r>
              <a:rPr lang="en-US" sz="1800" dirty="0" smtClean="0"/>
              <a:t>SNIR (</a:t>
            </a:r>
            <a:r>
              <a:rPr lang="en-US" sz="1800" dirty="0" err="1" smtClean="0"/>
              <a:t>cf</a:t>
            </a:r>
            <a:r>
              <a:rPr lang="en-US" sz="1800" dirty="0" smtClean="0"/>
              <a:t> 26-39)</a:t>
            </a:r>
            <a:endParaRPr lang="en-US" sz="1800" dirty="0"/>
          </a:p>
          <a:p>
            <a:pPr marL="57150" indent="0">
              <a:buNone/>
            </a:pPr>
            <a:endParaRPr lang="en-US" dirty="0"/>
          </a:p>
          <a:p>
            <a:pPr marL="57150" indent="0">
              <a:buNone/>
            </a:pPr>
            <a:r>
              <a:rPr lang="en-US" sz="2000" dirty="0" smtClean="0"/>
              <a:t>Very susceptible to wall loss!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4CH Signal Summary</a:t>
            </a:r>
            <a:br>
              <a:rPr lang="en-US" dirty="0" smtClean="0"/>
            </a:br>
            <a:r>
              <a:rPr lang="en-US" sz="2400" dirty="0" smtClean="0"/>
              <a:t>AP TX 20dBm, STA TX </a:t>
            </a:r>
            <a:r>
              <a:rPr lang="en-US" sz="2400" dirty="0" smtClean="0">
                <a:solidFill>
                  <a:schemeClr val="tx1"/>
                </a:solidFill>
              </a:rPr>
              <a:t>15</a:t>
            </a:r>
            <a:r>
              <a:rPr lang="en-US" sz="2400" dirty="0" smtClean="0"/>
              <a:t>dBm, Wall </a:t>
            </a:r>
            <a:r>
              <a:rPr lang="en-US" sz="2400" dirty="0" smtClean="0">
                <a:solidFill>
                  <a:srgbClr val="FF0000"/>
                </a:solidFill>
              </a:rPr>
              <a:t>3</a:t>
            </a:r>
            <a:r>
              <a:rPr lang="en-US" sz="2400" dirty="0" smtClean="0"/>
              <a:t>dB, Shadow 5dB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7477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76663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DL Traffic</a:t>
            </a:r>
          </a:p>
          <a:p>
            <a:r>
              <a:rPr lang="en-US" b="0" dirty="0" smtClean="0"/>
              <a:t>Interference from inter BSS STAs, 4096 combinations</a:t>
            </a:r>
          </a:p>
          <a:p>
            <a:pPr lvl="1"/>
            <a:r>
              <a:rPr lang="en-US" dirty="0" smtClean="0"/>
              <a:t>768 to 1046 links &lt;20dB SNIR (</a:t>
            </a:r>
            <a:r>
              <a:rPr lang="en-US" dirty="0" err="1" smtClean="0"/>
              <a:t>cf</a:t>
            </a:r>
            <a:r>
              <a:rPr lang="en-US" dirty="0" smtClean="0"/>
              <a:t> 6-80)</a:t>
            </a:r>
          </a:p>
          <a:p>
            <a:r>
              <a:rPr lang="en-US" b="0" dirty="0" smtClean="0"/>
              <a:t>Interference from inter BSS AP, 64 combinations</a:t>
            </a:r>
          </a:p>
          <a:p>
            <a:pPr lvl="1"/>
            <a:r>
              <a:rPr lang="en-US" dirty="0" smtClean="0"/>
              <a:t>19 to 31 links &lt;20dB SNIR (</a:t>
            </a:r>
            <a:r>
              <a:rPr lang="en-US" dirty="0" err="1" smtClean="0"/>
              <a:t>cf</a:t>
            </a:r>
            <a:r>
              <a:rPr lang="en-US" dirty="0" smtClean="0"/>
              <a:t> 2-7)</a:t>
            </a:r>
          </a:p>
          <a:p>
            <a:pPr marL="0" indent="0">
              <a:buNone/>
            </a:pPr>
            <a:r>
              <a:rPr lang="en-US" dirty="0" smtClean="0"/>
              <a:t>UL </a:t>
            </a:r>
            <a:r>
              <a:rPr lang="en-US" dirty="0"/>
              <a:t>Traffic</a:t>
            </a:r>
          </a:p>
          <a:p>
            <a:r>
              <a:rPr lang="en-US" b="0" dirty="0"/>
              <a:t>Interference from inter BSS STAs, 4096 combinations</a:t>
            </a:r>
          </a:p>
          <a:p>
            <a:pPr lvl="1"/>
            <a:r>
              <a:rPr lang="en-US" dirty="0" smtClean="0"/>
              <a:t>1340 </a:t>
            </a:r>
            <a:r>
              <a:rPr lang="en-US" dirty="0"/>
              <a:t>to </a:t>
            </a:r>
            <a:r>
              <a:rPr lang="en-US" dirty="0" smtClean="0"/>
              <a:t>1740 </a:t>
            </a:r>
            <a:r>
              <a:rPr lang="en-US" dirty="0"/>
              <a:t>links &lt;20dB </a:t>
            </a:r>
            <a:r>
              <a:rPr lang="en-US" dirty="0" smtClean="0"/>
              <a:t>SNIR (</a:t>
            </a:r>
            <a:r>
              <a:rPr lang="en-US" dirty="0" err="1" smtClean="0"/>
              <a:t>cf</a:t>
            </a:r>
            <a:r>
              <a:rPr lang="en-US" dirty="0" smtClean="0"/>
              <a:t> 88-490)</a:t>
            </a:r>
            <a:endParaRPr lang="en-US" dirty="0"/>
          </a:p>
          <a:p>
            <a:r>
              <a:rPr lang="en-US" b="0" dirty="0"/>
              <a:t>Interference from inter BSS AP, 64 combinations</a:t>
            </a:r>
          </a:p>
          <a:p>
            <a:pPr lvl="1"/>
            <a:r>
              <a:rPr lang="en-US" dirty="0" smtClean="0"/>
              <a:t>37 </a:t>
            </a:r>
            <a:r>
              <a:rPr lang="en-US" dirty="0"/>
              <a:t>to </a:t>
            </a:r>
            <a:r>
              <a:rPr lang="en-US" dirty="0" smtClean="0"/>
              <a:t>45 </a:t>
            </a:r>
            <a:r>
              <a:rPr lang="en-US" dirty="0"/>
              <a:t>links &lt;20dB </a:t>
            </a:r>
            <a:r>
              <a:rPr lang="en-US" dirty="0" smtClean="0"/>
              <a:t>SNIR (</a:t>
            </a:r>
            <a:r>
              <a:rPr lang="en-US" dirty="0" err="1" smtClean="0"/>
              <a:t>cf</a:t>
            </a:r>
            <a:r>
              <a:rPr lang="en-US" dirty="0" smtClean="0"/>
              <a:t> 26-39)</a:t>
            </a:r>
            <a:endParaRPr lang="en-US" dirty="0"/>
          </a:p>
          <a:p>
            <a:pPr marL="57150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4CH Signal Summary</a:t>
            </a:r>
            <a:br>
              <a:rPr lang="en-US" dirty="0" smtClean="0"/>
            </a:br>
            <a:r>
              <a:rPr lang="en-US" sz="2400" dirty="0" smtClean="0"/>
              <a:t>AP TX 20dBm, STA TX </a:t>
            </a:r>
            <a:r>
              <a:rPr lang="en-US" sz="2400" dirty="0" smtClean="0">
                <a:solidFill>
                  <a:srgbClr val="FF0000"/>
                </a:solidFill>
              </a:rPr>
              <a:t>18</a:t>
            </a:r>
            <a:r>
              <a:rPr lang="en-US" sz="2400" dirty="0" smtClean="0"/>
              <a:t>dBm, Wall </a:t>
            </a:r>
            <a:r>
              <a:rPr lang="en-US" sz="2400" dirty="0" smtClean="0">
                <a:solidFill>
                  <a:srgbClr val="FF0000"/>
                </a:solidFill>
              </a:rPr>
              <a:t>3</a:t>
            </a:r>
            <a:r>
              <a:rPr lang="en-US" sz="2400" dirty="0" smtClean="0"/>
              <a:t>dB, Shadow 5dB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5407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This investigation shows the amount of OBSS, and how it changes with shadowing and slight changes in settings.  </a:t>
            </a:r>
          </a:p>
          <a:p>
            <a:r>
              <a:rPr lang="en-US" dirty="0" smtClean="0"/>
              <a:t>We can use this to check simulation results as we can see the amount of interference that is present. </a:t>
            </a:r>
          </a:p>
          <a:p>
            <a:r>
              <a:rPr lang="en-US" dirty="0" smtClean="0"/>
              <a:t>Under legacy CCA conditions, all STAs and APs are SHARING.  </a:t>
            </a:r>
          </a:p>
          <a:p>
            <a:endParaRPr lang="en-US" dirty="0"/>
          </a:p>
          <a:p>
            <a:r>
              <a:rPr lang="en-US" dirty="0" smtClean="0"/>
              <a:t>Now we look at how DSC and Color work.  How close to two independent networks do we get?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this tell us?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6611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3" y="1524000"/>
            <a:ext cx="7772400" cy="4724400"/>
          </a:xfrm>
        </p:spPr>
        <p:txBody>
          <a:bodyPr/>
          <a:lstStyle/>
          <a:p>
            <a:r>
              <a:rPr lang="en-US" sz="2000" dirty="0" smtClean="0"/>
              <a:t>DSC</a:t>
            </a:r>
          </a:p>
          <a:p>
            <a:pPr lvl="1"/>
            <a:r>
              <a:rPr lang="en-US" sz="1800" dirty="0" smtClean="0"/>
              <a:t>STA measures the Beacon signal (wanted DL signal) and sets effective CCA Threshold 20dB lower.  (DSC Margin = 20dB)</a:t>
            </a:r>
          </a:p>
          <a:p>
            <a:pPr lvl="1"/>
            <a:r>
              <a:rPr lang="en-US" sz="1800" dirty="0" smtClean="0"/>
              <a:t>AP sets its effective CCA level at 10dB below the lowest received wanted signal.</a:t>
            </a:r>
          </a:p>
          <a:p>
            <a:r>
              <a:rPr lang="en-US" sz="2000" dirty="0" smtClean="0"/>
              <a:t>Color</a:t>
            </a:r>
          </a:p>
          <a:p>
            <a:pPr lvl="1"/>
            <a:r>
              <a:rPr lang="en-US" sz="1800" dirty="0" smtClean="0"/>
              <a:t>STA/AP looks at color bits in preamble to determine if signal is from same or inter BSS.  </a:t>
            </a:r>
          </a:p>
          <a:p>
            <a:pPr lvl="1"/>
            <a:r>
              <a:rPr lang="en-US" sz="1800" dirty="0" smtClean="0"/>
              <a:t>If not same BSS, ignore signal.</a:t>
            </a:r>
          </a:p>
          <a:p>
            <a:pPr lvl="1"/>
            <a:r>
              <a:rPr lang="en-US" sz="1800" dirty="0" smtClean="0"/>
              <a:t>(A variation is to only reject if the inter BSS signal is lower than a set threshold)</a:t>
            </a:r>
            <a:endParaRPr lang="en-US" sz="1800" dirty="0"/>
          </a:p>
          <a:p>
            <a:pPr marL="0" indent="0">
              <a:buNone/>
            </a:pPr>
            <a:r>
              <a:rPr lang="en-US" sz="2000" dirty="0" smtClean="0"/>
              <a:t>“Blocked” and “Share”</a:t>
            </a:r>
          </a:p>
          <a:p>
            <a:r>
              <a:rPr lang="en-US" sz="1800" b="0" dirty="0" smtClean="0"/>
              <a:t>“Blocked” – Transmission allowed when SNIR &lt; 20dB, both signals fail.</a:t>
            </a:r>
          </a:p>
          <a:p>
            <a:r>
              <a:rPr lang="en-US" sz="1800" b="0" dirty="0" smtClean="0"/>
              <a:t>“Share” – Transmission prevented when SNIR &lt; 20dB, standard contention.</a:t>
            </a:r>
            <a:endParaRPr lang="en-US" sz="1800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DSC and Color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1190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DSC and Color results </a:t>
            </a:r>
            <a:r>
              <a:rPr lang="en-US" dirty="0" smtClean="0"/>
              <a:t>4CH – </a:t>
            </a:r>
            <a:r>
              <a:rPr lang="en-US" dirty="0"/>
              <a:t>example </a:t>
            </a:r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650" y="1371600"/>
            <a:ext cx="7994099" cy="5025955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 bwMode="auto">
          <a:xfrm>
            <a:off x="609600" y="2590800"/>
            <a:ext cx="2057400" cy="15240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581025" y="5067300"/>
            <a:ext cx="2057400" cy="12954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71538" y="2959268"/>
            <a:ext cx="237526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Using a Color threshold can</a:t>
            </a:r>
          </a:p>
          <a:p>
            <a:r>
              <a:rPr lang="en-US" sz="1200" dirty="0" smtClean="0">
                <a:solidFill>
                  <a:srgbClr val="FF0000"/>
                </a:solidFill>
              </a:rPr>
              <a:t>Result in over protection</a:t>
            </a:r>
          </a:p>
          <a:p>
            <a:endParaRPr lang="en-US" sz="1200" dirty="0">
              <a:solidFill>
                <a:srgbClr val="FF0000"/>
              </a:solidFill>
            </a:endParaRPr>
          </a:p>
          <a:p>
            <a:r>
              <a:rPr lang="en-US" sz="1200" dirty="0" smtClean="0">
                <a:solidFill>
                  <a:srgbClr val="FF0000"/>
                </a:solidFill>
              </a:rPr>
              <a:t>Simply reject and correct signals </a:t>
            </a:r>
          </a:p>
          <a:p>
            <a:r>
              <a:rPr lang="en-US" sz="1200" dirty="0" smtClean="0">
                <a:solidFill>
                  <a:srgbClr val="FF0000"/>
                </a:solidFill>
              </a:rPr>
              <a:t>are blocked, but works.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06317" y="4959398"/>
            <a:ext cx="18330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DSC gets it right</a:t>
            </a:r>
          </a:p>
          <a:p>
            <a:r>
              <a:rPr lang="en-US" sz="1200" dirty="0" smtClean="0">
                <a:solidFill>
                  <a:srgbClr val="00B050"/>
                </a:solidFill>
              </a:rPr>
              <a:t>And shares OBSS signals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4722945" y="3359066"/>
            <a:ext cx="3278055" cy="685800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113845" y="3232606"/>
            <a:ext cx="114154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</a:rPr>
              <a:t>Color and DSC same result</a:t>
            </a:r>
          </a:p>
          <a:p>
            <a:r>
              <a:rPr lang="en-US" sz="1100" dirty="0" smtClean="0">
                <a:solidFill>
                  <a:srgbClr val="FF0000"/>
                </a:solidFill>
              </a:rPr>
              <a:t>for UL.  </a:t>
            </a:r>
          </a:p>
          <a:p>
            <a:r>
              <a:rPr lang="en-US" sz="1100" dirty="0" smtClean="0">
                <a:solidFill>
                  <a:srgbClr val="FF0000"/>
                </a:solidFill>
              </a:rPr>
              <a:t>Signals are blocked.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706317" y="2133600"/>
            <a:ext cx="1408483" cy="825668"/>
          </a:xfrm>
          <a:prstGeom prst="ellipse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2725738" y="4171325"/>
            <a:ext cx="1408483" cy="845342"/>
          </a:xfrm>
          <a:prstGeom prst="ellipse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0541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DSC and Color results 4CH – example 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870" y="1315904"/>
            <a:ext cx="7688130" cy="5151182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 bwMode="auto">
          <a:xfrm>
            <a:off x="609600" y="2819400"/>
            <a:ext cx="2057400" cy="12954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581025" y="5067300"/>
            <a:ext cx="2057400" cy="12954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71538" y="2959268"/>
            <a:ext cx="244419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Using a Color threshold can</a:t>
            </a:r>
          </a:p>
          <a:p>
            <a:r>
              <a:rPr lang="en-US" sz="1200" dirty="0" smtClean="0">
                <a:solidFill>
                  <a:srgbClr val="FF0000"/>
                </a:solidFill>
              </a:rPr>
              <a:t>Result in over protection</a:t>
            </a:r>
          </a:p>
          <a:p>
            <a:endParaRPr lang="en-US" sz="1200" dirty="0">
              <a:solidFill>
                <a:srgbClr val="FF0000"/>
              </a:solidFill>
            </a:endParaRPr>
          </a:p>
          <a:p>
            <a:r>
              <a:rPr lang="en-US" sz="1200" dirty="0" smtClean="0">
                <a:solidFill>
                  <a:srgbClr val="FF0000"/>
                </a:solidFill>
              </a:rPr>
              <a:t>Simply reject and correct signals </a:t>
            </a:r>
          </a:p>
          <a:p>
            <a:r>
              <a:rPr lang="en-US" sz="1200" dirty="0" smtClean="0">
                <a:solidFill>
                  <a:srgbClr val="FF0000"/>
                </a:solidFill>
              </a:rPr>
              <a:t>are blocked but works.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06317" y="4959398"/>
            <a:ext cx="18330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DSC gets it right</a:t>
            </a:r>
          </a:p>
          <a:p>
            <a:r>
              <a:rPr lang="en-US" sz="1200" dirty="0" smtClean="0">
                <a:solidFill>
                  <a:srgbClr val="00B050"/>
                </a:solidFill>
              </a:rPr>
              <a:t>And shares OBSS signals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4722945" y="3359066"/>
            <a:ext cx="3278055" cy="685800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973152" y="3232606"/>
            <a:ext cx="114154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</a:rPr>
              <a:t>Color and DSC same result</a:t>
            </a:r>
          </a:p>
          <a:p>
            <a:r>
              <a:rPr lang="en-US" sz="1100" dirty="0" smtClean="0">
                <a:solidFill>
                  <a:srgbClr val="FF0000"/>
                </a:solidFill>
              </a:rPr>
              <a:t>for UL.  </a:t>
            </a:r>
          </a:p>
          <a:p>
            <a:r>
              <a:rPr lang="en-US" sz="1100" dirty="0" smtClean="0">
                <a:solidFill>
                  <a:srgbClr val="FF0000"/>
                </a:solidFill>
              </a:rPr>
              <a:t>Signals are blocked.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725738" y="4171325"/>
            <a:ext cx="1408483" cy="845342"/>
          </a:xfrm>
          <a:prstGeom prst="ellipse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2667000" y="2017222"/>
            <a:ext cx="1408483" cy="845342"/>
          </a:xfrm>
          <a:prstGeom prst="ellipse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458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" y="762000"/>
            <a:ext cx="86868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Background</a:t>
            </a:r>
          </a:p>
        </p:txBody>
      </p:sp>
      <p:sp>
        <p:nvSpPr>
          <p:cNvPr id="304134" name="Rectangle 6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 smtClean="0"/>
              <a:t>The Enterprise scenario uses four 80MHz channels.  </a:t>
            </a:r>
          </a:p>
          <a:p>
            <a:pPr eaLnBrk="1" hangingPunct="1">
              <a:defRPr/>
            </a:pPr>
            <a:r>
              <a:rPr lang="en-US" sz="1800" dirty="0" smtClean="0"/>
              <a:t>Estimating the relative signal strengths between the APs, APs and STAs and STAs can indicate what to expect with respect to OBSS</a:t>
            </a:r>
          </a:p>
          <a:p>
            <a:pPr eaLnBrk="1" hangingPunct="1">
              <a:defRPr/>
            </a:pPr>
            <a:endParaRPr lang="en-US" sz="1800" dirty="0"/>
          </a:p>
          <a:p>
            <a:pPr eaLnBrk="1" hangingPunct="1">
              <a:defRPr/>
            </a:pPr>
            <a:r>
              <a:rPr lang="en-US" sz="1800" dirty="0" smtClean="0"/>
              <a:t>Color and DSC are then added to investigate OBSS result.</a:t>
            </a:r>
          </a:p>
          <a:p>
            <a:pPr eaLnBrk="1" hangingPunct="1">
              <a:defRPr/>
            </a:pPr>
            <a:endParaRPr lang="en-US" sz="1800" dirty="0"/>
          </a:p>
          <a:p>
            <a:pPr eaLnBrk="1" hangingPunct="1">
              <a:defRPr/>
            </a:pPr>
            <a:r>
              <a:rPr lang="en-US" sz="1800" dirty="0" smtClean="0"/>
              <a:t>Similarly, 9 channel re-use is examined.</a:t>
            </a:r>
          </a:p>
          <a:p>
            <a:pPr lvl="1" eaLnBrk="1" hangingPunct="1">
              <a:defRPr/>
            </a:pPr>
            <a:endParaRPr lang="en-US" sz="1600" dirty="0" smtClean="0"/>
          </a:p>
          <a:p>
            <a:pPr marL="0" indent="0" eaLnBrk="1" hangingPunct="1">
              <a:buFontTx/>
              <a:buNone/>
              <a:defRPr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54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 smtClean="0"/>
              <a:t>DSC DL</a:t>
            </a:r>
          </a:p>
          <a:p>
            <a:pPr lvl="1"/>
            <a:r>
              <a:rPr lang="en-US" dirty="0" smtClean="0"/>
              <a:t>“Dynamic” is in use and each STA sets its own effective CCA level </a:t>
            </a:r>
          </a:p>
          <a:p>
            <a:pPr lvl="1"/>
            <a:r>
              <a:rPr lang="en-US" dirty="0" smtClean="0"/>
              <a:t>In every case, signals “Share” when the SNIR is &lt;20dB</a:t>
            </a:r>
          </a:p>
          <a:p>
            <a:r>
              <a:rPr lang="en-US" dirty="0" smtClean="0"/>
              <a:t>Color DL</a:t>
            </a:r>
          </a:p>
          <a:p>
            <a:pPr lvl="1"/>
            <a:r>
              <a:rPr lang="en-US" dirty="0" smtClean="0"/>
              <a:t>Setting or finding a threshold level may be a challenge if trying to “share” rather than “block”</a:t>
            </a:r>
          </a:p>
          <a:p>
            <a:pPr lvl="1"/>
            <a:r>
              <a:rPr lang="en-US" dirty="0" smtClean="0"/>
              <a:t>Simplest, and best(?) is to ignore OBSS signal.  BUT result is that in some cases this results in blocking.</a:t>
            </a:r>
          </a:p>
          <a:p>
            <a:r>
              <a:rPr lang="en-US" dirty="0" smtClean="0"/>
              <a:t>DSC and Color UL</a:t>
            </a:r>
          </a:p>
          <a:p>
            <a:pPr lvl="1"/>
            <a:r>
              <a:rPr lang="en-US" dirty="0" smtClean="0"/>
              <a:t>Exactly same results.  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DSC and Color Results Comparisons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714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7863" y="1371600"/>
            <a:ext cx="7772400" cy="4114800"/>
          </a:xfrm>
        </p:spPr>
        <p:txBody>
          <a:bodyPr/>
          <a:lstStyle/>
          <a:p>
            <a:r>
              <a:rPr lang="en-US" dirty="0" smtClean="0"/>
              <a:t>Why we are at it, let’s look at the 9CH case</a:t>
            </a:r>
          </a:p>
          <a:p>
            <a:endParaRPr lang="en-US" dirty="0"/>
          </a:p>
          <a:p>
            <a:r>
              <a:rPr lang="en-US" dirty="0" smtClean="0"/>
              <a:t>Under legacy conditions, still 100% overlap,</a:t>
            </a:r>
          </a:p>
          <a:p>
            <a:r>
              <a:rPr lang="en-US" dirty="0" smtClean="0"/>
              <a:t>With color or DSC, two totally independent networks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425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9 Channel Re-Use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243" y="1485921"/>
            <a:ext cx="7906957" cy="4989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3089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DSC and Color results </a:t>
            </a:r>
            <a:r>
              <a:rPr lang="en-US" dirty="0" smtClean="0"/>
              <a:t>9CH </a:t>
            </a:r>
            <a:r>
              <a:rPr lang="en-US" dirty="0"/>
              <a:t>– example </a:t>
            </a:r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383" y="1318437"/>
            <a:ext cx="8081433" cy="508086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86000" y="3124200"/>
            <a:ext cx="26664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FF0000"/>
                </a:solidFill>
              </a:rPr>
              <a:t>Totally independent networks</a:t>
            </a:r>
            <a:endParaRPr lang="en-US" sz="16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1020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606" y="1295400"/>
            <a:ext cx="7553459" cy="506095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DSC and Color results 9CH – example </a:t>
            </a:r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 bwMode="auto">
          <a:xfrm>
            <a:off x="3048000" y="3962399"/>
            <a:ext cx="1220788" cy="519223"/>
          </a:xfrm>
          <a:prstGeom prst="ellipse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70759" y="3036597"/>
            <a:ext cx="20393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FF0000"/>
                </a:solidFill>
              </a:rPr>
              <a:t>Almost totally </a:t>
            </a:r>
          </a:p>
          <a:p>
            <a:r>
              <a:rPr lang="en-US" sz="1600" i="1" dirty="0" smtClean="0">
                <a:solidFill>
                  <a:srgbClr val="FF0000"/>
                </a:solidFill>
              </a:rPr>
              <a:t>independent networks</a:t>
            </a:r>
            <a:endParaRPr lang="en-US" sz="16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5255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dirty="0" smtClean="0"/>
              <a:t>Color </a:t>
            </a:r>
          </a:p>
          <a:p>
            <a:pPr lvl="1"/>
            <a:r>
              <a:rPr lang="en-US" dirty="0" smtClean="0"/>
              <a:t>Allows good frequency re-use UL and DL</a:t>
            </a:r>
          </a:p>
          <a:p>
            <a:pPr lvl="1"/>
            <a:r>
              <a:rPr lang="en-US" dirty="0" smtClean="0"/>
              <a:t>Will block DL and UL ‘overlapping’ packets rather than share.</a:t>
            </a:r>
          </a:p>
          <a:p>
            <a:pPr lvl="1"/>
            <a:r>
              <a:rPr lang="en-US" dirty="0" smtClean="0"/>
              <a:t>Only works if ALL STAs and APs in OBSSs have the feature</a:t>
            </a:r>
          </a:p>
          <a:p>
            <a:pPr lvl="1"/>
            <a:r>
              <a:rPr lang="en-US" dirty="0" smtClean="0"/>
              <a:t>Will NOT work with legacy OBSS STAs and/or AP.</a:t>
            </a:r>
          </a:p>
          <a:p>
            <a:pPr lvl="1"/>
            <a:r>
              <a:rPr lang="en-US" dirty="0" smtClean="0"/>
              <a:t>Relies on the OTHER DEVICES having the feature</a:t>
            </a:r>
            <a:endParaRPr lang="en-US" dirty="0"/>
          </a:p>
          <a:p>
            <a:r>
              <a:rPr lang="en-US" dirty="0" smtClean="0"/>
              <a:t>DSC</a:t>
            </a:r>
          </a:p>
          <a:p>
            <a:pPr lvl="1"/>
            <a:r>
              <a:rPr lang="en-US" dirty="0" smtClean="0"/>
              <a:t>Allows perfect frequency re-use for DL, good for UL</a:t>
            </a:r>
          </a:p>
          <a:p>
            <a:pPr lvl="1"/>
            <a:r>
              <a:rPr lang="en-US" dirty="0" smtClean="0"/>
              <a:t>Shares ‘overlapping’ packets DL, blocks UL</a:t>
            </a:r>
          </a:p>
          <a:p>
            <a:pPr lvl="1"/>
            <a:r>
              <a:rPr lang="en-US" dirty="0" smtClean="0"/>
              <a:t>Works with OBSS legacy  STAs and/or legacy AP</a:t>
            </a:r>
          </a:p>
          <a:p>
            <a:pPr lvl="2"/>
            <a:r>
              <a:rPr lang="en-US" dirty="0" smtClean="0"/>
              <a:t>Results presented are for the ‘wanted’ BSS, other BSS can be legacy. </a:t>
            </a:r>
          </a:p>
          <a:p>
            <a:pPr lvl="1"/>
            <a:r>
              <a:rPr lang="en-US" dirty="0" smtClean="0"/>
              <a:t>DSC is implemented by the STA 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DSC or Color?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3434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9470" y="1524000"/>
            <a:ext cx="7772400" cy="4343400"/>
          </a:xfrm>
        </p:spPr>
        <p:txBody>
          <a:bodyPr/>
          <a:lstStyle/>
          <a:p>
            <a:r>
              <a:rPr lang="en-US" dirty="0" smtClean="0"/>
              <a:t>Color will not work until ALL STA/APs have the feature</a:t>
            </a:r>
          </a:p>
          <a:p>
            <a:r>
              <a:rPr lang="en-US" dirty="0" smtClean="0"/>
              <a:t>DSC works and presents a good incentive for a vendor to adopt.  Does not rely on other STAs having it.</a:t>
            </a:r>
          </a:p>
          <a:p>
            <a:endParaRPr lang="en-US" dirty="0"/>
          </a:p>
          <a:p>
            <a:r>
              <a:rPr lang="en-US" dirty="0" smtClean="0"/>
              <a:t>Color is already in the 11ax SFD </a:t>
            </a:r>
          </a:p>
          <a:p>
            <a:r>
              <a:rPr lang="en-US" dirty="0" smtClean="0"/>
              <a:t>Unclear if DSC is in the SFD</a:t>
            </a:r>
          </a:p>
          <a:p>
            <a:endParaRPr lang="en-US" dirty="0"/>
          </a:p>
          <a:p>
            <a:r>
              <a:rPr lang="en-US" dirty="0" smtClean="0"/>
              <a:t>DSC should be defined and included in 11ax</a:t>
            </a:r>
          </a:p>
          <a:p>
            <a:pPr lvl="1"/>
            <a:r>
              <a:rPr lang="en-US" dirty="0" smtClean="0"/>
              <a:t>Is present SFD text clear enough to allow DSC text to be accepted?</a:t>
            </a:r>
          </a:p>
          <a:p>
            <a:r>
              <a:rPr lang="en-US" dirty="0" smtClean="0"/>
              <a:t>Repeat this type of analysis for other scenarios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and Conclusions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042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Topography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796" y="1295401"/>
            <a:ext cx="6448160" cy="526512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315200" y="3962400"/>
            <a:ext cx="5913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71850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Channel re-use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913" y="1600200"/>
            <a:ext cx="8055306" cy="313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235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Interference DL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002" y="1524000"/>
            <a:ext cx="8259198" cy="374185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76275" y="4038600"/>
            <a:ext cx="1819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Most susceptible</a:t>
            </a:r>
            <a:endParaRPr lang="en-US" sz="1800" dirty="0"/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2133600" y="3048000"/>
            <a:ext cx="1600200" cy="1066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716276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1" y="914400"/>
            <a:ext cx="5334000" cy="264204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1" y="3528571"/>
            <a:ext cx="5337204" cy="264362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124200" y="1371600"/>
            <a:ext cx="22370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Wanted signal at each STA (64)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89042" y="2501257"/>
            <a:ext cx="38459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Unwanted signal at each STA  from inter BSS STAs (64)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638190" y="4088114"/>
            <a:ext cx="22370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Wanted signal at each STA (64)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42596" y="5253927"/>
            <a:ext cx="30485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Unwanted signal at each STA  from BSS AP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641105" y="1994456"/>
            <a:ext cx="21675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Of all 4096 combinations</a:t>
            </a:r>
          </a:p>
          <a:p>
            <a:r>
              <a:rPr lang="en-US" sz="1400" dirty="0" smtClean="0"/>
              <a:t>Only 3 have SNIR &lt; 20dB</a:t>
            </a:r>
            <a:endParaRPr lang="en-US" sz="1400" dirty="0"/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5257800" y="1905000"/>
            <a:ext cx="0" cy="8732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Arrow Connector 22"/>
          <p:cNvCxnSpPr>
            <a:stCxn id="14" idx="1"/>
          </p:cNvCxnSpPr>
          <p:nvPr/>
        </p:nvCxnSpPr>
        <p:spPr bwMode="auto">
          <a:xfrm flipH="1">
            <a:off x="5257800" y="2256066"/>
            <a:ext cx="38330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5715000" y="4495800"/>
            <a:ext cx="21675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Of all 64 combinations</a:t>
            </a:r>
          </a:p>
          <a:p>
            <a:r>
              <a:rPr lang="en-US" sz="1400" dirty="0" smtClean="0"/>
              <a:t>Only 2 have SNIR &lt; 20dB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6712274" y="758429"/>
            <a:ext cx="14542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No Shadowing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232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838200"/>
            <a:ext cx="5313847" cy="25908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999" y="3581400"/>
            <a:ext cx="5227909" cy="25908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746909" y="1994455"/>
            <a:ext cx="209223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Of all 4096 combinations</a:t>
            </a:r>
          </a:p>
          <a:p>
            <a:r>
              <a:rPr lang="en-US" sz="1400" dirty="0" smtClean="0"/>
              <a:t>33 have SNIR &lt; 20dB</a:t>
            </a:r>
          </a:p>
          <a:p>
            <a:r>
              <a:rPr lang="en-US" sz="1400" dirty="0" smtClean="0"/>
              <a:t>(varied 12 - 80)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5715000" y="4495800"/>
            <a:ext cx="191270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Of all 64 combinations</a:t>
            </a:r>
          </a:p>
          <a:p>
            <a:r>
              <a:rPr lang="en-US" sz="1400" dirty="0" smtClean="0"/>
              <a:t>5 have SNIR &lt; 20dB</a:t>
            </a:r>
          </a:p>
          <a:p>
            <a:r>
              <a:rPr lang="en-US" sz="1400" dirty="0" smtClean="0"/>
              <a:t>(varied 3 -7)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6324600" y="758429"/>
            <a:ext cx="20500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With 5dB Shadowing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26476" y="1219200"/>
            <a:ext cx="22370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Wanted signal at each STA (64)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03481" y="2225288"/>
            <a:ext cx="38459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Unwanted signal at each STA  from inter BSS STAs (64)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43200" y="3979902"/>
            <a:ext cx="22370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Wanted signal at each STA (64)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371600" y="5095101"/>
            <a:ext cx="30485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Unwanted signal at each STA  from BSS AP</a:t>
            </a:r>
          </a:p>
        </p:txBody>
      </p:sp>
    </p:spTree>
    <p:extLst>
      <p:ext uri="{BB962C8B-B14F-4D97-AF65-F5344CB8AC3E}">
        <p14:creationId xmlns:p14="http://schemas.microsoft.com/office/powerpoint/2010/main" val="1908274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Interference UL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109" y="1447800"/>
            <a:ext cx="7960291" cy="3601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827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913" y="1676400"/>
            <a:ext cx="7393888" cy="4299347"/>
          </a:xfrm>
          <a:prstGeom prst="rect">
            <a:avLst/>
          </a:prstGeom>
        </p:spPr>
      </p:pic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Interference UL due to inter BSS STAs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54100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79614</TotalTime>
  <Words>1503</Words>
  <Application>Microsoft Office PowerPoint</Application>
  <PresentationFormat>On-screen Show (4:3)</PresentationFormat>
  <Paragraphs>257</Paragraphs>
  <Slides>26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Times New Roman</vt:lpstr>
      <vt:lpstr>Default Design</vt:lpstr>
      <vt:lpstr>Document</vt:lpstr>
      <vt:lpstr>TG ax Enterprise Scenario, Color and DSC</vt:lpstr>
      <vt:lpstr>Background</vt:lpstr>
      <vt:lpstr>Topography</vt:lpstr>
      <vt:lpstr>4 Channel re-use</vt:lpstr>
      <vt:lpstr>Interference DL</vt:lpstr>
      <vt:lpstr>PowerPoint Presentation</vt:lpstr>
      <vt:lpstr>PowerPoint Presentation</vt:lpstr>
      <vt:lpstr>Interference UL</vt:lpstr>
      <vt:lpstr>Interference UL due to inter BSS STAs</vt:lpstr>
      <vt:lpstr>Interference UL due to inter BSS AP</vt:lpstr>
      <vt:lpstr>4CH Signal Summary AP TX 20dBm, STA TX 15dBm, Wall 7dB, Shadow 5dB</vt:lpstr>
      <vt:lpstr>PowerPoint Presentation</vt:lpstr>
      <vt:lpstr>4CH Signal Summary AP TX 20dBm, STA TX 18dBm, Wall 7dB, Shadow 5dB</vt:lpstr>
      <vt:lpstr>4CH Signal Summary AP TX 20dBm, STA TX 15dBm, Wall 3dB, Shadow 5dB</vt:lpstr>
      <vt:lpstr>4CH Signal Summary AP TX 20dBm, STA TX 18dBm, Wall 3dB, Shadow 5dB</vt:lpstr>
      <vt:lpstr>What does this tell us?</vt:lpstr>
      <vt:lpstr>DSC and Color</vt:lpstr>
      <vt:lpstr>DSC and Color results 4CH – example A</vt:lpstr>
      <vt:lpstr>DSC and Color results 4CH – example B</vt:lpstr>
      <vt:lpstr>DSC and Color Results Comparisons</vt:lpstr>
      <vt:lpstr>PowerPoint Presentation</vt:lpstr>
      <vt:lpstr>9 Channel Re-Use</vt:lpstr>
      <vt:lpstr>DSC and Color results 9CH – example A</vt:lpstr>
      <vt:lpstr>DSC and Color results 9CH – example B</vt:lpstr>
      <vt:lpstr>DSC or Color?</vt:lpstr>
      <vt:lpstr>Discussion and Conclusions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Graham Smith</cp:lastModifiedBy>
  <cp:revision>1528</cp:revision>
  <cp:lastPrinted>1998-02-10T13:28:06Z</cp:lastPrinted>
  <dcterms:created xsi:type="dcterms:W3CDTF">1998-02-10T13:07:52Z</dcterms:created>
  <dcterms:modified xsi:type="dcterms:W3CDTF">2016-01-29T18:32:42Z</dcterms:modified>
</cp:coreProperties>
</file>