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5" r:id="rId14"/>
    <p:sldId id="568" r:id="rId15"/>
    <p:sldId id="569" r:id="rId16"/>
    <p:sldId id="571" r:id="rId17"/>
    <p:sldId id="572" r:id="rId18"/>
    <p:sldId id="573" r:id="rId19"/>
    <p:sldId id="470" r:id="rId20"/>
    <p:sldId id="475" r:id="rId21"/>
  </p:sldIdLst>
  <p:sldSz cx="9144000" cy="6858000" type="screen4x3"/>
  <p:notesSz cx="6934200" cy="9280525"/>
  <p:custDataLst>
    <p:tags r:id="rId2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7" d="100"/>
          <a:sy n="117" d="100"/>
        </p:scale>
        <p:origin x="169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16</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Jan 2016</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Jan 2016</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Jan 2016</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1436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Jan 2016</a:t>
            </a:r>
            <a:endParaRPr lang="en-US" altLang="zh-CN" dirty="0"/>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802.11-16/0207r0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2015-01-27</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
            </a:r>
            <a:br>
              <a:rPr lang="en-US" altLang="zh-CN" sz="3200" b="1" dirty="0" smtClean="0">
                <a:solidFill>
                  <a:schemeClr val="tx2"/>
                </a:solidFill>
              </a:rPr>
            </a:br>
            <a:r>
              <a:rPr lang="en-US" altLang="zh-CN" sz="3200" b="1" dirty="0" smtClean="0">
                <a:solidFill>
                  <a:schemeClr val="tx2"/>
                </a:solidFill>
              </a:rPr>
              <a:t>January 2016 </a:t>
            </a:r>
            <a:r>
              <a:rPr lang="en-US" altLang="zh-CN" sz="3200" b="1" dirty="0">
                <a:solidFill>
                  <a:schemeClr val="tx2"/>
                </a:solidFill>
              </a:rPr>
              <a:t>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97290624"/>
              </p:ext>
            </p:extLst>
          </p:nvPr>
        </p:nvGraphicFramePr>
        <p:xfrm>
          <a:off x="561975" y="3016250"/>
          <a:ext cx="7748588" cy="2149475"/>
        </p:xfrm>
        <a:graphic>
          <a:graphicData uri="http://schemas.openxmlformats.org/presentationml/2006/ole">
            <mc:AlternateContent xmlns:mc="http://schemas.openxmlformats.org/markup-compatibility/2006">
              <mc:Choice xmlns:v="urn:schemas-microsoft-com:vml" Requires="v">
                <p:oleObj spid="_x0000_s28738" name="Document" r:id="rId4" imgW="8231336" imgH="2294580" progId="Word.Document.8">
                  <p:embed/>
                </p:oleObj>
              </mc:Choice>
              <mc:Fallback>
                <p:oleObj name="Document" r:id="rId4" imgW="8231336" imgH="2294580" progId="Word.Document.8">
                  <p:embed/>
                  <p:pic>
                    <p:nvPicPr>
                      <p:cNvPr id="0" name=""/>
                      <p:cNvPicPr>
                        <a:picLocks noChangeAspect="1" noChangeArrowheads="1"/>
                      </p:cNvPicPr>
                      <p:nvPr/>
                    </p:nvPicPr>
                    <p:blipFill>
                      <a:blip r:embed="rId5"/>
                      <a:srcRect/>
                      <a:stretch>
                        <a:fillRect/>
                      </a:stretch>
                    </p:blipFill>
                    <p:spPr bwMode="auto">
                      <a:xfrm>
                        <a:off x="561975" y="3016250"/>
                        <a:ext cx="7748588"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November 2015 meeting</a:t>
            </a:r>
          </a:p>
          <a:p>
            <a:r>
              <a:rPr lang="en-US" altLang="zh-CN" sz="2800" b="0" dirty="0" smtClean="0">
                <a:latin typeface="+mj-lt"/>
                <a:cs typeface="Arial" panose="020B0604020202020204" pitchFamily="34" charset="0"/>
              </a:rPr>
              <a:t>Approve the meeting minutes for </a:t>
            </a:r>
            <a:r>
              <a:rPr lang="en-US" altLang="zh-CN" sz="2800" b="0" dirty="0" smtClean="0">
                <a:cs typeface="Arial" panose="020B0604020202020204" pitchFamily="34" charset="0"/>
              </a:rPr>
              <a:t>November 2017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Review </a:t>
            </a:r>
            <a:r>
              <a:rPr lang="en-US" altLang="zh-CN" sz="2800" b="0" dirty="0">
                <a:latin typeface="+mj-lt"/>
                <a:cs typeface="Arial" panose="020B0604020202020204" pitchFamily="34" charset="0"/>
              </a:rPr>
              <a:t>Comments for WG Initial Letter Ballot</a:t>
            </a:r>
          </a:p>
          <a:p>
            <a:r>
              <a:rPr lang="en-US" altLang="zh-CN" sz="2800" b="0" dirty="0">
                <a:latin typeface="+mj-lt"/>
                <a:cs typeface="Arial" panose="020B0604020202020204" pitchFamily="34" charset="0"/>
              </a:rPr>
              <a:t>Comment Resolution for WG Initial Letter Ballot</a:t>
            </a:r>
          </a:p>
          <a:p>
            <a:r>
              <a:rPr lang="en-US" altLang="zh-CN" sz="2800" b="0" dirty="0">
                <a:latin typeface="+mj-lt"/>
                <a:cs typeface="Arial" panose="020B0604020202020204" pitchFamily="34" charset="0"/>
              </a:rPr>
              <a:t>Planning for March 2016 </a:t>
            </a:r>
            <a:r>
              <a:rPr lang="en-US" altLang="zh-CN" sz="2800" b="0" dirty="0" smtClean="0">
                <a:latin typeface="+mj-lt"/>
                <a:cs typeface="Arial" panose="020B0604020202020204" pitchFamily="34" charset="0"/>
              </a:rPr>
              <a:t>Meeting</a:t>
            </a:r>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Wednesday, Jan 27, 2016 10:30 – 12:30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 </a:t>
            </a:r>
            <a:r>
              <a:rPr lang="en-US" altLang="zh-CN" sz="2000" dirty="0" smtClean="0"/>
              <a:t>the meeting minute in Nov meeting</a:t>
            </a:r>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572000" y="2410950"/>
            <a:ext cx="4229100" cy="3491706"/>
          </a:xfrm>
        </p:spPr>
        <p:txBody>
          <a:bodyPr/>
          <a:lstStyle/>
          <a:p>
            <a:pPr lvl="1">
              <a:buFont typeface="Times New Roman" panose="02020603050405020304" pitchFamily="18" charset="0"/>
              <a:buChar char="–"/>
            </a:pPr>
            <a:r>
              <a:rPr lang="en-US" altLang="zh-CN" sz="2000" dirty="0"/>
              <a:t>11-16/0205r0 </a:t>
            </a:r>
            <a:r>
              <a:rPr lang="zh-CN" altLang="zh-CN" sz="2000" dirty="0"/>
              <a:t>–</a:t>
            </a:r>
            <a:r>
              <a:rPr lang="en-US" altLang="zh-CN" sz="2000" dirty="0"/>
              <a:t> </a:t>
            </a:r>
            <a:r>
              <a:rPr lang="en-US" altLang="zh-CN" sz="2000" dirty="0" err="1"/>
              <a:t>TGaj</a:t>
            </a:r>
            <a:r>
              <a:rPr lang="en-US" altLang="zh-CN" sz="2000" dirty="0"/>
              <a:t> Editor Report for LB217</a:t>
            </a:r>
            <a:endParaRPr lang="zh-CN" altLang="zh-CN" sz="2000" dirty="0"/>
          </a:p>
          <a:p>
            <a:pPr lvl="1">
              <a:buFont typeface="Times New Roman" panose="02020603050405020304" pitchFamily="18" charset="0"/>
              <a:buChar char="–"/>
            </a:pPr>
            <a:r>
              <a:rPr lang="en-US" altLang="zh-CN" sz="2000" dirty="0"/>
              <a:t>11 </a:t>
            </a:r>
            <a:r>
              <a:rPr lang="zh-CN" altLang="zh-CN" sz="2000" dirty="0"/>
              <a:t>–</a:t>
            </a:r>
            <a:r>
              <a:rPr lang="en-US" altLang="zh-CN" sz="2000" dirty="0"/>
              <a:t> 6/0193r1 </a:t>
            </a:r>
            <a:r>
              <a:rPr lang="zh-CN" altLang="zh-CN" sz="2000" dirty="0"/>
              <a:t>–</a:t>
            </a:r>
            <a:r>
              <a:rPr lang="en-US" altLang="zh-CN" sz="2000" dirty="0"/>
              <a:t> LB217 comments database</a:t>
            </a:r>
            <a:endParaRPr lang="zh-CN" altLang="zh-CN" sz="2000" dirty="0"/>
          </a:p>
          <a:p>
            <a:pPr lvl="1">
              <a:buFont typeface="Times New Roman" panose="02020603050405020304" pitchFamily="18" charset="0"/>
              <a:buChar char="–"/>
            </a:pPr>
            <a:r>
              <a:rPr lang="en-US" altLang="zh-CN" sz="2000" dirty="0"/>
              <a:t>11 </a:t>
            </a:r>
            <a:r>
              <a:rPr lang="zh-CN" altLang="zh-CN" sz="2000" dirty="0"/>
              <a:t>–</a:t>
            </a:r>
            <a:r>
              <a:rPr lang="en-US" altLang="zh-CN" sz="2000" dirty="0"/>
              <a:t> 6/0204r0 </a:t>
            </a:r>
            <a:r>
              <a:rPr lang="zh-CN" altLang="zh-CN" sz="2000" dirty="0"/>
              <a:t>–</a:t>
            </a:r>
            <a:r>
              <a:rPr lang="en-US" altLang="zh-CN" sz="2000" dirty="0"/>
              <a:t> Proposed resolution to CID 1, 23, 24, 47, 57, 59, 74, 75, 79, 81, 82, 85, 86, 131,132, 133, 134, 135, 136, 142, 145 in LB217</a:t>
            </a:r>
            <a:endParaRPr lang="zh-CN" altLang="zh-CN"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sz="2800" dirty="0" smtClean="0"/>
              <a:t>Tentative IEEE 802.11aj Agenda for the Week</a:t>
            </a:r>
          </a:p>
        </p:txBody>
      </p:sp>
      <p:sp>
        <p:nvSpPr>
          <p:cNvPr id="41986" name="Content Placeholder 2"/>
          <p:cNvSpPr>
            <a:spLocks noGrp="1"/>
          </p:cNvSpPr>
          <p:nvPr>
            <p:ph idx="1"/>
          </p:nvPr>
        </p:nvSpPr>
        <p:spPr/>
        <p:txBody>
          <a:bodyPr/>
          <a:lstStyle/>
          <a:p>
            <a:pPr>
              <a:lnSpc>
                <a:spcPct val="90000"/>
              </a:lnSpc>
            </a:pPr>
            <a:r>
              <a:rPr lang="en-US" altLang="zh-CN" dirty="0"/>
              <a:t>Wednesday, Jan 27, 2016 </a:t>
            </a:r>
            <a:r>
              <a:rPr lang="en-US" altLang="zh-CN" dirty="0" smtClean="0"/>
              <a:t>13:30 </a:t>
            </a:r>
            <a:r>
              <a:rPr lang="en-US" altLang="zh-CN" dirty="0"/>
              <a:t>– </a:t>
            </a:r>
            <a:r>
              <a:rPr lang="en-US" altLang="zh-CN" dirty="0" smtClean="0"/>
              <a:t>15:30</a:t>
            </a:r>
            <a:endParaRPr lang="en-US" altLang="zh-CN" dirty="0"/>
          </a:p>
          <a:p>
            <a:pPr lvl="1">
              <a:lnSpc>
                <a:spcPct val="90000"/>
              </a:lnSpc>
            </a:pPr>
            <a:r>
              <a:rPr lang="en-US" altLang="zh-CN" dirty="0"/>
              <a:t>802.11-16/0206r0  </a:t>
            </a:r>
            <a:r>
              <a:rPr lang="en-US" altLang="zh-CN" dirty="0" smtClean="0"/>
              <a:t>Comment </a:t>
            </a:r>
            <a:r>
              <a:rPr lang="en-US" altLang="zh-CN" dirty="0"/>
              <a:t>Resolutions on CIDs </a:t>
            </a:r>
            <a:r>
              <a:rPr lang="en-US" altLang="zh-CN" dirty="0" smtClean="0"/>
              <a:t>87-95 in </a:t>
            </a:r>
            <a:r>
              <a:rPr lang="en-US" altLang="zh-CN" dirty="0" smtClean="0"/>
              <a:t>LB217</a:t>
            </a:r>
            <a:endParaRPr lang="en-US" altLang="zh-CN" sz="2000" dirty="0" smtClean="0">
              <a:sym typeface="Wingdings" panose="05000000000000000000" pitchFamily="2" charset="2"/>
            </a:endParaRPr>
          </a:p>
          <a:p>
            <a:pPr lvl="1">
              <a:lnSpc>
                <a:spcPct val="90000"/>
              </a:lnSpc>
            </a:pPr>
            <a:r>
              <a:rPr lang="en-US" altLang="zh-CN" dirty="0"/>
              <a:t>802.11-16/0209r0 Proposed </a:t>
            </a:r>
            <a:r>
              <a:rPr lang="en-US" altLang="zh-CN" dirty="0" smtClean="0"/>
              <a:t>Comment Resolutions on CIDs </a:t>
            </a:r>
            <a:r>
              <a:rPr lang="en-US" altLang="zh-CN" dirty="0"/>
              <a:t>2-7 </a:t>
            </a:r>
            <a:r>
              <a:rPr lang="en-US" altLang="zh-CN" dirty="0" smtClean="0"/>
              <a:t>in </a:t>
            </a:r>
            <a:r>
              <a:rPr lang="en-US" altLang="zh-CN" dirty="0"/>
              <a:t>LB127</a:t>
            </a:r>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p>
          <a:p>
            <a:pPr lvl="1"/>
            <a:endParaRPr lang="en-US" altLang="zh-CN" sz="2000" dirty="0" smtClean="0">
              <a:solidFill>
                <a:srgbClr val="FF0000"/>
              </a:solidFill>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9"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(1/3) </a:t>
            </a:r>
            <a:endParaRPr lang="en-US" altLang="zh-CN" dirty="0" smtClean="0">
              <a:sym typeface="Wingdings" panose="05000000000000000000" pitchFamily="2" charset="2"/>
            </a:endParaRP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13</a:t>
            </a:fld>
            <a:endParaRPr lang="en-US" altLang="zh-CN"/>
          </a:p>
        </p:txBody>
      </p:sp>
      <p:sp>
        <p:nvSpPr>
          <p:cNvPr id="8" name="Date Placeholder 3"/>
          <p:cNvSpPr>
            <a:spLocks noGrp="1"/>
          </p:cNvSpPr>
          <p:nvPr>
            <p:ph type="dt" sz="quarter" idx="10"/>
          </p:nvPr>
        </p:nvSpPr>
        <p:spPr/>
        <p:txBody>
          <a:bodyPr/>
          <a:lstStyle/>
          <a:p>
            <a:pPr>
              <a:defRPr/>
            </a:pPr>
            <a:r>
              <a:rPr lang="en-US" altLang="zh-CN" smtClean="0">
                <a:ea typeface="+mn-ea"/>
              </a:rPr>
              <a:t>Jan 2016</a:t>
            </a:r>
            <a:endParaRPr lang="en-US">
              <a:ea typeface="+mn-ea"/>
            </a:endParaRPr>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9" name="Content Placeholder 2"/>
          <p:cNvSpPr>
            <a:spLocks noGrp="1"/>
          </p:cNvSpPr>
          <p:nvPr>
            <p:ph idx="1"/>
          </p:nvPr>
        </p:nvSpPr>
        <p:spPr>
          <a:xfrm>
            <a:off x="696913" y="1676400"/>
            <a:ext cx="7772400" cy="4572000"/>
          </a:xfrm>
        </p:spPr>
        <p:txBody>
          <a:bodyPr/>
          <a:lstStyle/>
          <a:p>
            <a:pPr marL="0" indent="0">
              <a:buNone/>
            </a:pPr>
            <a:r>
              <a:rPr lang="en-US" sz="2000" dirty="0" smtClean="0"/>
              <a:t>The following resolutions and proposals have been presented</a:t>
            </a:r>
            <a:endParaRPr lang="en-US" sz="1800" dirty="0" smtClean="0"/>
          </a:p>
          <a:p>
            <a:r>
              <a:rPr lang="en-US" sz="1800" b="0" dirty="0" smtClean="0"/>
              <a:t>11</a:t>
            </a:r>
            <a:r>
              <a:rPr lang="en-US" sz="1800" b="0" dirty="0"/>
              <a:t>-15/1036r2 - </a:t>
            </a:r>
            <a:r>
              <a:rPr lang="en-US" sz="1800" b="0" dirty="0" err="1"/>
              <a:t>TGaj</a:t>
            </a:r>
            <a:r>
              <a:rPr lang="en-US" sz="1800" b="0" dirty="0"/>
              <a:t> Editor Report for CC22</a:t>
            </a:r>
          </a:p>
          <a:p>
            <a:r>
              <a:rPr lang="fr-FR" sz="1800" b="0" dirty="0"/>
              <a:t>11-15/1021r2 – D0.6 comment </a:t>
            </a:r>
            <a:r>
              <a:rPr lang="fr-FR" sz="1800" b="0" dirty="0" err="1"/>
              <a:t>database</a:t>
            </a:r>
            <a:endParaRPr lang="fr-FR" sz="1800" b="0" dirty="0"/>
          </a:p>
          <a:p>
            <a:r>
              <a:rPr lang="en-US" sz="1800" b="0" dirty="0"/>
              <a:t>11-15/1245r1 - Proposed Resolution to CID 2 on </a:t>
            </a:r>
            <a:r>
              <a:rPr lang="en-US" sz="1800" b="0" dirty="0" err="1"/>
              <a:t>TGaj</a:t>
            </a:r>
            <a:r>
              <a:rPr lang="en-US" sz="1800" b="0" dirty="0"/>
              <a:t> D0.6 in </a:t>
            </a:r>
            <a:r>
              <a:rPr lang="en-US" sz="1800" b="0" dirty="0" smtClean="0"/>
              <a:t>CC22</a:t>
            </a:r>
          </a:p>
          <a:p>
            <a:r>
              <a:rPr lang="en-US" sz="1800" b="0" dirty="0" smtClean="0"/>
              <a:t>15</a:t>
            </a:r>
            <a:r>
              <a:rPr lang="en-US" sz="1800" b="0" dirty="0"/>
              <a:t>-1406/r0  Proposed text improvements for CID 147 in CC12</a:t>
            </a:r>
          </a:p>
          <a:p>
            <a:r>
              <a:rPr lang="en-US" sz="1800" b="0" dirty="0"/>
              <a:t>15-1407/r0  Proposed text improvements for CID 145 in CC12</a:t>
            </a:r>
          </a:p>
          <a:p>
            <a:r>
              <a:rPr lang="en-US" sz="1800" b="0" dirty="0"/>
              <a:t>15-1408/r0  Proposed text improvements for CID 143 in CC12</a:t>
            </a:r>
          </a:p>
          <a:p>
            <a:r>
              <a:rPr lang="en-US" sz="1800" b="0" dirty="0"/>
              <a:t>11-15/1256r2 - General Description for QMG STA</a:t>
            </a:r>
          </a:p>
          <a:p>
            <a:r>
              <a:rPr lang="en-US" sz="1800" b="0" dirty="0"/>
              <a:t>11-15/1366r0 – Proposed amendments for CDMG STAs in clause 4 and 6 of </a:t>
            </a:r>
            <a:r>
              <a:rPr lang="en-US" sz="1800" b="0" dirty="0" err="1"/>
              <a:t>TGaj</a:t>
            </a:r>
            <a:r>
              <a:rPr lang="en-US" sz="1800" b="0" dirty="0"/>
              <a:t> draft</a:t>
            </a:r>
          </a:p>
          <a:p>
            <a:r>
              <a:rPr lang="en-US" sz="1800" b="0" dirty="0"/>
              <a:t>11-15/1367r0 – Proposed amendments to </a:t>
            </a:r>
            <a:r>
              <a:rPr lang="en-US" sz="1800" b="0" dirty="0" err="1"/>
              <a:t>TGaj</a:t>
            </a:r>
            <a:r>
              <a:rPr lang="en-US" sz="1800" b="0" dirty="0"/>
              <a:t> Draft according to the 11ad related comment resolutions in </a:t>
            </a:r>
            <a:r>
              <a:rPr lang="en-US" sz="1800" b="0" dirty="0" err="1" smtClean="0"/>
              <a:t>REVmc</a:t>
            </a:r>
            <a:endParaRPr lang="en-US" sz="1800" b="0" dirty="0" smtClean="0"/>
          </a:p>
          <a:p>
            <a:r>
              <a:rPr lang="en-US" altLang="zh-CN" sz="1800" b="0" dirty="0" smtClean="0"/>
              <a:t>11</a:t>
            </a:r>
            <a:r>
              <a:rPr lang="en-US" altLang="zh-CN" sz="1800" b="0" dirty="0"/>
              <a:t>-15-1443-00-00aj-Summary of Changes and Comments from CC12-CC20-CC22 for 802.11aj draft</a:t>
            </a:r>
          </a:p>
          <a:p>
            <a:endParaRPr lang="en-US" sz="1800" dirty="0"/>
          </a:p>
          <a:p>
            <a:pPr lvl="1"/>
            <a:endParaRPr lang="fr-FR" dirty="0"/>
          </a:p>
          <a:p>
            <a:pPr lvl="1" algn="just">
              <a:lnSpc>
                <a:spcPct val="90000"/>
              </a:lnSpc>
              <a:defRPr/>
            </a:pPr>
            <a:endParaRPr lang="en-US" dirty="0"/>
          </a:p>
          <a:p>
            <a:endParaRPr lang="en-US" dirty="0"/>
          </a:p>
          <a:p>
            <a:pPr lvl="1" algn="just">
              <a:lnSpc>
                <a:spcPct val="90000"/>
              </a:lnSpc>
              <a:defRPr/>
            </a:pPr>
            <a:endParaRPr lang="en-US" dirty="0"/>
          </a:p>
          <a:p>
            <a:pPr lvl="1" algn="just">
              <a:lnSpc>
                <a:spcPct val="90000"/>
              </a:lnSpc>
              <a:defRPr/>
            </a:pPr>
            <a:endParaRPr lang="en-US" dirty="0" smtClean="0"/>
          </a:p>
          <a:p>
            <a:pPr lvl="1">
              <a:lnSpc>
                <a:spcPct val="90000"/>
              </a:lnSpc>
              <a:defRPr/>
            </a:pPr>
            <a:endParaRPr lang="en-US" sz="1800" dirty="0" smtClean="0"/>
          </a:p>
          <a:p>
            <a:pPr lvl="1">
              <a:lnSpc>
                <a:spcPct val="90000"/>
              </a:lnSpc>
              <a:defRPr/>
            </a:pPr>
            <a:endParaRPr lang="en-US" dirty="0" smtClean="0"/>
          </a:p>
          <a:p>
            <a:pPr marL="381000" indent="-381000">
              <a:defRPr/>
            </a:pPr>
            <a:endParaRPr lang="en-US" dirty="0" smtClean="0"/>
          </a:p>
          <a:p>
            <a:pPr marL="381000" indent="-381000">
              <a:defRPr/>
            </a:pPr>
            <a:endParaRPr lang="en-US" dirty="0" smtClean="0"/>
          </a:p>
          <a:p>
            <a:pPr>
              <a:lnSpc>
                <a:spcPct val="80000"/>
              </a:lnSpc>
              <a:defRPr/>
            </a:pPr>
            <a:endParaRPr lang="en-US" dirty="0" smtClean="0">
              <a:sym typeface="Wingdings" pitchFamily="2" charset="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685800" y="381000"/>
            <a:ext cx="7772400" cy="1066800"/>
          </a:xfrm>
        </p:spPr>
        <p:txBody>
          <a:bodyPr/>
          <a:lstStyle/>
          <a:p>
            <a:r>
              <a:rPr lang="en-US" altLang="zh-CN" dirty="0" smtClean="0"/>
              <a:t>Work Completed (2/3) </a:t>
            </a:r>
          </a:p>
        </p:txBody>
      </p:sp>
      <p:sp>
        <p:nvSpPr>
          <p:cNvPr id="450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AA3379F-D127-44F3-A3D6-CD05433310F5}" type="slidenum">
              <a:rPr lang="en-US" altLang="zh-CN"/>
              <a:pPr/>
              <a:t>14</a:t>
            </a:fld>
            <a:endParaRPr lang="en-US" altLang="zh-CN"/>
          </a:p>
        </p:txBody>
      </p:sp>
      <p:sp>
        <p:nvSpPr>
          <p:cNvPr id="7" name="Date Placeholder 2"/>
          <p:cNvSpPr>
            <a:spLocks noGrp="1"/>
          </p:cNvSpPr>
          <p:nvPr>
            <p:ph type="dt" sz="quarter" idx="10"/>
          </p:nvPr>
        </p:nvSpPr>
        <p:spPr/>
        <p:txBody>
          <a:bodyPr/>
          <a:lstStyle/>
          <a:p>
            <a:pPr>
              <a:defRPr/>
            </a:pPr>
            <a:r>
              <a:rPr lang="en-US" altLang="zh-CN" smtClean="0"/>
              <a:t>Jan 2016</a:t>
            </a:r>
            <a:endParaRPr lang="en-US" altLang="zh-CN"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9" name="Content Placeholder 2"/>
          <p:cNvSpPr>
            <a:spLocks noGrp="1"/>
          </p:cNvSpPr>
          <p:nvPr>
            <p:ph idx="1"/>
          </p:nvPr>
        </p:nvSpPr>
        <p:spPr>
          <a:xfrm>
            <a:off x="323528" y="1196752"/>
            <a:ext cx="8496944" cy="5256584"/>
          </a:xfrm>
        </p:spPr>
        <p:txBody>
          <a:bodyPr/>
          <a:lstStyle/>
          <a:p>
            <a:r>
              <a:rPr lang="en-US" sz="2000" dirty="0" smtClean="0"/>
              <a:t>Motion 1</a:t>
            </a:r>
          </a:p>
          <a:p>
            <a:pPr lvl="1"/>
            <a:r>
              <a:rPr lang="en-US" sz="1600" dirty="0" smtClean="0"/>
              <a:t>To approve the following comment resolutions and proposals to be incorporated into </a:t>
            </a:r>
            <a:r>
              <a:rPr lang="en-US" sz="1600" dirty="0" err="1" smtClean="0"/>
              <a:t>TGaj</a:t>
            </a:r>
            <a:r>
              <a:rPr lang="en-US" sz="1600" dirty="0" smtClean="0"/>
              <a:t> technical draft</a:t>
            </a:r>
          </a:p>
          <a:p>
            <a:pPr lvl="2"/>
            <a:r>
              <a:rPr lang="en-US" sz="1600" dirty="0" smtClean="0"/>
              <a:t>15</a:t>
            </a:r>
            <a:r>
              <a:rPr lang="en-US" sz="1600" dirty="0"/>
              <a:t>-1406/r0  Proposed text improvements for CID 147 in CC12</a:t>
            </a:r>
          </a:p>
          <a:p>
            <a:pPr lvl="2"/>
            <a:r>
              <a:rPr lang="en-US" sz="1600" dirty="0"/>
              <a:t>15-1407/r0  Proposed text improvements for CID 145 in CC12</a:t>
            </a:r>
          </a:p>
          <a:p>
            <a:pPr lvl="2"/>
            <a:r>
              <a:rPr lang="en-US" sz="1600" dirty="0"/>
              <a:t>15-1408/r0  Proposed text improvements for CID 143 in CC12</a:t>
            </a:r>
          </a:p>
          <a:p>
            <a:pPr lvl="2"/>
            <a:r>
              <a:rPr lang="en-US" sz="1600" dirty="0" smtClean="0"/>
              <a:t>11</a:t>
            </a:r>
            <a:r>
              <a:rPr lang="en-US" sz="1600" dirty="0"/>
              <a:t>-15/</a:t>
            </a:r>
            <a:r>
              <a:rPr lang="en-US" sz="1600" dirty="0" smtClean="0"/>
              <a:t>1245r2 Proposed </a:t>
            </a:r>
            <a:r>
              <a:rPr lang="en-US" sz="1600" dirty="0"/>
              <a:t>Resolution to CID 2 </a:t>
            </a:r>
            <a:r>
              <a:rPr lang="en-US" sz="1600" dirty="0" smtClean="0"/>
              <a:t>in CC22</a:t>
            </a:r>
          </a:p>
          <a:p>
            <a:pPr lvl="2"/>
            <a:r>
              <a:rPr lang="en-US" sz="1600" dirty="0"/>
              <a:t>11-15/1366r0 </a:t>
            </a:r>
            <a:r>
              <a:rPr lang="en-US" sz="1600" dirty="0" smtClean="0"/>
              <a:t>Proposed </a:t>
            </a:r>
            <a:r>
              <a:rPr lang="en-US" sz="1600" dirty="0"/>
              <a:t>amendments for CDMG STAs in clause 4 and 6 of </a:t>
            </a:r>
            <a:r>
              <a:rPr lang="en-US" sz="1600" dirty="0" err="1"/>
              <a:t>TGaj</a:t>
            </a:r>
            <a:r>
              <a:rPr lang="en-US" sz="1600" dirty="0"/>
              <a:t> draft</a:t>
            </a:r>
          </a:p>
          <a:p>
            <a:pPr lvl="2"/>
            <a:r>
              <a:rPr lang="en-US" sz="1600" dirty="0"/>
              <a:t>11-15/1367r0 </a:t>
            </a:r>
            <a:r>
              <a:rPr lang="en-US" sz="1600" dirty="0" smtClean="0"/>
              <a:t>Proposed </a:t>
            </a:r>
            <a:r>
              <a:rPr lang="en-US" sz="1600" dirty="0"/>
              <a:t>amendments to </a:t>
            </a:r>
            <a:r>
              <a:rPr lang="en-US" sz="1600" dirty="0" err="1"/>
              <a:t>TGaj</a:t>
            </a:r>
            <a:r>
              <a:rPr lang="en-US" sz="1600" dirty="0"/>
              <a:t> Draft according to the 11ad related comment resolutions in </a:t>
            </a:r>
            <a:r>
              <a:rPr lang="en-US" sz="1600" dirty="0" err="1" smtClean="0"/>
              <a:t>REVmc</a:t>
            </a:r>
            <a:endParaRPr lang="en-US" sz="1600" dirty="0" smtClean="0"/>
          </a:p>
          <a:p>
            <a:pPr lvl="2"/>
            <a:r>
              <a:rPr lang="en-US" sz="1600" dirty="0"/>
              <a:t>11-15/1256r4 </a:t>
            </a:r>
            <a:r>
              <a:rPr lang="en-US" sz="1600" dirty="0" smtClean="0"/>
              <a:t>General </a:t>
            </a:r>
            <a:r>
              <a:rPr lang="en-US" sz="1600" dirty="0"/>
              <a:t>Description for QMG </a:t>
            </a:r>
            <a:r>
              <a:rPr lang="en-US" sz="1600" dirty="0" smtClean="0"/>
              <a:t>STA</a:t>
            </a:r>
          </a:p>
          <a:p>
            <a:pPr lvl="2"/>
            <a:r>
              <a:rPr lang="en-US" sz="1600" dirty="0"/>
              <a:t>11-15/1258r0  Text Refinements for CDMG AP or PCP clustering</a:t>
            </a:r>
          </a:p>
          <a:p>
            <a:pPr lvl="2"/>
            <a:r>
              <a:rPr lang="en-US" sz="1600" dirty="0"/>
              <a:t>11-15/1255r0  </a:t>
            </a:r>
            <a:r>
              <a:rPr lang="en-US" sz="1600" dirty="0" smtClean="0"/>
              <a:t>Proposed-</a:t>
            </a:r>
            <a:r>
              <a:rPr lang="en-US" sz="1600" dirty="0" err="1" smtClean="0"/>
              <a:t>cdmg</a:t>
            </a:r>
            <a:r>
              <a:rPr lang="en-US" sz="1600" dirty="0" smtClean="0"/>
              <a:t>-capabilities-element-format</a:t>
            </a:r>
          </a:p>
          <a:p>
            <a:pPr marL="457200" lvl="1" indent="0">
              <a:buNone/>
            </a:pPr>
            <a:r>
              <a:rPr lang="en-US" sz="1800" b="1" dirty="0" smtClean="0"/>
              <a:t>Moved: </a:t>
            </a:r>
            <a:r>
              <a:rPr lang="en-US" sz="1800" b="1" dirty="0" err="1" smtClean="0"/>
              <a:t>Jiamin</a:t>
            </a:r>
            <a:r>
              <a:rPr lang="en-US" sz="1800" b="1" dirty="0" smtClean="0"/>
              <a:t> CHEN	Seconded: </a:t>
            </a:r>
            <a:r>
              <a:rPr lang="en-US" sz="1800" b="1" dirty="0" err="1" smtClean="0"/>
              <a:t>Haiming</a:t>
            </a:r>
            <a:r>
              <a:rPr lang="en-US" sz="1800" b="1" dirty="0" smtClean="0"/>
              <a:t> WANG		Results: Y6 N0 A0</a:t>
            </a:r>
          </a:p>
          <a:p>
            <a:pPr marL="457200" lvl="1" indent="0">
              <a:buNone/>
            </a:pPr>
            <a:r>
              <a:rPr lang="en-US" sz="1800" b="1" dirty="0" smtClean="0"/>
              <a:t>Motion passed</a:t>
            </a:r>
          </a:p>
          <a:p>
            <a:pPr marL="457200" lvl="1" indent="0">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85800" y="381000"/>
            <a:ext cx="7772400" cy="1066800"/>
          </a:xfrm>
        </p:spPr>
        <p:txBody>
          <a:bodyPr/>
          <a:lstStyle/>
          <a:p>
            <a:r>
              <a:rPr lang="en-US" altLang="zh-CN" dirty="0" smtClean="0"/>
              <a:t>Work Completed (3/3) </a:t>
            </a:r>
          </a:p>
        </p:txBody>
      </p:sp>
      <p:sp>
        <p:nvSpPr>
          <p:cNvPr id="54274" name="Content Placeholder 2"/>
          <p:cNvSpPr>
            <a:spLocks noGrp="1"/>
          </p:cNvSpPr>
          <p:nvPr>
            <p:ph idx="1"/>
          </p:nvPr>
        </p:nvSpPr>
        <p:spPr>
          <a:xfrm>
            <a:off x="304800" y="1219200"/>
            <a:ext cx="8534400" cy="5105400"/>
          </a:xfrm>
        </p:spPr>
        <p:txBody>
          <a:bodyPr/>
          <a:lstStyle/>
          <a:p>
            <a:pPr marL="0" indent="0">
              <a:buFontTx/>
              <a:buNone/>
            </a:pPr>
            <a:r>
              <a:rPr lang="en-US" altLang="zh-CN" dirty="0" smtClean="0"/>
              <a:t>Motion 2</a:t>
            </a:r>
          </a:p>
          <a:p>
            <a:r>
              <a:rPr lang="en-US" altLang="en-US" sz="2000" dirty="0"/>
              <a:t>Having approved comment resolutions for all of the comments received from comment collecting on P802.11aj D0.01 (CC12), D0.2 (CC19),  D0.5 (CC20) and D0.6 (CC22) as specified in 11-15/1443r0</a:t>
            </a:r>
            <a:endParaRPr lang="en-GB" altLang="en-US" sz="2000" dirty="0"/>
          </a:p>
          <a:p>
            <a:r>
              <a:rPr lang="en-GB" altLang="en-US" sz="2000" dirty="0"/>
              <a:t>Instruct the editor to prepare P802.11aj D1.0,  and</a:t>
            </a:r>
          </a:p>
          <a:p>
            <a:r>
              <a:rPr lang="en-GB" altLang="en-US" sz="2000" dirty="0"/>
              <a:t>Approve a 30 day Working Group Technical Letter Ballot asking the question “Should P802.11aj D1.0 be forwarded to Sponsor Ballot?”</a:t>
            </a:r>
          </a:p>
          <a:p>
            <a:endParaRPr lang="en-GB" altLang="en-US" sz="1800" dirty="0"/>
          </a:p>
          <a:p>
            <a:r>
              <a:rPr lang="en-GB" altLang="en-US" sz="2000" dirty="0"/>
              <a:t>Moved: </a:t>
            </a:r>
            <a:r>
              <a:rPr lang="en-GB" altLang="en-US" sz="2000" dirty="0" err="1"/>
              <a:t>Jiamin</a:t>
            </a:r>
            <a:r>
              <a:rPr lang="en-GB" altLang="en-US" sz="2000" dirty="0"/>
              <a:t> Chen</a:t>
            </a:r>
          </a:p>
          <a:p>
            <a:r>
              <a:rPr lang="en-GB" altLang="en-US" sz="2000" dirty="0"/>
              <a:t>Seconded: Haiming Wang</a:t>
            </a:r>
          </a:p>
          <a:p>
            <a:r>
              <a:rPr lang="en-GB" altLang="en-US" sz="2000" dirty="0"/>
              <a:t>Result: Y7 N0 A0</a:t>
            </a:r>
          </a:p>
          <a:p>
            <a:r>
              <a:rPr lang="en-GB" altLang="en-US" sz="2000" dirty="0"/>
              <a:t>Motion </a:t>
            </a:r>
            <a:r>
              <a:rPr lang="en-GB" altLang="en-US" sz="2000" dirty="0" smtClean="0"/>
              <a:t>passed</a:t>
            </a:r>
            <a:endParaRPr lang="en-GB" altLang="en-US" sz="2000" dirty="0"/>
          </a:p>
        </p:txBody>
      </p:sp>
      <p:sp>
        <p:nvSpPr>
          <p:cNvPr id="460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06AB145-EE6F-4B39-B664-FD9361CDA3A6}" type="slidenum">
              <a:rPr lang="en-US" altLang="zh-CN"/>
              <a:pPr/>
              <a:t>15</a:t>
            </a:fld>
            <a:endParaRPr lang="en-US" altLang="zh-CN"/>
          </a:p>
        </p:txBody>
      </p:sp>
      <p:sp>
        <p:nvSpPr>
          <p:cNvPr id="7" name="Date Placeholder 2"/>
          <p:cNvSpPr>
            <a:spLocks noGrp="1"/>
          </p:cNvSpPr>
          <p:nvPr>
            <p:ph type="dt" sz="quarter" idx="10"/>
          </p:nvPr>
        </p:nvSpPr>
        <p:spPr/>
        <p:txBody>
          <a:bodyPr/>
          <a:lstStyle/>
          <a:p>
            <a:pPr>
              <a:defRPr/>
            </a:pPr>
            <a:r>
              <a:rPr lang="en-US" altLang="zh-CN" smtClean="0"/>
              <a:t>Jan 2016</a:t>
            </a:r>
            <a:endParaRPr lang="en-US" altLang="zh-CN"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Nov 2015 meeting minutes</a:t>
            </a:r>
          </a:p>
          <a:p>
            <a:pPr lvl="1"/>
            <a:r>
              <a:rPr lang="en-US" altLang="zh-CN" dirty="0" smtClean="0"/>
              <a:t>11-15/1410r0 </a:t>
            </a:r>
            <a:r>
              <a:rPr lang="en-US" altLang="zh-CN" dirty="0"/>
              <a:t>IEEE 802.11aj November Meeting Minutes</a:t>
            </a:r>
            <a:endParaRPr lang="en-US" altLang="zh-CN" dirty="0" smtClean="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16</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7668420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152400" y="609600"/>
            <a:ext cx="8991600" cy="1066800"/>
          </a:xfrm>
        </p:spPr>
        <p:txBody>
          <a:bodyPr/>
          <a:lstStyle/>
          <a:p>
            <a:pPr>
              <a:lnSpc>
                <a:spcPct val="90000"/>
              </a:lnSpc>
            </a:pPr>
            <a:r>
              <a:rPr lang="en-US" altLang="zh-CN" dirty="0" smtClean="0"/>
              <a:t>Notes for Wednesday Jan 27, 2016 10:30 – 12:3</a:t>
            </a:r>
            <a:r>
              <a:rPr lang="en-US" altLang="zh-CN" dirty="0" smtClean="0">
                <a:sym typeface="Wingdings" panose="05000000000000000000" pitchFamily="2" charset="2"/>
              </a:rPr>
              <a:t>0</a:t>
            </a:r>
          </a:p>
        </p:txBody>
      </p:sp>
      <p:sp>
        <p:nvSpPr>
          <p:cNvPr id="49154" name="Content Placeholder 2"/>
          <p:cNvSpPr>
            <a:spLocks noGrp="1"/>
          </p:cNvSpPr>
          <p:nvPr>
            <p:ph idx="1"/>
          </p:nvPr>
        </p:nvSpPr>
        <p:spPr>
          <a:xfrm>
            <a:off x="533400" y="1952624"/>
            <a:ext cx="8305800" cy="4524375"/>
          </a:xfrm>
        </p:spPr>
        <p:txBody>
          <a:bodyPr/>
          <a:lstStyle/>
          <a:p>
            <a:pPr marL="457200" lvl="1" indent="0">
              <a:buFontTx/>
              <a:buNone/>
            </a:pPr>
            <a:r>
              <a:rPr lang="en-US" altLang="zh-CN" sz="2800" dirty="0" smtClean="0">
                <a:cs typeface="MS PGothic" panose="020B0600070205080204" pitchFamily="34" charset="-128"/>
              </a:rPr>
              <a:t>The following proposals have been presented</a:t>
            </a:r>
            <a:endParaRPr lang="en-US" altLang="zh-CN" sz="2400" dirty="0" smtClean="0">
              <a:cs typeface="MS PGothic" panose="020B0600070205080204" pitchFamily="34" charset="-128"/>
            </a:endParaRPr>
          </a:p>
          <a:p>
            <a:pPr marL="457200" lvl="1" indent="0"/>
            <a:endParaRPr lang="zh-CN" altLang="zh-CN" dirty="0" smtClean="0">
              <a:cs typeface="MS PGothic" panose="020B0600070205080204" pitchFamily="34" charset="-128"/>
            </a:endParaRP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6E8032C-BE9C-47EF-96C5-531FDFF3C0E4}" type="slidenum">
              <a:rPr lang="en-US" altLang="zh-CN"/>
              <a:pPr/>
              <a:t>17</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smtClean="0"/>
              <a:t>Haiming Wang (SEU)</a:t>
            </a:r>
            <a:endParaRPr lang="en-US" dirty="0"/>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p>
        </p:txBody>
      </p:sp>
    </p:spTree>
    <p:extLst>
      <p:ext uri="{BB962C8B-B14F-4D97-AF65-F5344CB8AC3E}">
        <p14:creationId xmlns:p14="http://schemas.microsoft.com/office/powerpoint/2010/main" val="4397357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Notes for </a:t>
            </a:r>
            <a:r>
              <a:rPr lang="en-US" altLang="zh-CN" sz="2800" dirty="0" smtClean="0"/>
              <a:t>Wednesday, Mar 11, 2015 16:00 </a:t>
            </a:r>
            <a:r>
              <a:rPr lang="en-US" altLang="zh-CN" sz="2800" dirty="0"/>
              <a:t>– 18:00</a:t>
            </a:r>
            <a:endParaRPr lang="zh-CN" altLang="en-US" sz="2800" dirty="0"/>
          </a:p>
        </p:txBody>
      </p:sp>
      <p:sp>
        <p:nvSpPr>
          <p:cNvPr id="6" name="内容占位符 5"/>
          <p:cNvSpPr>
            <a:spLocks noGrp="1"/>
          </p:cNvSpPr>
          <p:nvPr>
            <p:ph idx="1"/>
          </p:nvPr>
        </p:nvSpPr>
        <p:spPr/>
        <p:txBody>
          <a:bodyPr/>
          <a:lstStyle/>
          <a:p>
            <a:pPr lvl="1"/>
            <a:endParaRPr lang="en-US" altLang="zh-CN" b="0" dirty="0"/>
          </a:p>
          <a:p>
            <a:pPr lvl="1"/>
            <a:endParaRPr lang="zh-CN" altLang="en-US" dirty="0"/>
          </a:p>
        </p:txBody>
      </p:sp>
      <p:sp>
        <p:nvSpPr>
          <p:cNvPr id="3" name="日期占位符 2"/>
          <p:cNvSpPr>
            <a:spLocks noGrp="1"/>
          </p:cNvSpPr>
          <p:nvPr>
            <p:ph type="dt" sz="half" idx="10"/>
          </p:nvPr>
        </p:nvSpPr>
        <p:spPr/>
        <p:txBody>
          <a:bodyPr/>
          <a:lstStyle/>
          <a:p>
            <a:pPr>
              <a:defRPr/>
            </a:pPr>
            <a:r>
              <a:rPr lang="en-US" altLang="zh-CN" smtClean="0"/>
              <a:t>Jan 2016</a:t>
            </a:r>
            <a:endParaRPr lang="en-US" altLang="zh-CN"/>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18</a:t>
            </a:fld>
            <a:endParaRPr lang="en-US" altLang="zh-CN"/>
          </a:p>
        </p:txBody>
      </p:sp>
      <p:sp>
        <p:nvSpPr>
          <p:cNvPr id="5" name="页脚占位符 4"/>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975712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March 2016 Meeting</a:t>
            </a:r>
          </a:p>
        </p:txBody>
      </p:sp>
      <p:sp>
        <p:nvSpPr>
          <p:cNvPr id="48130" name="Content Placeholder 2"/>
          <p:cNvSpPr>
            <a:spLocks noGrp="1"/>
          </p:cNvSpPr>
          <p:nvPr>
            <p:ph idx="1"/>
          </p:nvPr>
        </p:nvSpPr>
        <p:spPr/>
        <p:txBody>
          <a:bodyPr/>
          <a:lstStyle/>
          <a:p>
            <a:r>
              <a:rPr lang="en-US" altLang="zh-CN" dirty="0" smtClean="0"/>
              <a:t>Comments resolution for LB 217</a:t>
            </a:r>
          </a:p>
          <a:p>
            <a:pPr marL="0" indent="0">
              <a:buNone/>
            </a:pPr>
            <a:endParaRPr lang="en-US" altLang="zh-CN" dirty="0" smtClean="0"/>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19</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buFont typeface="Times New Roman" panose="02020603050405020304" pitchFamily="18" charset="0"/>
              <a:buChar char="−"/>
            </a:pPr>
            <a:r>
              <a:rPr lang="en-US" altLang="zh-CN" sz="2600" dirty="0" smtClean="0"/>
              <a:t>, 2016, 9pm (ET)</a:t>
            </a:r>
          </a:p>
          <a:p>
            <a:pPr lvl="2">
              <a:buFont typeface="Arial" panose="020B0604020202020204" pitchFamily="34" charset="0"/>
              <a:buChar char="•"/>
            </a:pPr>
            <a:r>
              <a:rPr lang="en-US" altLang="zh-CN" sz="2400" dirty="0" smtClean="0"/>
              <a:t>Beijing Time:</a:t>
            </a:r>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20</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1027"/>
          <p:cNvSpPr txBox="1">
            <a:spLocks noChangeArrowheads="1"/>
          </p:cNvSpPr>
          <p:nvPr/>
        </p:nvSpPr>
        <p:spPr bwMode="auto">
          <a:xfrm>
            <a:off x="0" y="10668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1800" b="0" kern="0" smtClean="0"/>
              <a:t>All participants in this meeting have certain obligations under the IEEE-SA Patent Policy.</a:t>
            </a:r>
            <a:r>
              <a:rPr lang="en-US" sz="1400" b="0" kern="0" smtClean="0"/>
              <a:t> </a:t>
            </a:r>
          </a:p>
          <a:p>
            <a:pPr lvl="1"/>
            <a:r>
              <a:rPr lang="en-US" sz="1800" b="1" kern="0" smtClean="0">
                <a:solidFill>
                  <a:srgbClr val="003399"/>
                </a:solidFill>
              </a:rPr>
              <a:t>Participants </a:t>
            </a:r>
          </a:p>
          <a:p>
            <a:pPr lvl="2">
              <a:buFontTx/>
              <a:buNone/>
            </a:pPr>
            <a:r>
              <a:rPr lang="en-US" sz="1600" b="1" kern="0" smtClean="0">
                <a:solidFill>
                  <a:srgbClr val="003399"/>
                </a:solidFill>
              </a:rPr>
              <a:t>[Note: </a:t>
            </a:r>
            <a:r>
              <a:rPr lang="en-GB" sz="1600" b="1" kern="0" smtClean="0">
                <a:solidFill>
                  <a:srgbClr val="003399"/>
                </a:solidFill>
              </a:rPr>
              <a:t>Quoted text excerpted from IEEE-SA Standards Board Bylaws subclause 6.2</a:t>
            </a:r>
            <a:r>
              <a:rPr lang="en-US" sz="1600" b="1" kern="0" smtClean="0">
                <a:solidFill>
                  <a:srgbClr val="003399"/>
                </a:solidFill>
              </a:rPr>
              <a:t>]:</a:t>
            </a:r>
          </a:p>
          <a:p>
            <a:pPr lvl="2"/>
            <a:r>
              <a:rPr lang="en-US" sz="1600" b="1" kern="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kern="0" smtClean="0"/>
          </a:p>
          <a:p>
            <a:pPr lvl="3"/>
            <a:r>
              <a:rPr lang="en-US" sz="1400" b="1" kern="0"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kern="0"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kern="0"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kern="0" smtClean="0">
                <a:solidFill>
                  <a:srgbClr val="003399"/>
                </a:solidFill>
              </a:rPr>
              <a:t>Early identification of holders of potential Essential Patent Claims is strongly encouraged</a:t>
            </a:r>
          </a:p>
          <a:p>
            <a:pPr lvl="1"/>
            <a:r>
              <a:rPr lang="en-US" sz="1800" b="1" kern="0" smtClean="0">
                <a:solidFill>
                  <a:srgbClr val="003399"/>
                </a:solidFill>
              </a:rPr>
              <a:t>No duty to perform a patent search</a:t>
            </a:r>
            <a:endParaRPr lang="en-US" sz="1800" kern="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9" name="Rectangle 3"/>
          <p:cNvSpPr txBox="1">
            <a:spLocks noChangeArrowheads="1"/>
          </p:cNvSpPr>
          <p:nvPr/>
        </p:nvSpPr>
        <p:spPr bwMode="auto">
          <a:xfrm>
            <a:off x="0" y="1295400"/>
            <a:ext cx="899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pPr>
            <a:r>
              <a:rPr lang="en-US" sz="1800" kern="0" smtClean="0">
                <a:cs typeface="Times New Roman" pitchFamily="18" charset="0"/>
              </a:rPr>
              <a:t>	</a:t>
            </a:r>
            <a:r>
              <a:rPr lang="en-US" sz="2400" kern="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kern="0" smtClean="0">
                <a:cs typeface="Times New Roman" pitchFamily="18" charset="0"/>
              </a:rPr>
              <a:t>	Patent Policy is stated in these sources:</a:t>
            </a:r>
          </a:p>
          <a:p>
            <a:pPr lvl="1">
              <a:lnSpc>
                <a:spcPct val="90000"/>
              </a:lnSpc>
              <a:buFontTx/>
              <a:buNone/>
            </a:pPr>
            <a:r>
              <a:rPr lang="en-GB" sz="2400" kern="0" smtClean="0"/>
              <a:t>		IEEE-SA Standards Boards Bylaws</a:t>
            </a:r>
          </a:p>
          <a:p>
            <a:pPr lvl="1">
              <a:lnSpc>
                <a:spcPct val="90000"/>
              </a:lnSpc>
              <a:buFontTx/>
              <a:buNone/>
            </a:pPr>
            <a:r>
              <a:rPr lang="en-US" sz="2100" kern="0" smtClean="0"/>
              <a:t>		</a:t>
            </a:r>
            <a:r>
              <a:rPr lang="en-US" sz="2100" i="1" kern="0" smtClean="0"/>
              <a:t>http://standards.ieee.org/develop/policies/bylaws/sect6-7.html#6</a:t>
            </a:r>
          </a:p>
          <a:p>
            <a:pPr lvl="1">
              <a:lnSpc>
                <a:spcPct val="90000"/>
              </a:lnSpc>
              <a:buFontTx/>
              <a:buNone/>
            </a:pPr>
            <a:r>
              <a:rPr lang="en-GB" sz="2400" kern="0" smtClean="0"/>
              <a:t>		IEEE-SA Standards Board Operations Manual</a:t>
            </a:r>
          </a:p>
          <a:p>
            <a:pPr lvl="1">
              <a:lnSpc>
                <a:spcPct val="90000"/>
              </a:lnSpc>
              <a:buFontTx/>
              <a:buNone/>
            </a:pPr>
            <a:r>
              <a:rPr lang="en-US" sz="2400" kern="0" smtClean="0"/>
              <a:t>		</a:t>
            </a:r>
            <a:r>
              <a:rPr lang="en-US" sz="2100" i="1" kern="0" smtClean="0"/>
              <a:t>http://standards.ieee.org/develop/policies/opman/sect6.html#6.3</a:t>
            </a:r>
            <a:endParaRPr lang="en-US" sz="2400" kern="0" smtClean="0"/>
          </a:p>
          <a:p>
            <a:pPr lvl="1">
              <a:lnSpc>
                <a:spcPct val="90000"/>
              </a:lnSpc>
              <a:buFontTx/>
              <a:buNone/>
            </a:pPr>
            <a:r>
              <a:rPr lang="en-US" sz="2400" kern="0" smtClean="0">
                <a:cs typeface="Times New Roman" pitchFamily="18" charset="0"/>
              </a:rPr>
              <a:t>	Material about the patent policy is available at</a:t>
            </a:r>
            <a:r>
              <a:rPr lang="en-US" sz="2400" kern="0" smtClean="0"/>
              <a:t> </a:t>
            </a:r>
          </a:p>
          <a:p>
            <a:pPr lvl="1">
              <a:lnSpc>
                <a:spcPct val="90000"/>
              </a:lnSpc>
              <a:buFontTx/>
              <a:buNone/>
            </a:pPr>
            <a:r>
              <a:rPr lang="en-US" sz="2400" kern="0" smtClean="0"/>
              <a:t>		</a:t>
            </a:r>
            <a:r>
              <a:rPr lang="en-US" sz="2100" i="1" kern="0" smtClean="0"/>
              <a:t>http://standards.ieee.org/about/sasb/patcom/materials.html</a:t>
            </a:r>
            <a:endParaRPr lang="en-US" sz="2100" i="1" kern="0" dirty="0" smtClean="0"/>
          </a:p>
        </p:txBody>
      </p:sp>
      <p:sp>
        <p:nvSpPr>
          <p:cNvPr id="10"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1027"/>
          <p:cNvSpPr txBox="1">
            <a:spLocks noChangeArrowheads="1"/>
          </p:cNvSpPr>
          <p:nvPr/>
        </p:nvSpPr>
        <p:spPr bwMode="auto">
          <a:xfrm>
            <a:off x="685800" y="13716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8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kern="0" smtClean="0"/>
              <a:t>Either speak up now or</a:t>
            </a:r>
          </a:p>
          <a:p>
            <a:pPr lvl="1"/>
            <a:r>
              <a:rPr lang="en-US" sz="2400" kern="0" smtClean="0"/>
              <a:t>Provide the chair of this group with the identity of the holder(s) of any and all such claims as soon as possible or</a:t>
            </a:r>
          </a:p>
          <a:p>
            <a:pPr lvl="1"/>
            <a:r>
              <a:rPr lang="en-US" sz="2400" kern="0" smtClean="0"/>
              <a:t>Cause an LOA to be submitted</a:t>
            </a:r>
            <a:endParaRPr lang="en-US" sz="2400" kern="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2016</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113304</TotalTime>
  <Words>1205</Words>
  <Application>Microsoft Office PowerPoint</Application>
  <PresentationFormat>全屏显示(4:3)</PresentationFormat>
  <Paragraphs>244</Paragraphs>
  <Slides>20</Slides>
  <Notes>4</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8" baseType="lpstr">
      <vt:lpstr>Monotype Sorts</vt:lpstr>
      <vt:lpstr>MS PGothic</vt:lpstr>
      <vt:lpstr>MS PGothic</vt:lpstr>
      <vt:lpstr>Arial</vt:lpstr>
      <vt:lpstr>Times New Roman</vt:lpstr>
      <vt:lpstr>Wingdings</vt:lpstr>
      <vt:lpstr>802-11-Submission</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Items for the Week</vt:lpstr>
      <vt:lpstr>Tentative IEEE 802.11aj Agenda for the Week</vt:lpstr>
      <vt:lpstr>Tentative IEEE 802.11aj Agenda for the Week</vt:lpstr>
      <vt:lpstr>Work Completed (1/3) </vt:lpstr>
      <vt:lpstr>Work Completed (2/3) </vt:lpstr>
      <vt:lpstr>Work Completed (3/3) </vt:lpstr>
      <vt:lpstr>Approve the meeting minutes</vt:lpstr>
      <vt:lpstr>Notes for Wednesday Jan 27, 2016 10:30 – 12:30</vt:lpstr>
      <vt:lpstr>Notes for Wednesday, Mar 11, 2015 16:00 – 18:00</vt:lpstr>
      <vt:lpstr>Goals for March 2016 Meeting</vt:lpstr>
      <vt:lpstr>Conference call times</vt:lpstr>
    </vt:vector>
  </TitlesOfParts>
  <Company>I2R</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Haiming Wang</cp:lastModifiedBy>
  <cp:revision>3261</cp:revision>
  <cp:lastPrinted>1998-02-10T13:28:06Z</cp:lastPrinted>
  <dcterms:created xsi:type="dcterms:W3CDTF">2007-04-17T18:10:23Z</dcterms:created>
  <dcterms:modified xsi:type="dcterms:W3CDTF">2016-01-27T02:26:39Z</dcterms:modified>
</cp:coreProperties>
</file>