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4" r:id="rId4"/>
    <p:sldId id="268" r:id="rId5"/>
    <p:sldId id="272" r:id="rId6"/>
    <p:sldId id="273" r:id="rId7"/>
    <p:sldId id="275" r:id="rId8"/>
    <p:sldId id="263" r:id="rId9"/>
    <p:sldId id="264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6" autoAdjust="0"/>
    <p:restoredTop sz="94660"/>
  </p:normalViewPr>
  <p:slideViewPr>
    <p:cSldViewPr>
      <p:cViewPr>
        <p:scale>
          <a:sx n="110" d="100"/>
          <a:sy n="110" d="100"/>
        </p:scale>
        <p:origin x="-27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45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45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Feburary</a:t>
            </a:r>
            <a:r>
              <a:rPr lang="en-US" dirty="0" smtClean="0"/>
              <a:t>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802.11-16/0203r0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9.png"/><Relationship Id="rId10" Type="http://schemas.openxmlformats.org/officeDocument/2006/relationships/image" Target="../media/image4.e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6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emf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4.png"/><Relationship Id="rId5" Type="http://schemas.openxmlformats.org/officeDocument/2006/relationships/image" Target="../media/image6.e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February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 Signalling Support for </a:t>
            </a:r>
            <a:r>
              <a:rPr lang="en-US" dirty="0" smtClean="0"/>
              <a:t>Full Bandwidth </a:t>
            </a:r>
            <a:r>
              <a:rPr lang="en-US" dirty="0"/>
              <a:t>MU-MIMO </a:t>
            </a:r>
            <a:r>
              <a:rPr lang="en-US" dirty="0" smtClean="0"/>
              <a:t>Compressed </a:t>
            </a:r>
            <a:r>
              <a:rPr lang="en-US" dirty="0"/>
              <a:t>SIG-B </a:t>
            </a:r>
            <a:r>
              <a:rPr lang="en-US" dirty="0" smtClean="0"/>
              <a:t>Mode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3676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2016-02-10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46130"/>
              </p:ext>
            </p:extLst>
          </p:nvPr>
        </p:nvGraphicFramePr>
        <p:xfrm>
          <a:off x="539750" y="3027363"/>
          <a:ext cx="800100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2" name="Document" r:id="rId5" imgW="8249760" imgH="2540160" progId="Word.Document.8">
                  <p:embed/>
                </p:oleObj>
              </mc:Choice>
              <mc:Fallback>
                <p:oleObj name="Document" r:id="rId5" imgW="8249760" imgH="25401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27363"/>
                        <a:ext cx="8001000" cy="247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526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  <a:ln/>
        </p:spPr>
        <p:txBody>
          <a:bodyPr/>
          <a:lstStyle/>
          <a:p>
            <a:pP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Full </a:t>
            </a:r>
            <a:r>
              <a:rPr lang="en-US" sz="2000" b="0" dirty="0"/>
              <a:t>bandwidth MU-MIMO compressed SIG-B </a:t>
            </a:r>
            <a:r>
              <a:rPr lang="en-US" sz="2000" b="0" dirty="0" smtClean="0"/>
              <a:t>in </a:t>
            </a:r>
            <a:r>
              <a:rPr lang="en-US" sz="2000" b="0" dirty="0"/>
              <a:t>SFD [1]</a:t>
            </a:r>
            <a:endParaRPr lang="en-US" sz="2000" b="0" dirty="0" smtClean="0"/>
          </a:p>
          <a:p>
            <a:pPr lvl="1">
              <a:buFont typeface="Wingdings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A </a:t>
            </a:r>
            <a:r>
              <a:rPr lang="en-US" sz="1800" dirty="0"/>
              <a:t>compression bit is carried in the </a:t>
            </a:r>
            <a:r>
              <a:rPr lang="en-US" sz="1800" dirty="0" smtClean="0"/>
              <a:t>SIG-A </a:t>
            </a:r>
            <a:r>
              <a:rPr lang="en-US" sz="1800" dirty="0"/>
              <a:t>MU format to differentiate full BW MU-MIMO from OFDMA MU PPDU. In case of full BW MU-MIMO, the following conditions </a:t>
            </a:r>
            <a:r>
              <a:rPr lang="en-US" sz="1800" dirty="0" smtClean="0"/>
              <a:t>hold:</a:t>
            </a:r>
          </a:p>
          <a:p>
            <a:pPr marL="1257300" lvl="2" indent="-285750">
              <a:buFont typeface="Courier New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Only applicable for RU sizes 242, 484, 996, 2*996</a:t>
            </a:r>
          </a:p>
          <a:p>
            <a:pPr marL="1257300" lvl="2" indent="-285750">
              <a:buFont typeface="Courier New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RU information in </a:t>
            </a:r>
            <a:r>
              <a:rPr lang="en-US" dirty="0" smtClean="0"/>
              <a:t>SIG-B </a:t>
            </a:r>
            <a:r>
              <a:rPr lang="en-US" dirty="0"/>
              <a:t>common is not signaled </a:t>
            </a:r>
          </a:p>
          <a:p>
            <a:pPr marL="1257300" lvl="2" indent="-285750">
              <a:buFont typeface="Courier New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For bandwidths &gt; 20 MHz, </a:t>
            </a:r>
            <a:r>
              <a:rPr lang="en-US" dirty="0">
                <a:solidFill>
                  <a:srgbClr val="FF0000"/>
                </a:solidFill>
              </a:rPr>
              <a:t>the user specific sub-fields are split equitably between the two </a:t>
            </a:r>
            <a:r>
              <a:rPr lang="en-US" dirty="0" smtClean="0">
                <a:solidFill>
                  <a:srgbClr val="FF0000"/>
                </a:solidFill>
              </a:rPr>
              <a:t>SIG-B </a:t>
            </a:r>
            <a:r>
              <a:rPr lang="en-US" dirty="0">
                <a:solidFill>
                  <a:srgbClr val="FF0000"/>
                </a:solidFill>
              </a:rPr>
              <a:t>Channels</a:t>
            </a:r>
          </a:p>
          <a:p>
            <a:pPr lvl="1">
              <a:buFont typeface="Wingdings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In an HE MU PPDU the HE-SIG-A field shall indicate the number of STAs when full bandwidth MU-MIMO compressed SIG-B mode is indicated. Details are TBD</a:t>
            </a:r>
            <a:r>
              <a:rPr lang="en-US" sz="1800" dirty="0" smtClean="0"/>
              <a:t>.</a:t>
            </a:r>
          </a:p>
          <a:p>
            <a:pPr lvl="1">
              <a:buFont typeface="Wingdings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This contribution addresses how to signal the number of STAs in SIG-A for full bandwidth MU-MIMO compressed SIG-B.</a:t>
            </a:r>
          </a:p>
          <a:p>
            <a:pPr lvl="1">
              <a:buFont typeface="Wingdings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1257300" lvl="2" indent="-285750">
              <a:buFont typeface="Courier New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marL="1257300" lvl="2" indent="-285750">
              <a:buFont typeface="Courier New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1257300" lvl="2" indent="-285750">
              <a:buFont typeface="Courier New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Background (cont.)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381000"/>
          </a:xfrm>
          <a:ln/>
        </p:spPr>
        <p:txBody>
          <a:bodyPr/>
          <a:lstStyle/>
          <a:p>
            <a:pP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smtClean="0"/>
              <a:t>SIG-A signaling regarding SIG-B in the proposed </a:t>
            </a:r>
            <a:r>
              <a:rPr lang="en-US" sz="1800" b="0" dirty="0" err="1" smtClean="0"/>
              <a:t>TGax</a:t>
            </a:r>
            <a:r>
              <a:rPr lang="en-US" sz="1800" b="0" dirty="0" smtClean="0"/>
              <a:t> draft specification [2]</a:t>
            </a:r>
            <a:endParaRPr lang="en-US" sz="1600" dirty="0"/>
          </a:p>
          <a:p>
            <a:pPr marL="1257300" lvl="2" indent="-285750">
              <a:buFont typeface="Courier New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752720"/>
              </p:ext>
            </p:extLst>
          </p:nvPr>
        </p:nvGraphicFramePr>
        <p:xfrm>
          <a:off x="1066802" y="1981200"/>
          <a:ext cx="6857998" cy="3108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4663"/>
                <a:gridCol w="1132922"/>
                <a:gridCol w="4160413"/>
              </a:tblGrid>
              <a:tr h="279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Field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Number of Bits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Description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</a:tr>
              <a:tr h="9775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SIGB MCS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Indication the MCS of </a:t>
                      </a:r>
                      <a:r>
                        <a:rPr lang="en-US" sz="1200" dirty="0" smtClean="0">
                          <a:effectLst/>
                        </a:rPr>
                        <a:t>SIG-B.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“000” for MCS0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“001” for MCS1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“010” for MCS2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“011” for MCS3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“100” for MCS4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“101” for MCS5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</a:tr>
              <a:tr h="698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DCM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1 indicates that the </a:t>
                      </a:r>
                      <a:r>
                        <a:rPr lang="en-US" sz="1200" dirty="0" smtClean="0">
                          <a:effectLst/>
                        </a:rPr>
                        <a:t>SIG-B </a:t>
                      </a:r>
                      <a:r>
                        <a:rPr lang="en-US" sz="1200" dirty="0">
                          <a:effectLst/>
                        </a:rPr>
                        <a:t>is modulated with dual sub-carrier modulation for the MCS.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0 indicates that the HE-SIB-B is not modulated with dual sub-carrier modulation for the MCS.    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</a:tr>
              <a:tr h="279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Number Of Symbols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Indicates </a:t>
                      </a:r>
                      <a:r>
                        <a:rPr lang="en-US" sz="1200" dirty="0">
                          <a:effectLst/>
                        </a:rPr>
                        <a:t>the number of </a:t>
                      </a:r>
                      <a:r>
                        <a:rPr lang="en-US" sz="1200" dirty="0" smtClean="0">
                          <a:effectLst/>
                        </a:rPr>
                        <a:t>SIG-B </a:t>
                      </a:r>
                      <a:r>
                        <a:rPr lang="en-US" sz="1200" dirty="0">
                          <a:effectLst/>
                        </a:rPr>
                        <a:t>symbols.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</a:tr>
              <a:tr h="279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SIGB Compression 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1 for full BW MU-MIMO.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Set to 0 otherwise.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5372100"/>
            <a:ext cx="8305800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smtClean="0"/>
              <a:t>Only a few SIG-A bits for a DL MU PPDU are unused [2]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Total SIG-A bits: 52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Used SIG-A bits: 39 + TBD (Spatial Reuse) + TBD (TXOP Duration)</a:t>
            </a:r>
          </a:p>
          <a:p>
            <a:pPr marL="1257300" lvl="2" indent="-285750">
              <a:buFont typeface="Courier New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1828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57" y="685800"/>
            <a:ext cx="7770813" cy="685800"/>
          </a:xfrm>
        </p:spPr>
        <p:txBody>
          <a:bodyPr/>
          <a:lstStyle/>
          <a:p>
            <a:r>
              <a:rPr lang="en-US" dirty="0" smtClean="0"/>
              <a:t>Possible Compressed SIG-B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76586" y="6475413"/>
            <a:ext cx="3184520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2000" y="1566446"/>
                <a:ext cx="3429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indent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𝒖𝒔𝒔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566446"/>
                <a:ext cx="34290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595837"/>
              </p:ext>
            </p:extLst>
          </p:nvPr>
        </p:nvGraphicFramePr>
        <p:xfrm>
          <a:off x="580845" y="1890763"/>
          <a:ext cx="3533955" cy="2123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6" name="Visio" r:id="rId5" imgW="2404453" imgH="1252530" progId="Visio.Drawing.11">
                  <p:embed/>
                </p:oleObj>
              </mc:Choice>
              <mc:Fallback>
                <p:oleObj name="Visio" r:id="rId5" imgW="2404453" imgH="1252530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45" y="1890763"/>
                        <a:ext cx="3533955" cy="2123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668457"/>
              </p:ext>
            </p:extLst>
          </p:nvPr>
        </p:nvGraphicFramePr>
        <p:xfrm>
          <a:off x="4495800" y="1890763"/>
          <a:ext cx="3810000" cy="214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7" name="Visio" r:id="rId7" imgW="2476579" imgH="1252530" progId="Visio.Drawing.11">
                  <p:embed/>
                </p:oleObj>
              </mc:Choice>
              <mc:Fallback>
                <p:oleObj name="Visio" r:id="rId7" imgW="2476579" imgH="1252530" progId="Visio.Drawing.11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890763"/>
                        <a:ext cx="3810000" cy="214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462546"/>
              </p:ext>
            </p:extLst>
          </p:nvPr>
        </p:nvGraphicFramePr>
        <p:xfrm>
          <a:off x="533400" y="4225925"/>
          <a:ext cx="3619500" cy="209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" name="Visio" r:id="rId9" imgW="2404453" imgH="1252530" progId="Visio.Drawing.11">
                  <p:embed/>
                </p:oleObj>
              </mc:Choice>
              <mc:Fallback>
                <p:oleObj name="Visio" r:id="rId9" imgW="2404453" imgH="1252530" progId="Visio.Drawing.11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25925"/>
                        <a:ext cx="3619500" cy="209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386885"/>
              </p:ext>
            </p:extLst>
          </p:nvPr>
        </p:nvGraphicFramePr>
        <p:xfrm>
          <a:off x="4419600" y="4149725"/>
          <a:ext cx="3954463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" name="Visio" r:id="rId11" imgW="2476579" imgH="1252530" progId="Visio.Drawing.11">
                  <p:embed/>
                </p:oleObj>
              </mc:Choice>
              <mc:Fallback>
                <p:oleObj name="Visio" r:id="rId11" imgW="2476579" imgH="1252530" progId="Visio.Drawing.1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49725"/>
                        <a:ext cx="3954463" cy="217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76800" y="1599685"/>
                <a:ext cx="3657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indent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𝒖𝒔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599685"/>
                <a:ext cx="36576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62000" y="3963571"/>
                <a:ext cx="3429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indent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𝒖𝒔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963571"/>
                <a:ext cx="34290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24400" y="3921125"/>
                <a:ext cx="3962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indent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𝒖𝒔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921125"/>
                <a:ext cx="39624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11560" y="6200001"/>
            <a:ext cx="777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>
                <a:solidFill>
                  <a:schemeClr val="tx1"/>
                </a:solidFill>
              </a:rPr>
              <a:t>Note</a:t>
            </a:r>
            <a:r>
              <a:rPr lang="en-US" sz="1200" dirty="0" smtClean="0">
                <a:solidFill>
                  <a:schemeClr val="tx1"/>
                </a:solidFill>
              </a:rPr>
              <a:t>: The number of spatially multiplexed users in a DL or UL MU-MIMO transmission is up to 8 [1].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1"/>
            <a:ext cx="8686800" cy="762000"/>
          </a:xfrm>
        </p:spPr>
        <p:txBody>
          <a:bodyPr/>
          <a:lstStyle/>
          <a:p>
            <a:r>
              <a:rPr lang="en-US" dirty="0" smtClean="0"/>
              <a:t>Possible Compressed SIG-B Structures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76586" y="6475413"/>
            <a:ext cx="3184520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529252"/>
              </p:ext>
            </p:extLst>
          </p:nvPr>
        </p:nvGraphicFramePr>
        <p:xfrm>
          <a:off x="718060" y="1784350"/>
          <a:ext cx="2608262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7" name="Visio" r:id="rId4" imgW="1774503" imgH="1252530" progId="Visio.Drawing.11">
                  <p:embed/>
                </p:oleObj>
              </mc:Choice>
              <mc:Fallback>
                <p:oleObj name="Visio" r:id="rId4" imgW="1774503" imgH="125253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060" y="1784350"/>
                        <a:ext cx="2608262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586049"/>
              </p:ext>
            </p:extLst>
          </p:nvPr>
        </p:nvGraphicFramePr>
        <p:xfrm>
          <a:off x="4935538" y="1752600"/>
          <a:ext cx="2608262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" name="Visio" r:id="rId6" imgW="1774503" imgH="1252530" progId="Visio.Drawing.11">
                  <p:embed/>
                </p:oleObj>
              </mc:Choice>
              <mc:Fallback>
                <p:oleObj name="Visio" r:id="rId6" imgW="1774503" imgH="1252530" progId="Visio.Drawing.11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1752600"/>
                        <a:ext cx="2608262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575463"/>
              </p:ext>
            </p:extLst>
          </p:nvPr>
        </p:nvGraphicFramePr>
        <p:xfrm>
          <a:off x="685800" y="4343400"/>
          <a:ext cx="2608262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9" name="Visio" r:id="rId8" imgW="1774503" imgH="1252530" progId="Visio.Drawing.11">
                  <p:embed/>
                </p:oleObj>
              </mc:Choice>
              <mc:Fallback>
                <p:oleObj name="Visio" r:id="rId8" imgW="1774503" imgH="1252530" progId="Visio.Drawing.11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43400"/>
                        <a:ext cx="2608262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5800" y="1447285"/>
                <a:ext cx="2667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indent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𝒖𝒔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447285"/>
                <a:ext cx="266700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00600" y="1447285"/>
                <a:ext cx="2971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indent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𝒖𝒔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447285"/>
                <a:ext cx="29718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5800" y="3885685"/>
                <a:ext cx="2971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indent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𝒖𝒔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885685"/>
                <a:ext cx="29718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2"/>
              <p:cNvSpPr txBox="1">
                <a:spLocks noChangeArrowheads="1"/>
              </p:cNvSpPr>
              <p:nvPr/>
            </p:nvSpPr>
            <p:spPr bwMode="auto">
              <a:xfrm>
                <a:off x="3886200" y="4572000"/>
                <a:ext cx="4876800" cy="163280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33363" indent="-233363">
                  <a:buFont typeface="Wingdings" panose="05000000000000000000" pitchFamily="2" charset="2"/>
                  <a:buChar char="§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𝒖𝒔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sz="1600" b="0" dirty="0" smtClean="0"/>
                  <a:t>: the number of user-specific subfields in SIG-B, which is equal to the number of STAs multiplexed in full bandwidth MU-MIMO transmission</a:t>
                </a:r>
              </a:p>
              <a:p>
                <a:pPr marL="233363" indent="-233363">
                  <a:buFont typeface="Wingdings" panose="05000000000000000000" pitchFamily="2" charset="2"/>
                  <a:buChar char="§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𝒔𝒚𝒎</m:t>
                        </m:r>
                      </m:sub>
                    </m:sSub>
                  </m:oMath>
                </a14:m>
                <a:r>
                  <a:rPr lang="en-US" sz="1600" b="0" dirty="0" smtClean="0"/>
                  <a:t>: </a:t>
                </a:r>
                <a:r>
                  <a:rPr lang="en-US" sz="1600" b="0" dirty="0"/>
                  <a:t>the </a:t>
                </a:r>
                <a:r>
                  <a:rPr lang="en-US" sz="1600" b="0" dirty="0" smtClean="0"/>
                  <a:t>number of SIG-B symbols</a:t>
                </a:r>
                <a:endParaRPr lang="en-US" sz="1600" b="0" dirty="0"/>
              </a:p>
              <a:p>
                <a:pPr marL="233363" indent="-233363">
                  <a:buFont typeface="Wingdings" panose="05000000000000000000" pitchFamily="2" charset="2"/>
                  <a:buChar char="§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𝒔𝒚𝒎</m:t>
                        </m:r>
                      </m:sub>
                    </m:sSub>
                  </m:oMath>
                </a14:m>
                <a:r>
                  <a:rPr lang="en-US" sz="1600" b="0" dirty="0"/>
                  <a:t>: the </a:t>
                </a:r>
                <a:r>
                  <a:rPr lang="en-US" sz="1600" b="0" dirty="0" smtClean="0"/>
                  <a:t>duration per SIG-B symbol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q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b="0" dirty="0" smtClean="0"/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q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b="0" dirty="0"/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q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b="0" dirty="0"/>
              </a:p>
              <a:p>
                <a:pPr>
                  <a:buFont typeface="Wingdings" pitchFamily="2" charset="2"/>
                  <a:buChar char="q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dirty="0" smtClean="0"/>
              </a:p>
              <a:p>
                <a:pPr>
                  <a:buFont typeface="Wingdings" pitchFamily="2" charset="2"/>
                  <a:buChar char="q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dirty="0"/>
              </a:p>
              <a:p>
                <a:pPr>
                  <a:buFont typeface="Wingdings" pitchFamily="2" charset="2"/>
                  <a:buChar char="q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dirty="0"/>
              </a:p>
              <a:p>
                <a:pPr marL="1257300" lvl="2" indent="-285750">
                  <a:buFont typeface="Courier New" pitchFamily="49" charset="0"/>
                  <a:buChar char="o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400" dirty="0"/>
              </a:p>
              <a:p>
                <a:pPr marL="1257300" lvl="2" indent="-285750">
                  <a:buFont typeface="Courier New" pitchFamily="49" charset="0"/>
                  <a:buChar char="o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400" dirty="0" smtClean="0"/>
              </a:p>
              <a:p>
                <a:pPr marL="1257300" lvl="2" indent="-285750">
                  <a:buFont typeface="Courier New" pitchFamily="49" charset="0"/>
                  <a:buChar char="o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400" dirty="0"/>
              </a:p>
              <a:p>
                <a:pPr marL="1257300" lvl="2" indent="-285750">
                  <a:buFont typeface="Courier New" pitchFamily="49" charset="0"/>
                  <a:buChar char="o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400" dirty="0"/>
              </a:p>
              <a:p>
                <a:pPr lvl="2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100" dirty="0"/>
              </a:p>
            </p:txBody>
          </p:sp>
        </mc:Choice>
        <mc:Fallback xmlns="">
          <p:sp>
            <p:nvSpPr>
              <p:cNvPr id="15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6200" y="4572000"/>
                <a:ext cx="4876800" cy="1632807"/>
              </a:xfrm>
              <a:prstGeom prst="rect">
                <a:avLst/>
              </a:prstGeom>
              <a:blipFill rotWithShape="1">
                <a:blip r:embed="rId13"/>
                <a:stretch>
                  <a:fillRect l="-500" t="-111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3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r>
              <a:rPr lang="en-US" sz="2800" dirty="0" smtClean="0"/>
              <a:t>Number of SIG-B Symbols for Compressed SIG-B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6678824"/>
                  </p:ext>
                </p:extLst>
              </p:nvPr>
            </p:nvGraphicFramePr>
            <p:xfrm>
              <a:off x="266381" y="2044283"/>
              <a:ext cx="8572819" cy="33213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90600"/>
                    <a:gridCol w="533400"/>
                    <a:gridCol w="914400"/>
                    <a:gridCol w="958347"/>
                    <a:gridCol w="1093410"/>
                    <a:gridCol w="1093410"/>
                    <a:gridCol w="1030219"/>
                    <a:gridCol w="1044631"/>
                    <a:gridCol w="914402"/>
                  </a:tblGrid>
                  <a:tr h="152400">
                    <a:tc rowSpan="2">
                      <a:txBody>
                        <a:bodyPr/>
                        <a:lstStyle/>
                        <a:p>
                          <a:r>
                            <a:rPr lang="en-US" sz="1200" b="1" i="0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MCS index </a:t>
                          </a:r>
                          <a:endParaRPr lang="en-US" sz="1200" b="1" i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sz="12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𝑫𝑩𝑷𝑺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b="1" i="1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  <a:t>Number of SIG-B</a:t>
                          </a:r>
                          <a:r>
                            <a:rPr lang="en-US" sz="1200" b="1" baseline="0" dirty="0" smtClean="0">
                              <a:solidFill>
                                <a:schemeClr val="tx1"/>
                              </a:solidFill>
                            </a:rPr>
                            <a:t> symbols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2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𝑠𝑦𝑚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264922"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𝑢𝑠</m:t>
                                    </m:r>
                                    <m: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=2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𝑢𝑠</m:t>
                                    </m:r>
                                    <m: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=3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𝑢𝑠</m:t>
                                    </m:r>
                                    <m: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=4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𝑢𝑠</m:t>
                                    </m:r>
                                    <m: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=5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𝑢𝑠</m:t>
                                    </m:r>
                                    <m: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𝑢𝑠</m:t>
                                    </m:r>
                                    <m: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=7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𝑢𝑠</m:t>
                                    </m:r>
                                    <m:r>
                                      <a:rPr lang="en-US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=8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</a:tr>
                  <a:tr h="228346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0 (DCM =0)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28346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0 (DCM =1)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89306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 (DCM =0)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52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2860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 (DCM =1)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78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2860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3 (DCM =0)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104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3 (DCM =1)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52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1336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 (DCM = 0)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156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641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 (DCM = 1)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78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5400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208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6678824"/>
                  </p:ext>
                </p:extLst>
              </p:nvPr>
            </p:nvGraphicFramePr>
            <p:xfrm>
              <a:off x="266381" y="2044283"/>
              <a:ext cx="8572819" cy="33213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90600"/>
                    <a:gridCol w="533400"/>
                    <a:gridCol w="914400"/>
                    <a:gridCol w="958347"/>
                    <a:gridCol w="1093410"/>
                    <a:gridCol w="1093410"/>
                    <a:gridCol w="1030219"/>
                    <a:gridCol w="1044631"/>
                    <a:gridCol w="914402"/>
                  </a:tblGrid>
                  <a:tr h="288798">
                    <a:tc rowSpan="2">
                      <a:txBody>
                        <a:bodyPr/>
                        <a:lstStyle/>
                        <a:p>
                          <a:r>
                            <a:rPr lang="en-US" sz="1200" b="1" i="0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MCS index </a:t>
                          </a:r>
                          <a:endParaRPr lang="en-US" sz="1200" b="1" i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85227" r="-1313636" b="-501087"/>
                          </a:stretch>
                        </a:blipFill>
                      </a:tcPr>
                    </a:tc>
                    <a:tc gridSpan="7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1713" b="-10765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274320"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67333" t="-104444" r="-670667" b="-10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55414" t="-104444" r="-540764" b="-10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11732" t="-104444" r="-374302" b="-10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9444" t="-104444" r="-272222" b="-10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42604" t="-104444" r="-189941" b="-10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35088" t="-104444" r="-87719" b="-10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838000" t="-104444" b="-1024444"/>
                          </a:stretch>
                        </a:blip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0 (DCM =0)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0 (DCM =1)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89306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 (DCM =0)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52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 (DCM =1)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78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3 (DCM =0)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104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3 (DCM =1)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52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 (DCM = 0)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156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4 (DCM = 1)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78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208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4800" y="5492115"/>
                <a:ext cx="8534400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en-US" sz="1600" dirty="0" smtClean="0">
                    <a:solidFill>
                      <a:schemeClr val="tx1"/>
                    </a:solidFill>
                  </a:rPr>
                  <a:t>Note that the above table is based on the following assumptions [2]:</a:t>
                </a:r>
              </a:p>
              <a:p>
                <a:pPr marL="630238" lvl="1" indent="-233363">
                  <a:buFont typeface="Wingdings" panose="05000000000000000000" pitchFamily="2" charset="2"/>
                  <a:buChar char="§"/>
                </a:pPr>
                <a:r>
                  <a:rPr lang="en-US" sz="1400" dirty="0" smtClean="0">
                    <a:solidFill>
                      <a:schemeClr val="tx1"/>
                    </a:solidFill>
                  </a:rPr>
                  <a:t>the </a:t>
                </a:r>
                <a:r>
                  <a:rPr lang="en-US" sz="1400" dirty="0">
                    <a:solidFill>
                      <a:schemeClr val="tx1"/>
                    </a:solidFill>
                  </a:rPr>
                  <a:t>length in bits per the user-specific 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subfield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𝑢𝑠𝑠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= 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21;</a:t>
                </a:r>
              </a:p>
              <a:p>
                <a:pPr marL="630238" lvl="1" indent="-233363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chemeClr val="tx1"/>
                    </a:solidFill>
                  </a:rPr>
                  <a:t>the length in bits per the BCC block comprising two user-specific subfields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𝑏𝑙𝑘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= 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52; </a:t>
                </a:r>
              </a:p>
              <a:p>
                <a:pPr marL="630238" lvl="1" indent="-233363">
                  <a:buFont typeface="Wingdings" panose="05000000000000000000" pitchFamily="2" charset="2"/>
                  <a:buChar char="§"/>
                </a:pPr>
                <a:r>
                  <a:rPr lang="en-US" sz="1400" dirty="0" smtClean="0">
                    <a:solidFill>
                      <a:schemeClr val="tx1"/>
                    </a:solidFill>
                  </a:rPr>
                  <a:t>DCM is only applicable to MCS0, MCS1, MCS3, MCS4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492115"/>
                <a:ext cx="8534400" cy="984885"/>
              </a:xfrm>
              <a:prstGeom prst="rect">
                <a:avLst/>
              </a:prstGeom>
              <a:blipFill rotWithShape="1">
                <a:blip r:embed="rId4"/>
                <a:stretch>
                  <a:fillRect l="-214" t="-1852"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87547" y="1295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chemeClr val="tx1"/>
                </a:solidFill>
              </a:rPr>
              <a:t>For compressed SIG-B, the number of SIG-B symbols depends on the MCS of the SIG-B and the number of STAs multiplexed in full bandwidth MU-MIMO transmission</a:t>
            </a:r>
          </a:p>
        </p:txBody>
      </p:sp>
    </p:spTree>
    <p:extLst>
      <p:ext uri="{BB962C8B-B14F-4D97-AF65-F5344CB8AC3E}">
        <p14:creationId xmlns:p14="http://schemas.microsoft.com/office/powerpoint/2010/main" val="12959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686800" cy="457199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4038600" cy="5181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1600" b="0" dirty="0" smtClean="0">
                <a:solidFill>
                  <a:schemeClr val="tx1"/>
                </a:solidFill>
              </a:rPr>
              <a:t>Use the SIGB Number of Symbols field in SIG-A to indicate the  </a:t>
            </a:r>
            <a:r>
              <a:rPr lang="en-US" sz="1600" b="0" dirty="0">
                <a:solidFill>
                  <a:schemeClr val="tx1"/>
                </a:solidFill>
              </a:rPr>
              <a:t>number of STAs </a:t>
            </a:r>
            <a:r>
              <a:rPr lang="en-US" sz="1600" b="0" dirty="0" smtClean="0">
                <a:solidFill>
                  <a:schemeClr val="tx1"/>
                </a:solidFill>
              </a:rPr>
              <a:t>instead of the number of SIG-B symbols when the SIGB Compression field sets to 1 (</a:t>
            </a:r>
            <a:r>
              <a:rPr lang="en-US" sz="1600" b="0" dirty="0" smtClean="0"/>
              <a:t>i.e</a:t>
            </a:r>
            <a:r>
              <a:rPr lang="en-US" sz="1600" b="0" dirty="0"/>
              <a:t>., for full BW MU-MIMO compressed SIG-B mode)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  <a:cs typeface="+mn-cs"/>
              </a:rPr>
              <a:t>No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extra signaling </a:t>
            </a:r>
            <a:r>
              <a:rPr lang="en-US" sz="1400" dirty="0" smtClean="0">
                <a:solidFill>
                  <a:srgbClr val="FF0000"/>
                </a:solidFill>
                <a:cs typeface="+mn-cs"/>
              </a:rPr>
              <a:t>bit required</a:t>
            </a:r>
          </a:p>
          <a:p>
            <a:pPr marL="6286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1" u="sng" dirty="0" smtClean="0">
                <a:cs typeface="+mn-cs"/>
              </a:rPr>
              <a:t>Note</a:t>
            </a:r>
            <a:r>
              <a:rPr lang="en-US" sz="1400" dirty="0" smtClean="0">
                <a:cs typeface="+mn-cs"/>
              </a:rPr>
              <a:t>: When the SIGB Compression field sets to 1, the number of SIG-B symbols can be calculated according to the values of the SIGB MCS field, the SIGB DCM field and the SIGB Number of Symbols field in SIG-A. </a:t>
            </a:r>
          </a:p>
          <a:p>
            <a:pPr marL="6286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 smtClean="0">
              <a:cs typeface="+mn-cs"/>
            </a:endParaRPr>
          </a:p>
          <a:p>
            <a:pPr>
              <a:buFont typeface="Wingdings" pitchFamily="2" charset="2"/>
              <a:buChar char="q"/>
            </a:pP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531280"/>
              </p:ext>
            </p:extLst>
          </p:nvPr>
        </p:nvGraphicFramePr>
        <p:xfrm>
          <a:off x="4953000" y="1311286"/>
          <a:ext cx="3886200" cy="2917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762000"/>
                <a:gridCol w="2438400"/>
              </a:tblGrid>
              <a:tr h="151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0" spc="0" dirty="0">
                          <a:effectLst/>
                        </a:rPr>
                        <a:t>Field</a:t>
                      </a:r>
                      <a:endParaRPr lang="en-US" sz="110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</a:txBody>
                  <a:tcPr marL="36499" marR="36499" marT="5069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0" spc="0" dirty="0">
                          <a:effectLst/>
                        </a:rPr>
                        <a:t>Length (bits)</a:t>
                      </a:r>
                      <a:endParaRPr lang="en-US" sz="110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</a:txBody>
                  <a:tcPr marL="36499" marR="36499" marT="5069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0" spc="0" dirty="0">
                          <a:effectLst/>
                        </a:rPr>
                        <a:t>Description</a:t>
                      </a:r>
                      <a:endParaRPr lang="en-US" sz="110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</a:txBody>
                  <a:tcPr marL="36499" marR="36499" marT="5069" marB="0"/>
                </a:tc>
              </a:tr>
              <a:tr h="2194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SIGB Number Of Symbols</a:t>
                      </a:r>
                      <a:endParaRPr lang="en-US" sz="1050" b="1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0" kern="0" spc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4</a:t>
                      </a:r>
                      <a:endParaRPr lang="en-US" sz="1050" b="0" kern="100" spc="80" dirty="0">
                        <a:solidFill>
                          <a:schemeClr val="tx1"/>
                        </a:solidFill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indent="-254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kern="0" spc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Indicates </a:t>
                      </a:r>
                      <a:r>
                        <a:rPr lang="en-GB" sz="1050" kern="0" spc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number of </a:t>
                      </a:r>
                      <a:r>
                        <a:rPr lang="en-GB" sz="1050" kern="0" spc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SIG-B </a:t>
                      </a:r>
                      <a:r>
                        <a:rPr lang="en-GB" sz="1050" kern="0" spc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symbols if </a:t>
                      </a:r>
                      <a:r>
                        <a:rPr lang="en-GB" sz="1050" kern="0" spc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SIGB </a:t>
                      </a:r>
                      <a:r>
                        <a:rPr lang="en-GB" sz="1050" kern="0" spc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Compression sets to 0; Otherwise </a:t>
                      </a:r>
                      <a:r>
                        <a:rPr lang="en-GB" sz="1050" kern="0" spc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indicate the </a:t>
                      </a:r>
                      <a:r>
                        <a:rPr lang="en-GB" sz="1050" kern="0" spc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number of </a:t>
                      </a:r>
                      <a:r>
                        <a:rPr lang="en-GB" sz="1050" kern="0" spc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STAs. 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</a:b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Set to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“0000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” for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 STAs</a:t>
                      </a:r>
                      <a:endParaRPr lang="en-US" sz="105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Set to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“0001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” for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 STAs </a:t>
                      </a:r>
                      <a:endParaRPr lang="en-US" sz="105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Set to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“0010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” for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4 STAs</a:t>
                      </a:r>
                      <a:endParaRPr lang="en-US" sz="105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Set to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“0011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” for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5 STAs</a:t>
                      </a:r>
                      <a:endParaRPr lang="en-US" sz="105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Set to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“0100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” for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6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STAs</a:t>
                      </a:r>
                      <a:endParaRPr lang="en-US" sz="105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Set to “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0101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” for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7 STAs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Set 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to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“0110</a:t>
                      </a:r>
                      <a:r>
                        <a:rPr lang="en-GB" sz="1050" kern="0" spc="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” for </a:t>
                      </a:r>
                      <a:r>
                        <a:rPr lang="en-GB" sz="1050" kern="0" spc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 STAs</a:t>
                      </a:r>
                      <a:endParaRPr lang="en-US" sz="1050" kern="100" spc="80" dirty="0">
                        <a:effectLst/>
                        <a:latin typeface="Courier New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2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924800" cy="4208463"/>
          </a:xfrm>
          <a:ln/>
        </p:spPr>
        <p:txBody>
          <a:bodyPr/>
          <a:lstStyle/>
          <a:p>
            <a:pPr marL="0" indent="0"/>
            <a:r>
              <a:rPr lang="en-US" sz="2000" dirty="0"/>
              <a:t>Do you agree to </a:t>
            </a:r>
            <a:r>
              <a:rPr lang="en-US" sz="2000" dirty="0" smtClean="0"/>
              <a:t>made the </a:t>
            </a:r>
            <a:r>
              <a:rPr lang="en-US" sz="2000" dirty="0"/>
              <a:t>following </a:t>
            </a:r>
            <a:r>
              <a:rPr lang="en-US" sz="2000" dirty="0" smtClean="0"/>
              <a:t>modifications on </a:t>
            </a:r>
            <a:r>
              <a:rPr lang="en-US" sz="2000" dirty="0" err="1" smtClean="0"/>
              <a:t>TGax</a:t>
            </a:r>
            <a:r>
              <a:rPr lang="en-US" sz="2000" dirty="0" smtClean="0"/>
              <a:t> SFD?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b="0" dirty="0" smtClean="0"/>
              <a:t>In an HE MU PPDU the HE-SIG-A field shall indicate the number of STAs when full bandwidth MU-MIMO compressed SIG-B mode is indicated. </a:t>
            </a:r>
            <a:r>
              <a:rPr lang="en-US" sz="1800" b="0" strike="sngStrike" dirty="0" smtClean="0">
                <a:solidFill>
                  <a:schemeClr val="tx1"/>
                </a:solidFill>
              </a:rPr>
              <a:t>Details are TBD.</a:t>
            </a:r>
            <a:r>
              <a:rPr lang="en-US" sz="1800" b="0" dirty="0" smtClean="0">
                <a:solidFill>
                  <a:schemeClr val="tx1"/>
                </a:solidFill>
              </a:rPr>
              <a:t> </a:t>
            </a:r>
            <a:r>
              <a:rPr lang="en-US" sz="1800" u="sng" dirty="0" smtClean="0">
                <a:solidFill>
                  <a:schemeClr val="tx1"/>
                </a:solidFill>
              </a:rPr>
              <a:t>The SIGB </a:t>
            </a:r>
            <a:r>
              <a:rPr lang="en-US" sz="1800" u="sng" dirty="0">
                <a:solidFill>
                  <a:schemeClr val="tx1"/>
                </a:solidFill>
              </a:rPr>
              <a:t>Number of Symbols field </a:t>
            </a:r>
            <a:r>
              <a:rPr lang="en-US" sz="1800" u="sng" dirty="0" smtClean="0">
                <a:solidFill>
                  <a:schemeClr val="tx1"/>
                </a:solidFill>
              </a:rPr>
              <a:t>in the SIG-A shall be used to indicate the </a:t>
            </a:r>
            <a:r>
              <a:rPr lang="en-US" sz="1800" u="sng" dirty="0">
                <a:solidFill>
                  <a:schemeClr val="tx1"/>
                </a:solidFill>
              </a:rPr>
              <a:t>number of </a:t>
            </a:r>
            <a:r>
              <a:rPr lang="en-US" sz="1800" u="sng" dirty="0" smtClean="0">
                <a:solidFill>
                  <a:schemeClr val="tx1"/>
                </a:solidFill>
              </a:rPr>
              <a:t>STAs instead of the number of SIG-B symbols </a:t>
            </a:r>
            <a:r>
              <a:rPr lang="en-US" sz="1800" u="sng" dirty="0" smtClean="0"/>
              <a:t>when </a:t>
            </a:r>
            <a:r>
              <a:rPr lang="en-US" sz="1800" u="sng" dirty="0"/>
              <a:t>full bandwidth MU-MIMO compressed SIG-B mode is indicated</a:t>
            </a:r>
            <a:r>
              <a:rPr lang="en-US" sz="1800" u="sng" dirty="0" smtClean="0">
                <a:solidFill>
                  <a:schemeClr val="tx1"/>
                </a:solidFill>
              </a:rPr>
              <a:t>.  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b="0" dirty="0"/>
              <a:t>[1] </a:t>
            </a:r>
            <a:r>
              <a:rPr lang="en-US" b="0" dirty="0" smtClean="0"/>
              <a:t>11-15-0132-15-00ax-spec-framework</a:t>
            </a:r>
          </a:p>
          <a:p>
            <a:pPr marL="0" indent="0"/>
            <a:r>
              <a:rPr lang="en-US" b="0" dirty="0" smtClean="0"/>
              <a:t>[2</a:t>
            </a:r>
            <a:r>
              <a:rPr lang="en-US" b="0" dirty="0"/>
              <a:t>] 11-16-0024-00-00ax-proposed-draft-specification</a:t>
            </a:r>
            <a:endParaRPr lang="en-US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1729</TotalTime>
  <Words>1098</Words>
  <Application>Microsoft Office PowerPoint</Application>
  <PresentationFormat>On-screen Show (4:3)</PresentationFormat>
  <Paragraphs>252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Document</vt:lpstr>
      <vt:lpstr>Visio</vt:lpstr>
      <vt:lpstr> Signalling Support for Full Bandwidth MU-MIMO Compressed SIG-B Mode</vt:lpstr>
      <vt:lpstr>Background</vt:lpstr>
      <vt:lpstr>Background (cont.)</vt:lpstr>
      <vt:lpstr>Possible Compressed SIG-B Structures</vt:lpstr>
      <vt:lpstr>Possible Compressed SIG-B Structures (cont.)</vt:lpstr>
      <vt:lpstr>Number of SIG-B Symbols for Compressed SIG-B</vt:lpstr>
      <vt:lpstr>Proposal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Yujin Noh</dc:creator>
  <cp:lastModifiedBy>Lei Huang</cp:lastModifiedBy>
  <cp:revision>265</cp:revision>
  <cp:lastPrinted>2016-01-13T23:55:13Z</cp:lastPrinted>
  <dcterms:created xsi:type="dcterms:W3CDTF">2016-01-12T23:40:51Z</dcterms:created>
  <dcterms:modified xsi:type="dcterms:W3CDTF">2016-02-09T23:40:15Z</dcterms:modified>
</cp:coreProperties>
</file>