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71" r:id="rId2"/>
    <p:sldId id="272" r:id="rId3"/>
    <p:sldId id="304" r:id="rId4"/>
    <p:sldId id="40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408" r:id="rId21"/>
    <p:sldId id="343" r:id="rId22"/>
    <p:sldId id="409" r:id="rId23"/>
    <p:sldId id="369" r:id="rId24"/>
    <p:sldId id="366" r:id="rId25"/>
    <p:sldId id="370" r:id="rId26"/>
    <p:sldId id="410" r:id="rId27"/>
    <p:sldId id="404" r:id="rId28"/>
    <p:sldId id="405" r:id="rId29"/>
    <p:sldId id="406" r:id="rId30"/>
    <p:sldId id="422" r:id="rId31"/>
    <p:sldId id="345" r:id="rId32"/>
    <p:sldId id="411" r:id="rId33"/>
    <p:sldId id="412" r:id="rId34"/>
    <p:sldId id="414" r:id="rId35"/>
    <p:sldId id="413" r:id="rId36"/>
    <p:sldId id="416" r:id="rId37"/>
    <p:sldId id="417" r:id="rId38"/>
    <p:sldId id="418" r:id="rId39"/>
    <p:sldId id="419" r:id="rId40"/>
    <p:sldId id="420" r:id="rId41"/>
    <p:sldId id="421" r:id="rId42"/>
    <p:sldId id="374" r:id="rId43"/>
    <p:sldId id="303" r:id="rId44"/>
    <p:sldId id="358" r:id="rId45"/>
    <p:sldId id="395" r:id="rId46"/>
    <p:sldId id="396" r:id="rId47"/>
    <p:sldId id="397" r:id="rId48"/>
    <p:sldId id="398" r:id="rId49"/>
    <p:sldId id="401" r:id="rId50"/>
    <p:sldId id="402" r:id="rId51"/>
    <p:sldId id="372" r:id="rId52"/>
    <p:sldId id="373" r:id="rId53"/>
    <p:sldId id="403" r:id="rId54"/>
    <p:sldId id="375" r:id="rId55"/>
    <p:sldId id="399" r:id="rId56"/>
    <p:sldId id="400" r:id="rId57"/>
    <p:sldId id="377" r:id="rId58"/>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37" autoAdjust="0"/>
    <p:restoredTop sz="95683" autoAdjust="0"/>
  </p:normalViewPr>
  <p:slideViewPr>
    <p:cSldViewPr>
      <p:cViewPr>
        <p:scale>
          <a:sx n="80" d="100"/>
          <a:sy n="80" d="100"/>
        </p:scale>
        <p:origin x="72"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802.11-16/0201r0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802.11-16/0201r0</a:t>
            </a:r>
            <a:endParaRPr lang="en-US"/>
          </a:p>
        </p:txBody>
      </p:sp>
      <p:sp>
        <p:nvSpPr>
          <p:cNvPr id="11267" name="Rectangle 3"/>
          <p:cNvSpPr>
            <a:spLocks noGrp="1" noChangeArrowheads="1"/>
          </p:cNvSpPr>
          <p:nvPr>
            <p:ph type="dt" sz="quarter" idx="1"/>
          </p:nvPr>
        </p:nvSpPr>
        <p:spPr>
          <a:noFill/>
        </p:spPr>
        <p:txBody>
          <a:bodyPr/>
          <a:lstStyle/>
          <a:p>
            <a:r>
              <a:rPr lang="en-US" smtClean="0"/>
              <a:t>January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802.11-15/1527r0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802.11-16/0201r0</a:t>
            </a:r>
            <a:endParaRPr lang="en-US"/>
          </a:p>
        </p:txBody>
      </p:sp>
      <p:sp>
        <p:nvSpPr>
          <p:cNvPr id="12291" name="Rectangle 3"/>
          <p:cNvSpPr>
            <a:spLocks noGrp="1" noChangeArrowheads="1"/>
          </p:cNvSpPr>
          <p:nvPr>
            <p:ph type="dt" sz="quarter" idx="1"/>
          </p:nvPr>
        </p:nvSpPr>
        <p:spPr>
          <a:noFill/>
        </p:spPr>
        <p:txBody>
          <a:bodyPr/>
          <a:lstStyle/>
          <a:p>
            <a:r>
              <a:rPr lang="en-US" smtClean="0"/>
              <a:t>January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1322169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21</a:t>
            </a:fld>
            <a:endParaRPr lang="en-US"/>
          </a:p>
        </p:txBody>
      </p:sp>
    </p:spTree>
    <p:extLst>
      <p:ext uri="{BB962C8B-B14F-4D97-AF65-F5344CB8AC3E}">
        <p14:creationId xmlns:p14="http://schemas.microsoft.com/office/powerpoint/2010/main" val="97518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22</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0102614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886546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81495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4164929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27</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28</a:t>
            </a:fld>
            <a:endParaRPr lang="en-US" altLang="en-US"/>
          </a:p>
        </p:txBody>
      </p:sp>
    </p:spTree>
    <p:extLst>
      <p:ext uri="{BB962C8B-B14F-4D97-AF65-F5344CB8AC3E}">
        <p14:creationId xmlns:p14="http://schemas.microsoft.com/office/powerpoint/2010/main" val="290362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29</a:t>
            </a:fld>
            <a:endParaRPr lang="en-US" altLang="en-US"/>
          </a:p>
        </p:txBody>
      </p:sp>
    </p:spTree>
    <p:extLst>
      <p:ext uri="{BB962C8B-B14F-4D97-AF65-F5344CB8AC3E}">
        <p14:creationId xmlns:p14="http://schemas.microsoft.com/office/powerpoint/2010/main" val="329223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30</a:t>
            </a:fld>
            <a:endParaRPr lang="en-US" altLang="en-US"/>
          </a:p>
        </p:txBody>
      </p:sp>
    </p:spTree>
    <p:extLst>
      <p:ext uri="{BB962C8B-B14F-4D97-AF65-F5344CB8AC3E}">
        <p14:creationId xmlns:p14="http://schemas.microsoft.com/office/powerpoint/2010/main" val="3155019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31</a:t>
            </a:fld>
            <a:endParaRPr lang="en-US"/>
          </a:p>
        </p:txBody>
      </p:sp>
    </p:spTree>
    <p:extLst>
      <p:ext uri="{BB962C8B-B14F-4D97-AF65-F5344CB8AC3E}">
        <p14:creationId xmlns:p14="http://schemas.microsoft.com/office/powerpoint/2010/main" val="2324749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32</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33</a:t>
            </a:fld>
            <a:endParaRPr lang="en-US"/>
          </a:p>
        </p:txBody>
      </p:sp>
    </p:spTree>
    <p:extLst>
      <p:ext uri="{BB962C8B-B14F-4D97-AF65-F5344CB8AC3E}">
        <p14:creationId xmlns:p14="http://schemas.microsoft.com/office/powerpoint/2010/main" val="6513345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802.11-14/0202r0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34</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543825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35</a:t>
            </a:fld>
            <a:endParaRPr lang="en-US"/>
          </a:p>
        </p:txBody>
      </p:sp>
    </p:spTree>
    <p:extLst>
      <p:ext uri="{BB962C8B-B14F-4D97-AF65-F5344CB8AC3E}">
        <p14:creationId xmlns:p14="http://schemas.microsoft.com/office/powerpoint/2010/main" val="19110607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36</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37</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38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39</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26743950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802.11-11/0051r2</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May 2011</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40</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41</a:t>
            </a:fld>
            <a:endParaRPr lang="en-US"/>
          </a:p>
        </p:txBody>
      </p:sp>
    </p:spTree>
    <p:extLst>
      <p:ext uri="{BB962C8B-B14F-4D97-AF65-F5344CB8AC3E}">
        <p14:creationId xmlns:p14="http://schemas.microsoft.com/office/powerpoint/2010/main" val="2761495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42</a:t>
            </a:fld>
            <a:endParaRPr lang="en-US"/>
          </a:p>
        </p:txBody>
      </p:sp>
    </p:spTree>
    <p:extLst>
      <p:ext uri="{BB962C8B-B14F-4D97-AF65-F5344CB8AC3E}">
        <p14:creationId xmlns:p14="http://schemas.microsoft.com/office/powerpoint/2010/main" val="14858328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802.11-16/0201r0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802.11-16/0201r0</a:t>
            </a:r>
            <a:endParaRPr lang="en-US" altLang="en-US" sz="1400" smtClean="0"/>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endParaRPr lang="en-US" altLang="en-US" sz="1400" smtClean="0"/>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endParaRPr lang="en-US" altLang="en-US" sz="1200" b="0" smtClean="0"/>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89429864-474A-49C0-B7CA-0329B1D17D21}" type="slidenum">
              <a:rPr lang="en-US" altLang="en-US" sz="1200" b="0"/>
              <a:pPr/>
              <a:t>44</a:t>
            </a:fld>
            <a:endParaRPr lang="en-US" altLang="en-US" sz="1200" b="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45</a:t>
            </a:fld>
            <a:endParaRPr lang="en-US" altLang="en-US"/>
          </a:p>
        </p:txBody>
      </p:sp>
    </p:spTree>
    <p:extLst>
      <p:ext uri="{BB962C8B-B14F-4D97-AF65-F5344CB8AC3E}">
        <p14:creationId xmlns:p14="http://schemas.microsoft.com/office/powerpoint/2010/main" val="29083337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46</a:t>
            </a:fld>
            <a:endParaRPr lang="en-US" altLang="en-US"/>
          </a:p>
        </p:txBody>
      </p:sp>
    </p:spTree>
    <p:extLst>
      <p:ext uri="{BB962C8B-B14F-4D97-AF65-F5344CB8AC3E}">
        <p14:creationId xmlns:p14="http://schemas.microsoft.com/office/powerpoint/2010/main" val="18811012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0963"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40964"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0965"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Bruce Kraemer (Marvell)</a:t>
            </a:r>
          </a:p>
        </p:txBody>
      </p:sp>
      <p:sp>
        <p:nvSpPr>
          <p:cNvPr id="40966"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B0879037-32B7-45BA-875D-37DC2034BACE}" type="slidenum">
              <a:rPr lang="en-US" altLang="en-US" sz="1200" b="0"/>
              <a:pPr/>
              <a:t>47</a:t>
            </a:fld>
            <a:endParaRPr lang="en-US" altLang="en-US" sz="1200" b="0"/>
          </a:p>
        </p:txBody>
      </p:sp>
      <p:sp>
        <p:nvSpPr>
          <p:cNvPr id="40967" name="Rectangle 2"/>
          <p:cNvSpPr>
            <a:spLocks noGrp="1" noRot="1" noChangeAspect="1" noChangeArrowheads="1" noTextEdit="1"/>
          </p:cNvSpPr>
          <p:nvPr>
            <p:ph type="sldImg"/>
          </p:nvPr>
        </p:nvSpPr>
        <p:spPr>
          <a:ln/>
        </p:spPr>
      </p:sp>
      <p:sp>
        <p:nvSpPr>
          <p:cNvPr id="409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48</a:t>
            </a:fld>
            <a:endParaRPr lang="en-US" altLang="en-US" sz="1200" b="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49</a:t>
            </a:fld>
            <a:endParaRPr lang="en-US" alt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2014</a:t>
            </a:r>
          </a:p>
        </p:txBody>
      </p:sp>
      <p:sp>
        <p:nvSpPr>
          <p:cNvPr id="43011" name="Slide Image Placeholder 1"/>
          <p:cNvSpPr>
            <a:spLocks noGrp="1" noRot="1" noChangeAspect="1" noTextEdit="1"/>
          </p:cNvSpPr>
          <p:nvPr>
            <p:ph type="sldImg"/>
          </p:nvPr>
        </p:nvSpPr>
        <p:spPr>
          <a:xfrm>
            <a:off x="2922588" y="538163"/>
            <a:ext cx="352742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802.11-14/0203r2</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eaLnBrk="0" fontAlgn="base" hangingPunct="0">
              <a:spcBef>
                <a:spcPct val="0"/>
              </a:spcBef>
              <a:spcAft>
                <a:spcPct val="0"/>
              </a:spcAft>
              <a:defRPr sz="2400" b="1">
                <a:solidFill>
                  <a:schemeClr val="tx1"/>
                </a:solidFill>
                <a:latin typeface="Times New Roman" pitchFamily="18" charset="0"/>
              </a:defRPr>
            </a:lvl6pPr>
            <a:lvl7pPr marL="2971800" indent="-228600" defTabSz="944563" eaLnBrk="0" fontAlgn="base" hangingPunct="0">
              <a:spcBef>
                <a:spcPct val="0"/>
              </a:spcBef>
              <a:spcAft>
                <a:spcPct val="0"/>
              </a:spcAft>
              <a:defRPr sz="2400" b="1">
                <a:solidFill>
                  <a:schemeClr val="tx1"/>
                </a:solidFill>
                <a:latin typeface="Times New Roman" pitchFamily="18" charset="0"/>
              </a:defRPr>
            </a:lvl7pPr>
            <a:lvl8pPr marL="3429000" indent="-228600" defTabSz="944563" eaLnBrk="0" fontAlgn="base" hangingPunct="0">
              <a:spcBef>
                <a:spcPct val="0"/>
              </a:spcBef>
              <a:spcAft>
                <a:spcPct val="0"/>
              </a:spcAft>
              <a:defRPr sz="2400" b="1">
                <a:solidFill>
                  <a:schemeClr val="tx1"/>
                </a:solidFill>
                <a:latin typeface="Times New Roman" pitchFamily="18" charset="0"/>
              </a:defRPr>
            </a:lvl8pPr>
            <a:lvl9pPr marL="3886200" indent="-228600" defTabSz="944563" eaLnBrk="0" fontAlgn="base" hangingPunct="0">
              <a:spcBef>
                <a:spcPct val="0"/>
              </a:spcBef>
              <a:spcAft>
                <a:spcPct val="0"/>
              </a:spcAft>
              <a:defRPr sz="2400" b="1">
                <a:solidFill>
                  <a:schemeClr val="tx1"/>
                </a:solidFill>
                <a:latin typeface="Times New Roman"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461963" defTabSz="949325">
              <a:defRPr sz="2400" b="1">
                <a:solidFill>
                  <a:schemeClr val="tx1"/>
                </a:solidFill>
                <a:latin typeface="Times New Roman" pitchFamily="18" charset="0"/>
              </a:defRPr>
            </a:lvl5pPr>
            <a:lvl6pPr marL="919163" defTabSz="949325" eaLnBrk="0" fontAlgn="base" hangingPunct="0">
              <a:spcBef>
                <a:spcPct val="0"/>
              </a:spcBef>
              <a:spcAft>
                <a:spcPct val="0"/>
              </a:spcAft>
              <a:defRPr sz="2400" b="1">
                <a:solidFill>
                  <a:schemeClr val="tx1"/>
                </a:solidFill>
                <a:latin typeface="Times New Roman" pitchFamily="18" charset="0"/>
              </a:defRPr>
            </a:lvl6pPr>
            <a:lvl7pPr marL="1376363" defTabSz="949325" eaLnBrk="0" fontAlgn="base" hangingPunct="0">
              <a:spcBef>
                <a:spcPct val="0"/>
              </a:spcBef>
              <a:spcAft>
                <a:spcPct val="0"/>
              </a:spcAft>
              <a:defRPr sz="2400" b="1">
                <a:solidFill>
                  <a:schemeClr val="tx1"/>
                </a:solidFill>
                <a:latin typeface="Times New Roman" pitchFamily="18" charset="0"/>
              </a:defRPr>
            </a:lvl7pPr>
            <a:lvl8pPr marL="1833563" defTabSz="949325" eaLnBrk="0" fontAlgn="base" hangingPunct="0">
              <a:spcBef>
                <a:spcPct val="0"/>
              </a:spcBef>
              <a:spcAft>
                <a:spcPct val="0"/>
              </a:spcAft>
              <a:defRPr sz="2400" b="1">
                <a:solidFill>
                  <a:schemeClr val="tx1"/>
                </a:solidFill>
                <a:latin typeface="Times New Roman" pitchFamily="18" charset="0"/>
              </a:defRPr>
            </a:lvl8pPr>
            <a:lvl9pPr marL="2290763" defTabSz="949325"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Andrew Myles, Cisco</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itchFamily="18" charset="0"/>
              </a:defRPr>
            </a:lvl1pPr>
            <a:lvl2pPr marL="746125" indent="-287338" defTabSz="949325">
              <a:defRPr sz="2400" b="1">
                <a:solidFill>
                  <a:schemeClr val="tx1"/>
                </a:solidFill>
                <a:latin typeface="Times New Roman" pitchFamily="18" charset="0"/>
              </a:defRPr>
            </a:lvl2pPr>
            <a:lvl3pPr marL="1149350" indent="-228600" defTabSz="949325">
              <a:defRPr sz="2400" b="1">
                <a:solidFill>
                  <a:schemeClr val="tx1"/>
                </a:solidFill>
                <a:latin typeface="Times New Roman" pitchFamily="18" charset="0"/>
              </a:defRPr>
            </a:lvl3pPr>
            <a:lvl4pPr marL="1608138" indent="-228600" defTabSz="949325">
              <a:defRPr sz="2400" b="1">
                <a:solidFill>
                  <a:schemeClr val="tx1"/>
                </a:solidFill>
                <a:latin typeface="Times New Roman" pitchFamily="18" charset="0"/>
              </a:defRPr>
            </a:lvl4pPr>
            <a:lvl5pPr marL="2068513" indent="-228600" defTabSz="949325">
              <a:defRPr sz="2400" b="1">
                <a:solidFill>
                  <a:schemeClr val="tx1"/>
                </a:solidFill>
                <a:latin typeface="Times New Roman" pitchFamily="18" charset="0"/>
              </a:defRPr>
            </a:lvl5pPr>
            <a:lvl6pPr marL="2525713" indent="-228600" defTabSz="949325" eaLnBrk="0" fontAlgn="base" hangingPunct="0">
              <a:spcBef>
                <a:spcPct val="0"/>
              </a:spcBef>
              <a:spcAft>
                <a:spcPct val="0"/>
              </a:spcAft>
              <a:defRPr sz="2400" b="1">
                <a:solidFill>
                  <a:schemeClr val="tx1"/>
                </a:solidFill>
                <a:latin typeface="Times New Roman" pitchFamily="18" charset="0"/>
              </a:defRPr>
            </a:lvl6pPr>
            <a:lvl7pPr marL="2982913" indent="-228600" defTabSz="949325" eaLnBrk="0" fontAlgn="base" hangingPunct="0">
              <a:spcBef>
                <a:spcPct val="0"/>
              </a:spcBef>
              <a:spcAft>
                <a:spcPct val="0"/>
              </a:spcAft>
              <a:defRPr sz="2400" b="1">
                <a:solidFill>
                  <a:schemeClr val="tx1"/>
                </a:solidFill>
                <a:latin typeface="Times New Roman" pitchFamily="18" charset="0"/>
              </a:defRPr>
            </a:lvl7pPr>
            <a:lvl8pPr marL="3440113" indent="-228600" defTabSz="949325" eaLnBrk="0" fontAlgn="base" hangingPunct="0">
              <a:spcBef>
                <a:spcPct val="0"/>
              </a:spcBef>
              <a:spcAft>
                <a:spcPct val="0"/>
              </a:spcAft>
              <a:defRPr sz="2400" b="1">
                <a:solidFill>
                  <a:schemeClr val="tx1"/>
                </a:solidFill>
                <a:latin typeface="Times New Roman" pitchFamily="18" charset="0"/>
              </a:defRPr>
            </a:lvl8pPr>
            <a:lvl9pPr marL="3897313" indent="-228600" defTabSz="949325"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7F5F0F72-F95F-4197-8329-D11BE2982097}" type="slidenum">
              <a:rPr lang="en-US" altLang="en-US" sz="1200" b="0"/>
              <a:pPr/>
              <a:t>50</a:t>
            </a:fld>
            <a:endParaRPr lang="en-US" altLang="en-US" sz="1200" b="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329539151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802.11-16/0201r0</a:t>
            </a:r>
            <a:endParaRPr lang="en-US"/>
          </a:p>
        </p:txBody>
      </p:sp>
      <p:sp>
        <p:nvSpPr>
          <p:cNvPr id="5" name="Date Placeholder 4"/>
          <p:cNvSpPr>
            <a:spLocks noGrp="1"/>
          </p:cNvSpPr>
          <p:nvPr>
            <p:ph type="dt" idx="11"/>
          </p:nvPr>
        </p:nvSpPr>
        <p:spPr>
          <a:xfrm>
            <a:off x="646863" y="96239"/>
            <a:ext cx="1041952" cy="215444"/>
          </a:xfrm>
        </p:spPr>
        <p:txBody>
          <a:bodyPr/>
          <a:lstStyle/>
          <a:p>
            <a:r>
              <a:rPr lang="en-US" smtClean="0"/>
              <a:t>January 2016</a:t>
            </a:r>
            <a:endParaRPr lang="en-US"/>
          </a:p>
        </p:txBody>
      </p:sp>
      <p:sp>
        <p:nvSpPr>
          <p:cNvPr id="6" name="Footer Placeholder 5"/>
          <p:cNvSpPr>
            <a:spLocks noGrp="1"/>
          </p:cNvSpPr>
          <p:nvPr>
            <p:ph type="ftr" idx="12"/>
          </p:nvPr>
        </p:nvSpPr>
        <p:spPr>
          <a:xfrm>
            <a:off x="4627338" y="9000621"/>
            <a:ext cx="1123706" cy="184666"/>
          </a:xfrm>
        </p:spPr>
        <p:txBody>
          <a:bodyPr/>
          <a:lstStyle/>
          <a:p>
            <a:r>
              <a:rPr lang="en-US" smtClean="0"/>
              <a:t>Dorothy Stanley (HPE)</a:t>
            </a:r>
            <a:endParaRPr lang="en-US"/>
          </a:p>
        </p:txBody>
      </p:sp>
      <p:sp>
        <p:nvSpPr>
          <p:cNvPr id="7" name="Slide Number Placeholder 6"/>
          <p:cNvSpPr>
            <a:spLocks noGrp="1"/>
          </p:cNvSpPr>
          <p:nvPr>
            <p:ph type="sldNum" idx="13"/>
          </p:nvPr>
        </p:nvSpPr>
        <p:spPr>
          <a:xfrm>
            <a:off x="3279163" y="9000621"/>
            <a:ext cx="415177" cy="184666"/>
          </a:xfrm>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553967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55</a:t>
            </a:fld>
            <a:endParaRPr lang="en-US" altLang="en-US"/>
          </a:p>
        </p:txBody>
      </p:sp>
    </p:spTree>
    <p:extLst>
      <p:ext uri="{BB962C8B-B14F-4D97-AF65-F5344CB8AC3E}">
        <p14:creationId xmlns:p14="http://schemas.microsoft.com/office/powerpoint/2010/main" val="2126890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802.11-11/0051r2</a:t>
            </a:r>
            <a:endParaRPr lang="en-US"/>
          </a:p>
        </p:txBody>
      </p:sp>
      <p:sp>
        <p:nvSpPr>
          <p:cNvPr id="5" name="Date Placeholder 4"/>
          <p:cNvSpPr>
            <a:spLocks noGrp="1"/>
          </p:cNvSpPr>
          <p:nvPr>
            <p:ph type="dt" idx="11"/>
          </p:nvPr>
        </p:nvSpPr>
        <p:spPr/>
        <p:txBody>
          <a:bodyPr/>
          <a:lstStyle/>
          <a:p>
            <a:pPr>
              <a:defRPr/>
            </a:pPr>
            <a:r>
              <a:rPr lang="en-US" smtClean="0"/>
              <a:t>May 2011</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r>
              <a:rPr lang="en-US" altLang="en-US" smtClean="0"/>
              <a:t>Page </a:t>
            </a:r>
            <a:fld id="{77E51FAD-4D4C-4584-B928-8B15A737FD6A}" type="slidenum">
              <a:rPr lang="en-US" altLang="en-US" smtClean="0"/>
              <a:pPr/>
              <a:t>56</a:t>
            </a:fld>
            <a:endParaRPr lang="en-US" altLang="en-US"/>
          </a:p>
        </p:txBody>
      </p:sp>
    </p:spTree>
    <p:extLst>
      <p:ext uri="{BB962C8B-B14F-4D97-AF65-F5344CB8AC3E}">
        <p14:creationId xmlns:p14="http://schemas.microsoft.com/office/powerpoint/2010/main" val="19563090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802.11-16/0201r0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57</a:t>
            </a:fld>
            <a:endParaRPr lang="en-US"/>
          </a:p>
        </p:txBody>
      </p:sp>
    </p:spTree>
    <p:extLst>
      <p:ext uri="{BB962C8B-B14F-4D97-AF65-F5344CB8AC3E}">
        <p14:creationId xmlns:p14="http://schemas.microsoft.com/office/powerpoint/2010/main" val="94694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802.11-15/1527r0</a:t>
            </a:r>
            <a:endParaRPr lang="en-US"/>
          </a:p>
        </p:txBody>
      </p:sp>
      <p:sp>
        <p:nvSpPr>
          <p:cNvPr id="13315" name="Rectangle 3"/>
          <p:cNvSpPr>
            <a:spLocks noGrp="1" noChangeArrowheads="1"/>
          </p:cNvSpPr>
          <p:nvPr>
            <p:ph type="dt" sz="quarter" idx="1"/>
          </p:nvPr>
        </p:nvSpPr>
        <p:spPr>
          <a:noFill/>
        </p:spPr>
        <p:txBody>
          <a:bodyPr/>
          <a:lstStyle/>
          <a:p>
            <a:r>
              <a:rPr lang="en-US" smtClean="0"/>
              <a:t>January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21379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802.11-15/0201r0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PNP/2015-1/IEEE_802_OM_proposed_v17.3.pdf" TargetMode="External"/><Relationship Id="rId7" Type="http://schemas.openxmlformats.org/officeDocument/2006/relationships/hyperlink" Target="http://standards.ieee.org/develop/indconn/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ec/dcn/15/ec-15-0080-00-00EC-proposed-rules-changes-for-industry-connections.pdf" TargetMode="External"/><Relationship Id="rId5" Type="http://schemas.openxmlformats.org/officeDocument/2006/relationships/hyperlink" Target="https://mentor.ieee.org/802-ec/dcn/15/ec-15-0090-02-00EC-rule-changes-for-november-2015.pdf" TargetMode="External"/><Relationship Id="rId4" Type="http://schemas.openxmlformats.org/officeDocument/2006/relationships/hyperlink" Target="https://mentor.ieee.org/802-ec/dcn/15/ec-15-0090-00-00EC-rule-changes-for-november-2015.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1226-03-0000-november-2015-wg-motions.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005-00-0000-liaison-from-3gpp-tsg-ran-on-laa-coexistence.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1-15-0005"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1-15-000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004-01-00EC-jan-2016-leadership-conference-agenda-worksheet.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6/ec-16-0004-02-00EC-jan-2016-leadership-conference-agenda-worksheet.xls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ieee802.org/11/email/stds-802-11/msg01930.htm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11/PARs/index.html"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package" Target="../embeddings/Microsoft_Excel_Binary_Worksheet1.xlsb"/></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tandards.ieee.org/db/patents/pat802_11.html"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4" Type="http://schemas.openxmlformats.org/officeDocument/2006/relationships/hyperlink" Target="https://mentor.ieee.org/802.11/dcn/15/11-15-1489-03-0000-register-of-loa-requests.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47.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ieee802.org/Tutorials.s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January 2016</a:t>
            </a:r>
            <a:endParaRPr lang="en-US" dirty="0"/>
          </a:p>
        </p:txBody>
      </p:sp>
      <p:sp>
        <p:nvSpPr>
          <p:cNvPr id="1028" name="Footer Placeholder 4"/>
          <p:cNvSpPr>
            <a:spLocks noGrp="1"/>
          </p:cNvSpPr>
          <p:nvPr>
            <p:ph type="ftr" sz="quarter" idx="11"/>
          </p:nvPr>
        </p:nvSpPr>
        <p:spPr>
          <a:noFill/>
        </p:spPr>
        <p:txBody>
          <a:bodyPr/>
          <a:lstStyle/>
          <a:p>
            <a:r>
              <a:rPr lang="en-US" smtClean="0"/>
              <a:t>Dorothy Stanley (HPE)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GB" dirty="0"/>
              <a:t>Jan </a:t>
            </a:r>
            <a:r>
              <a:rPr lang="en-GB" dirty="0" smtClean="0"/>
              <a:t>2016 </a:t>
            </a:r>
            <a:r>
              <a:rPr lang="en-GB" dirty="0"/>
              <a:t>China Interim WG agenda materials</a:t>
            </a:r>
            <a:endParaRPr lang="en-US" dirty="0" smtClean="0"/>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2016-01-25</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28839107"/>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66" name="Document" r:id="rId4" imgW="8229995" imgH="2760578" progId="Word.Document.8">
                  <p:embed/>
                </p:oleObj>
              </mc:Choice>
              <mc:Fallback>
                <p:oleObj name="Document" r:id="rId4" imgW="8229995" imgH="2760578"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196146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566585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8195" name="Footer Placeholder 4"/>
          <p:cNvSpPr>
            <a:spLocks noGrp="1"/>
          </p:cNvSpPr>
          <p:nvPr>
            <p:ph type="ftr" sz="quarter" idx="11"/>
          </p:nvPr>
        </p:nvSpPr>
        <p:spPr>
          <a:noFill/>
        </p:spPr>
        <p:txBody>
          <a:bodyPr/>
          <a:lstStyle/>
          <a:p>
            <a:r>
              <a:rPr lang="en-US" smtClean="0"/>
              <a:t>Dorothy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www.ieee802.org/PNP/approved/IEEE_802_OM_v18.pdf</a:t>
            </a:r>
            <a:endParaRPr lang="en-US" altLang="en-US" sz="1600" dirty="0" smtClean="0"/>
          </a:p>
          <a:p>
            <a:pPr>
              <a:lnSpc>
                <a:spcPct val="80000"/>
              </a:lnSpc>
              <a:defRPr/>
            </a:pPr>
            <a:r>
              <a:rPr lang="en-US" sz="2000" dirty="0" smtClean="0"/>
              <a:t>IEEE </a:t>
            </a:r>
            <a:r>
              <a:rPr lang="en-US" sz="2000" dirty="0"/>
              <a:t>802 Working Group Policies &amp;Procedures (</a:t>
            </a:r>
            <a:r>
              <a:rPr lang="en-US" sz="2000" dirty="0" smtClean="0"/>
              <a:t>13 Nov 2015)</a:t>
            </a:r>
            <a:endParaRPr lang="en-US" sz="2000" dirty="0"/>
          </a:p>
          <a:p>
            <a:pPr lvl="1"/>
            <a:r>
              <a:rPr lang="en-US" altLang="en-US" sz="1600" dirty="0">
                <a:hlinkClick r:id="rId5"/>
              </a:rPr>
              <a:t>http://</a:t>
            </a:r>
            <a:r>
              <a:rPr lang="en-US" altLang="en-US" sz="1600" dirty="0" smtClean="0">
                <a:hlinkClick r:id="rId5"/>
              </a:rPr>
              <a:t>www.ieee802.org/PNP/approved/IEEE_802_WG_PandP_v18.pdf</a:t>
            </a:r>
            <a:r>
              <a:rPr lang="en-US" altLang="en-US" sz="1600" dirty="0" smtClean="0"/>
              <a:t>   </a:t>
            </a:r>
          </a:p>
          <a:p>
            <a:r>
              <a:rPr lang="en-US" sz="2000" dirty="0" smtClean="0"/>
              <a:t>IEEE </a:t>
            </a:r>
            <a:r>
              <a:rPr lang="en-US" sz="2000" dirty="0"/>
              <a:t>802 LMSC Chair's Guidelines </a:t>
            </a:r>
            <a:r>
              <a:rPr lang="en-US" sz="2000" dirty="0" smtClean="0"/>
              <a:t>(13 Nov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www.ieee802.org/PNP/approved/IEEE_802_Chairs_guidelines_v21.pdf</a:t>
            </a:r>
            <a:r>
              <a:rPr lang="en-US" sz="1600" dirty="0" smtClean="0"/>
              <a:t>  </a:t>
            </a:r>
          </a:p>
          <a:p>
            <a:r>
              <a:rPr lang="en-US" sz="2000" dirty="0" smtClean="0"/>
              <a:t>IEEE </a:t>
            </a:r>
            <a:r>
              <a:rPr lang="en-US" sz="2000" dirty="0"/>
              <a:t>802.11 WG OM: </a:t>
            </a:r>
            <a:r>
              <a:rPr lang="en-US" sz="2000" dirty="0" smtClean="0"/>
              <a:t>(13 Nov 2015)</a:t>
            </a:r>
            <a:endParaRPr lang="en-US" sz="2000" dirty="0"/>
          </a:p>
          <a:p>
            <a:pPr lvl="1"/>
            <a:r>
              <a:rPr lang="en-US" altLang="en-US" sz="1600" dirty="0">
                <a:hlinkClick r:id="rId8"/>
              </a:rPr>
              <a:t>https://</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extLst>
      <p:ext uri="{BB962C8B-B14F-4D97-AF65-F5344CB8AC3E}">
        <p14:creationId xmlns:p14="http://schemas.microsoft.com/office/powerpoint/2010/main" val="3795764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 2015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sz="2000" dirty="0" smtClean="0"/>
              <a:t>LMSC P&amp;P – No changes </a:t>
            </a:r>
          </a:p>
          <a:p>
            <a:r>
              <a:rPr lang="en-US" sz="2000" dirty="0" smtClean="0"/>
              <a:t>802 LMSC  OM  - Changed at same time as WG P&amp;P</a:t>
            </a:r>
          </a:p>
          <a:p>
            <a:pPr lvl="1"/>
            <a:r>
              <a:rPr lang="en-GB" sz="1800" dirty="0" smtClean="0"/>
              <a:t>Add Joint working group treasury text in section 15 (deleted from IEEE 802 WG P&amp;P section14.2)</a:t>
            </a:r>
          </a:p>
          <a:p>
            <a:pPr lvl="1"/>
            <a:r>
              <a:rPr lang="en-GB" sz="1800" dirty="0" smtClean="0"/>
              <a:t>Add Industry Connections (4.4)</a:t>
            </a:r>
          </a:p>
          <a:p>
            <a:pPr lvl="1"/>
            <a:r>
              <a:rPr lang="en-GB" sz="1800" dirty="0" smtClean="0"/>
              <a:t>Subgroup meeting advance notice requirements (5 day REG, 10 electronic, 30 F2F)</a:t>
            </a:r>
          </a:p>
          <a:p>
            <a:pPr lvl="1"/>
            <a:r>
              <a:rPr lang="en-US" sz="1800" dirty="0" smtClean="0">
                <a:hlinkClick r:id="rId3"/>
              </a:rPr>
              <a:t>http://www.ieee802.org/PNP/2015-1/IEEE_802_OM_proposed_v17.3.pdf</a:t>
            </a:r>
            <a:r>
              <a:rPr lang="en-US" sz="1800" dirty="0" smtClean="0"/>
              <a:t>    </a:t>
            </a:r>
          </a:p>
          <a:p>
            <a:r>
              <a:rPr lang="en-US" sz="2000" b="1" dirty="0" smtClean="0"/>
              <a:t>WG </a:t>
            </a:r>
            <a:r>
              <a:rPr lang="en-US" sz="2000" b="1" dirty="0"/>
              <a:t>P&amp;P </a:t>
            </a:r>
            <a:r>
              <a:rPr lang="en-US" sz="2000" b="1" dirty="0" smtClean="0"/>
              <a:t>– </a:t>
            </a:r>
            <a:r>
              <a:rPr lang="en-US" sz="2000" dirty="0" smtClean="0"/>
              <a:t>Was forwarded to </a:t>
            </a:r>
            <a:r>
              <a:rPr lang="en-US" sz="2000" dirty="0" err="1" smtClean="0"/>
              <a:t>Audcom</a:t>
            </a:r>
            <a:r>
              <a:rPr lang="en-US" sz="2000" dirty="0" smtClean="0"/>
              <a:t> </a:t>
            </a:r>
            <a:r>
              <a:rPr lang="en-US" sz="2000" dirty="0"/>
              <a:t>July 2015</a:t>
            </a:r>
          </a:p>
          <a:p>
            <a:pPr lvl="1"/>
            <a:r>
              <a:rPr lang="en-US" sz="1800" dirty="0" smtClean="0"/>
              <a:t>Changes are summarized in </a:t>
            </a:r>
            <a:r>
              <a:rPr lang="en-US" sz="1800" dirty="0" smtClean="0">
                <a:hlinkClick r:id="rId4"/>
              </a:rPr>
              <a:t>ec-14-0087-09</a:t>
            </a:r>
            <a:r>
              <a:rPr lang="en-US" sz="1800" dirty="0" smtClean="0"/>
              <a:t> , </a:t>
            </a:r>
            <a:r>
              <a:rPr lang="en-US" sz="1800" dirty="0" smtClean="0">
                <a:hlinkClick r:id="rId5"/>
              </a:rPr>
              <a:t>ec-15-0090-02</a:t>
            </a:r>
            <a:r>
              <a:rPr lang="en-US" sz="1800" dirty="0" smtClean="0"/>
              <a:t> and </a:t>
            </a:r>
            <a:r>
              <a:rPr lang="en-US" sz="1800" dirty="0" smtClean="0">
                <a:hlinkClick r:id="rId6"/>
              </a:rPr>
              <a:t>ec-15-0080-00</a:t>
            </a:r>
            <a:endParaRPr lang="en-US" sz="1800" dirty="0" smtClean="0"/>
          </a:p>
          <a:p>
            <a:r>
              <a:rPr lang="en-US" sz="2000" dirty="0" smtClean="0"/>
              <a:t>Chair’s Guidelines – </a:t>
            </a:r>
          </a:p>
          <a:p>
            <a:pPr lvl="1"/>
            <a:r>
              <a:rPr lang="en-US" sz="1800" dirty="0" smtClean="0"/>
              <a:t>Add Industry Connections (see </a:t>
            </a:r>
            <a:r>
              <a:rPr lang="en-US" sz="1800" dirty="0" smtClean="0">
                <a:hlinkClick r:id="rId7"/>
              </a:rPr>
              <a:t>http</a:t>
            </a:r>
            <a:r>
              <a:rPr lang="en-US" sz="1800" dirty="0">
                <a:hlinkClick r:id="rId7"/>
              </a:rPr>
              <a:t>://</a:t>
            </a:r>
            <a:r>
              <a:rPr lang="en-US" sz="1800" dirty="0" smtClean="0">
                <a:hlinkClick r:id="rId7"/>
              </a:rPr>
              <a:t>standards.ieee.org/develop/indconn/index.html</a:t>
            </a:r>
            <a:r>
              <a:rPr lang="en-US" sz="1800" dirty="0" smtClean="0"/>
              <a:t> )</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7653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777903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March 2016 plenary</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339067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07906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288817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4005141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W2.3 Nov </a:t>
            </a:r>
            <a:r>
              <a:rPr lang="en-US" dirty="0" smtClean="0"/>
              <a:t>2015 Action item re: attendance</a:t>
            </a:r>
            <a:endParaRPr lang="en-US" dirty="0"/>
          </a:p>
        </p:txBody>
      </p:sp>
      <p:sp>
        <p:nvSpPr>
          <p:cNvPr id="3" name="Content Placeholder 2"/>
          <p:cNvSpPr>
            <a:spLocks noGrp="1"/>
          </p:cNvSpPr>
          <p:nvPr>
            <p:ph idx="1"/>
          </p:nvPr>
        </p:nvSpPr>
        <p:spPr>
          <a:xfrm>
            <a:off x="304800" y="1524000"/>
            <a:ext cx="8382000" cy="5029200"/>
          </a:xfrm>
        </p:spPr>
        <p:txBody>
          <a:bodyPr/>
          <a:lstStyle/>
          <a:p>
            <a:r>
              <a:rPr lang="en-US" dirty="0" smtClean="0"/>
              <a:t>Nov 2015 closing plenary motion:</a:t>
            </a:r>
          </a:p>
          <a:p>
            <a:pPr lvl="1"/>
            <a:r>
              <a:rPr lang="en-US" dirty="0" smtClean="0"/>
              <a:t>Direct </a:t>
            </a:r>
            <a:r>
              <a:rPr lang="en-US" dirty="0"/>
              <a:t>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 </a:t>
            </a:r>
          </a:p>
          <a:p>
            <a:pPr lvl="1"/>
            <a:r>
              <a:rPr lang="en-US" dirty="0" smtClean="0"/>
              <a:t>Moved</a:t>
            </a:r>
            <a:r>
              <a:rPr lang="en-US" dirty="0"/>
              <a:t>: Knut </a:t>
            </a:r>
            <a:r>
              <a:rPr lang="en-US" dirty="0" err="1" smtClean="0"/>
              <a:t>Odman</a:t>
            </a:r>
            <a:r>
              <a:rPr lang="en-US" dirty="0" smtClean="0"/>
              <a:t>, Seconded</a:t>
            </a:r>
            <a:r>
              <a:rPr lang="en-US" dirty="0"/>
              <a:t>: Paul </a:t>
            </a:r>
            <a:r>
              <a:rPr lang="en-US" dirty="0" smtClean="0"/>
              <a:t>Lambert, Result</a:t>
            </a:r>
            <a:r>
              <a:rPr lang="en-US" dirty="0"/>
              <a:t>: 41-2-8 </a:t>
            </a:r>
            <a:r>
              <a:rPr lang="en-US" dirty="0" smtClean="0"/>
              <a:t>Passes</a:t>
            </a:r>
          </a:p>
          <a:p>
            <a:pPr lvl="1"/>
            <a:r>
              <a:rPr lang="en-US" dirty="0"/>
              <a:t>See </a:t>
            </a:r>
            <a:r>
              <a:rPr lang="en-US" dirty="0">
                <a:hlinkClick r:id="rId3"/>
              </a:rPr>
              <a:t>https://</a:t>
            </a:r>
            <a:r>
              <a:rPr lang="en-US" dirty="0" smtClean="0">
                <a:hlinkClick r:id="rId3"/>
              </a:rPr>
              <a:t>mentor.ieee.org/802.11/dcn/15/11-15-1226-03-0000-november-2015-wg-motions.pptx</a:t>
            </a:r>
            <a:r>
              <a:rPr lang="en-US" dirty="0" smtClean="0"/>
              <a:t> </a:t>
            </a:r>
            <a:endParaRPr lang="en-US" dirty="0"/>
          </a:p>
          <a:p>
            <a:pPr lvl="0"/>
            <a:r>
              <a:rPr lang="en-US" dirty="0" smtClean="0"/>
              <a:t>Adrian: I </a:t>
            </a:r>
            <a:r>
              <a:rPr lang="en-US" dirty="0"/>
              <a:t>have delegated investigation to Dorothy as VC for P&amp;P</a:t>
            </a:r>
            <a:r>
              <a:rPr lang="en-US" dirty="0" smtClean="0"/>
              <a:t>.</a:t>
            </a:r>
          </a:p>
          <a:p>
            <a:pPr lvl="1"/>
            <a:r>
              <a:rPr lang="en-US" dirty="0"/>
              <a:t>Discussion and findings to date in 11-16-0025; on agenda for Weds plenary</a:t>
            </a:r>
          </a:p>
          <a:p>
            <a:r>
              <a:rPr lang="en-US" dirty="0" smtClean="0"/>
              <a:t>Adrian: Friday EC Workshop Attendance action item </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263042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04800"/>
            <a:ext cx="1752600" cy="276999"/>
          </a:xfrm>
          <a:noFill/>
        </p:spPr>
        <p:txBody>
          <a:bodyPr/>
          <a:lstStyle/>
          <a:p>
            <a:r>
              <a:rPr lang="en-US" smtClean="0"/>
              <a:t>January 2016</a:t>
            </a:r>
            <a:endParaRPr lang="en-US" dirty="0"/>
          </a:p>
        </p:txBody>
      </p:sp>
      <p:sp>
        <p:nvSpPr>
          <p:cNvPr id="3075" name="Footer Placeholder 4"/>
          <p:cNvSpPr>
            <a:spLocks noGrp="1"/>
          </p:cNvSpPr>
          <p:nvPr>
            <p:ph type="ftr" sz="quarter" idx="11"/>
          </p:nvPr>
        </p:nvSpPr>
        <p:spPr>
          <a:noFill/>
        </p:spPr>
        <p:txBody>
          <a:bodyPr/>
          <a:lstStyle/>
          <a:p>
            <a:r>
              <a:rPr lang="en-US" smtClean="0"/>
              <a:t>Dorothy Stanley (HPE)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material for the 802.11 WG plenary meetings at the China Interim January </a:t>
            </a:r>
            <a:r>
              <a:rPr lang="en-GB" dirty="0" smtClean="0"/>
              <a:t>2016 </a:t>
            </a:r>
            <a:r>
              <a:rPr lang="en-GB" dirty="0"/>
              <a:t>session, </a:t>
            </a:r>
            <a:r>
              <a:rPr lang="en-GB" dirty="0" smtClean="0"/>
              <a:t>Harbin </a:t>
            </a:r>
            <a:r>
              <a:rPr lang="en-GB" dirty="0"/>
              <a:t>China</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 name="Slide Number Placeholder 2"/>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W</a:t>
            </a:r>
            <a:r>
              <a:rPr lang="en-GB" altLang="en-US" dirty="0" smtClean="0"/>
              <a:t>2.4 </a:t>
            </a:r>
            <a:r>
              <a:rPr lang="en-GB" altLang="en-US" dirty="0" smtClean="0"/>
              <a:t>Summary of new Liaisons</a:t>
            </a:r>
          </a:p>
        </p:txBody>
      </p:sp>
      <p:sp>
        <p:nvSpPr>
          <p:cNvPr id="10243" name="Content Placeholder 2"/>
          <p:cNvSpPr>
            <a:spLocks noGrp="1"/>
          </p:cNvSpPr>
          <p:nvPr>
            <p:ph idx="1"/>
          </p:nvPr>
        </p:nvSpPr>
        <p:spPr>
          <a:xfrm>
            <a:off x="706438" y="1905000"/>
            <a:ext cx="7772400" cy="4113213"/>
          </a:xfrm>
        </p:spPr>
        <p:txBody>
          <a:bodyPr/>
          <a:lstStyle/>
          <a:p>
            <a:r>
              <a:rPr lang="en-GB" sz="2000" dirty="0" smtClean="0"/>
              <a:t>Liaison from 3GPP TSG RAN on LAA Coexistence testing</a:t>
            </a:r>
          </a:p>
          <a:p>
            <a:pPr lvl="1"/>
            <a:r>
              <a:rPr lang="en-GB" sz="1600" dirty="0">
                <a:hlinkClick r:id="rId3"/>
              </a:rPr>
              <a:t>https://</a:t>
            </a:r>
            <a:r>
              <a:rPr lang="en-GB" sz="1600" dirty="0" smtClean="0">
                <a:hlinkClick r:id="rId3"/>
              </a:rPr>
              <a:t>mentor.ieee.org/802.11/dcn/16/11-16-0005-00-0000-liaison-from-3gpp-tsg-ran-on-laa-coexistence.doc</a:t>
            </a:r>
            <a:endParaRPr lang="en-GB" sz="1600" dirty="0" smtClean="0"/>
          </a:p>
          <a:p>
            <a:pPr lvl="1"/>
            <a:endParaRPr lang="en-GB" sz="1600" dirty="0" smtClean="0"/>
          </a:p>
          <a:p>
            <a:endParaRPr lang="en-GB" altLang="en-US" sz="2000" dirty="0" smtClean="0"/>
          </a:p>
          <a:p>
            <a:endParaRPr lang="en-GB" altLang="en-US" dirty="0" smtClean="0"/>
          </a:p>
          <a:p>
            <a:pPr lvl="1"/>
            <a:endParaRPr lang="en-GB" altLang="en-US" dirty="0" smtClean="0"/>
          </a:p>
          <a:p>
            <a:pPr lvl="2"/>
            <a:endParaRPr lang="en-GB" altLang="en-US" dirty="0" smtClean="0"/>
          </a:p>
          <a:p>
            <a:pPr lvl="1"/>
            <a:endParaRPr lang="en-GB" altLang="en-US" sz="1800" dirty="0" smtClean="0"/>
          </a:p>
        </p:txBody>
      </p:sp>
      <p:sp>
        <p:nvSpPr>
          <p:cNvPr id="1024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endParaRPr lang="en-US" altLang="en-US" sz="1200" b="0"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20</a:t>
            </a:fld>
            <a:endParaRPr lang="en-US" altLang="en-US" sz="1200" b="0" smtClean="0"/>
          </a:p>
        </p:txBody>
      </p:sp>
    </p:spTree>
    <p:extLst>
      <p:ext uri="{BB962C8B-B14F-4D97-AF65-F5344CB8AC3E}">
        <p14:creationId xmlns:p14="http://schemas.microsoft.com/office/powerpoint/2010/main" val="4028013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762000"/>
            <a:ext cx="7772400" cy="685800"/>
          </a:xfrm>
        </p:spPr>
        <p:txBody>
          <a:bodyPr/>
          <a:lstStyle/>
          <a:p>
            <a:r>
              <a:rPr lang="en-GB" dirty="0"/>
              <a:t>W</a:t>
            </a:r>
            <a:r>
              <a:rPr lang="en-GB" dirty="0" smtClean="0"/>
              <a:t>3.1 802.11 Working Group Session Documents</a:t>
            </a:r>
          </a:p>
        </p:txBody>
      </p:sp>
      <p:sp>
        <p:nvSpPr>
          <p:cNvPr id="9220" name="Footer Placeholder 4"/>
          <p:cNvSpPr>
            <a:spLocks noGrp="1"/>
          </p:cNvSpPr>
          <p:nvPr>
            <p:ph type="ftr" sz="quarter" idx="11"/>
          </p:nvPr>
        </p:nvSpPr>
        <p:spPr>
          <a:xfrm>
            <a:off x="5099969" y="6477000"/>
            <a:ext cx="34439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dirty="0" smtClean="0"/>
          </a:p>
        </p:txBody>
      </p:sp>
      <p:sp>
        <p:nvSpPr>
          <p:cNvPr id="3" name="Date Placeholder 2"/>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60294506"/>
              </p:ext>
            </p:extLst>
          </p:nvPr>
        </p:nvGraphicFramePr>
        <p:xfrm>
          <a:off x="228600" y="1733331"/>
          <a:ext cx="8610600" cy="2914869"/>
        </p:xfrm>
        <a:graphic>
          <a:graphicData uri="http://schemas.openxmlformats.org/drawingml/2006/table">
            <a:tbl>
              <a:tblPr/>
              <a:tblGrid>
                <a:gridCol w="3187755"/>
                <a:gridCol w="5422845"/>
              </a:tblGrid>
              <a:tr h="476469">
                <a:tc>
                  <a:txBody>
                    <a:bodyPr/>
                    <a:lstStyle/>
                    <a:p>
                      <a:pPr algn="l" fontAlgn="b"/>
                      <a:r>
                        <a:rPr lang="en-GB" sz="2000" b="1" i="0" u="none" strike="noStrike" dirty="0">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2000" b="0" i="0" u="none" strike="noStrike">
                          <a:solidFill>
                            <a:srgbClr val="323232"/>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mentor.ieee.org/802.11/dcn/11-16-0200</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mentor.ieee.org/802.11/dcn/11-16-0201</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rPr>
                        <a:t>https://</a:t>
                      </a:r>
                      <a:r>
                        <a:rPr lang="en-GB" sz="2000" b="0" i="0" u="sng" strike="noStrike" dirty="0" smtClean="0">
                          <a:solidFill>
                            <a:srgbClr val="0000D4"/>
                          </a:solidFill>
                          <a:effectLst/>
                          <a:latin typeface="Arial" panose="020B0604020202020204" pitchFamily="34" charset="0"/>
                        </a:rPr>
                        <a:t>mentor.ieee.org/802.11/dcn/11-15-1526</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532524">
                <a:tc>
                  <a:txBody>
                    <a:bodyPr/>
                    <a:lstStyle/>
                    <a:p>
                      <a:pPr algn="l" fontAlgn="b"/>
                      <a:r>
                        <a:rPr lang="en-GB" sz="2000" b="0" i="0" u="none" strike="noStrike" dirty="0">
                          <a:solidFill>
                            <a:srgbClr val="323232"/>
                          </a:solidFill>
                          <a:effectLst/>
                          <a:latin typeface="Arial" panose="020B0604020202020204" pitchFamily="34" charset="0"/>
                        </a:rPr>
                        <a:t>1</a:t>
                      </a:r>
                      <a:r>
                        <a:rPr lang="en-GB" sz="2000" b="0" i="0" u="none" strike="noStrike" baseline="30000" dirty="0">
                          <a:solidFill>
                            <a:srgbClr val="323232"/>
                          </a:solidFill>
                          <a:effectLst/>
                          <a:latin typeface="Arial" panose="020B0604020202020204" pitchFamily="34" charset="0"/>
                        </a:rPr>
                        <a:t>st</a:t>
                      </a:r>
                      <a:r>
                        <a:rPr lang="en-GB" sz="2000" b="0" i="0" u="none" strike="noStrike" dirty="0">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3"/>
                        </a:rPr>
                        <a:t>https://</a:t>
                      </a:r>
                      <a:r>
                        <a:rPr lang="en-GB" sz="2000" b="0" i="0" u="sng" strike="noStrike" dirty="0" smtClean="0">
                          <a:solidFill>
                            <a:srgbClr val="0000D4"/>
                          </a:solidFill>
                          <a:effectLst/>
                          <a:latin typeface="Arial" panose="020B0604020202020204" pitchFamily="34" charset="0"/>
                          <a:hlinkClick r:id="rId3"/>
                        </a:rPr>
                        <a:t>mentor.ieee.org/802.11/dcn/11-15-152</a:t>
                      </a:r>
                      <a:r>
                        <a:rPr lang="en-GB" sz="2000" b="0" i="0" u="sng" strike="noStrike" dirty="0" smtClean="0">
                          <a:solidFill>
                            <a:srgbClr val="0000D4"/>
                          </a:solidFill>
                          <a:effectLst/>
                          <a:latin typeface="Arial" panose="020B0604020202020204" pitchFamily="34" charset="0"/>
                        </a:rPr>
                        <a:t>4</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476469">
                <a:tc>
                  <a:txBody>
                    <a:bodyPr/>
                    <a:lstStyle/>
                    <a:p>
                      <a:pPr algn="l" fontAlgn="b"/>
                      <a:r>
                        <a:rPr lang="en-GB"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2000" b="0" i="0" u="sng" strike="noStrike" dirty="0">
                          <a:solidFill>
                            <a:srgbClr val="0000D4"/>
                          </a:solidFill>
                          <a:effectLst/>
                          <a:latin typeface="Arial" panose="020B0604020202020204" pitchFamily="34" charset="0"/>
                          <a:hlinkClick r:id="rId4"/>
                        </a:rPr>
                        <a:t>https://</a:t>
                      </a:r>
                      <a:r>
                        <a:rPr lang="en-GB" sz="2000" b="0" i="0" u="sng" strike="noStrike" dirty="0" smtClean="0">
                          <a:solidFill>
                            <a:srgbClr val="0000D4"/>
                          </a:solidFill>
                          <a:effectLst/>
                          <a:latin typeface="Arial" panose="020B0604020202020204" pitchFamily="34" charset="0"/>
                          <a:hlinkClick r:id="rId4"/>
                        </a:rPr>
                        <a:t>mentor.ieee.org/802.11/dcn/11-15-152</a:t>
                      </a:r>
                      <a:r>
                        <a:rPr lang="en-GB" sz="2000" b="0" i="0" u="sng" strike="noStrike" dirty="0" smtClean="0">
                          <a:solidFill>
                            <a:srgbClr val="0000D4"/>
                          </a:solidFill>
                          <a:effectLst/>
                          <a:latin typeface="Arial" panose="020B0604020202020204" pitchFamily="34" charset="0"/>
                        </a:rPr>
                        <a:t>5</a:t>
                      </a:r>
                      <a:endParaRPr lang="en-GB"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extLst>
      <p:ext uri="{BB962C8B-B14F-4D97-AF65-F5344CB8AC3E}">
        <p14:creationId xmlns:p14="http://schemas.microsoft.com/office/powerpoint/2010/main" val="2542308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smtClean="0"/>
              <a:t>W3.2 </a:t>
            </a:r>
            <a:r>
              <a:rPr lang="en-GB" altLang="en-US" dirty="0" smtClean="0"/>
              <a:t>Next Meeting – LMSC </a:t>
            </a:r>
            <a:r>
              <a:rPr lang="en-GB" altLang="en-US" dirty="0" smtClean="0"/>
              <a:t>Plenary</a:t>
            </a:r>
            <a:endParaRPr lang="en-GB" altLang="en-US" dirty="0" smtClean="0"/>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2016-03-19 at Sands Venetian Hotel, Macau, PRC</a:t>
            </a:r>
          </a:p>
          <a:p>
            <a:pPr lvl="1">
              <a:defRPr/>
            </a:pPr>
            <a:r>
              <a:rPr lang="en-GB" sz="2800" dirty="0" smtClean="0"/>
              <a:t>IEEE LMSC (802) Plenary</a:t>
            </a:r>
          </a:p>
          <a:p>
            <a:pPr lvl="1">
              <a:defRPr/>
            </a:pPr>
            <a:r>
              <a:rPr lang="en-GB" sz="2800" dirty="0" smtClean="0"/>
              <a:t>Meeting Registration and Hotel </a:t>
            </a:r>
            <a:r>
              <a:rPr lang="en-GB" sz="2800" dirty="0" smtClean="0"/>
              <a:t>Registration are open</a:t>
            </a:r>
            <a:endParaRPr lang="en-GB" sz="2800" dirty="0" smtClean="0"/>
          </a:p>
          <a:p>
            <a:pPr marL="457200" lvl="1" indent="0">
              <a:buFontTx/>
              <a:buNone/>
              <a:defRPr/>
            </a:pPr>
            <a:r>
              <a:rPr lang="en-GB" sz="2800" dirty="0" smtClean="0"/>
              <a:t> </a:t>
            </a:r>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22</a:t>
            </a:fld>
            <a:endParaRPr lang="en-US" altLang="en-US" sz="1200" b="0"/>
          </a:p>
        </p:txBody>
      </p:sp>
    </p:spTree>
    <p:extLst>
      <p:ext uri="{BB962C8B-B14F-4D97-AF65-F5344CB8AC3E}">
        <p14:creationId xmlns:p14="http://schemas.microsoft.com/office/powerpoint/2010/main" val="431673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par>
                          <p:cTn id="21" fill="hold" nodeType="afterGroup">
                            <p:stCondLst>
                              <p:cond delay="2000"/>
                            </p:stCondLst>
                            <p:childTnLst>
                              <p:par>
                                <p:cTn id="22" presetID="26" presetClass="emph" presetSubtype="0" fill="hold" nodeType="afterEffect">
                                  <p:stCondLst>
                                    <p:cond delay="0"/>
                                  </p:stCondLst>
                                  <p:childTnLst>
                                    <p:animEffect transition="out" filter="fade">
                                      <p:cBhvr>
                                        <p:cTn id="23" dur="500" tmFilter="0, 0; .2, .5; .8, .5; 1, 0"/>
                                        <p:tgtEl>
                                          <p:spTgt spid="3">
                                            <p:txEl>
                                              <p:pRg st="3" end="3"/>
                                            </p:txEl>
                                          </p:spTgt>
                                        </p:tgtEl>
                                      </p:cBhvr>
                                    </p:animEffect>
                                    <p:animScale>
                                      <p:cBhvr>
                                        <p:cTn id="24"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7558608" cy="609599"/>
          </a:xfrm>
        </p:spPr>
        <p:txBody>
          <a:bodyPr/>
          <a:lstStyle/>
          <a:p>
            <a:pPr lvl="0" rtl="0" eaLnBrk="1" fontAlgn="base" hangingPunct="1"/>
            <a:r>
              <a:rPr lang="en-GB" sz="2800" dirty="0" smtClean="0">
                <a:solidFill>
                  <a:srgbClr val="000000"/>
                </a:solidFill>
                <a:latin typeface="+mn-lt"/>
                <a:ea typeface="+mn-ea"/>
                <a:cs typeface="+mn-cs"/>
              </a:rPr>
              <a:t>W</a:t>
            </a:r>
            <a:r>
              <a:rPr lang="en-GB" sz="2800" dirty="0" smtClean="0">
                <a:solidFill>
                  <a:srgbClr val="000000"/>
                </a:solidFill>
                <a:effectLst/>
                <a:latin typeface="+mn-lt"/>
                <a:ea typeface="+mn-ea"/>
                <a:cs typeface="+mn-cs"/>
              </a:rPr>
              <a:t>3.3	Meeting registration</a:t>
            </a:r>
            <a:endParaRPr lang="en-US" sz="3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Content Placeholder 6"/>
          <p:cNvSpPr>
            <a:spLocks noGrp="1"/>
          </p:cNvSpPr>
          <p:nvPr>
            <p:ph idx="1"/>
          </p:nvPr>
        </p:nvSpPr>
        <p:spPr/>
        <p:txBody>
          <a:bodyPr/>
          <a:lstStyle/>
          <a:p>
            <a:r>
              <a:rPr lang="en-US" dirty="0" smtClean="0"/>
              <a:t>Meeting registration fee: collected by hotel</a:t>
            </a:r>
            <a:endParaRPr lang="en-US" dirty="0"/>
          </a:p>
        </p:txBody>
      </p:sp>
    </p:spTree>
    <p:extLst>
      <p:ext uri="{BB962C8B-B14F-4D97-AF65-F5344CB8AC3E}">
        <p14:creationId xmlns:p14="http://schemas.microsoft.com/office/powerpoint/2010/main" val="2524516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3.4 Recording attendance</a:t>
            </a:r>
            <a:endParaRPr lang="en-US" dirty="0"/>
          </a:p>
        </p:txBody>
      </p:sp>
      <p:sp>
        <p:nvSpPr>
          <p:cNvPr id="3" name="Content Placeholder 2"/>
          <p:cNvSpPr>
            <a:spLocks noGrp="1"/>
          </p:cNvSpPr>
          <p:nvPr>
            <p:ph idx="1"/>
          </p:nvPr>
        </p:nvSpPr>
        <p:spPr>
          <a:xfrm>
            <a:off x="457200" y="1219200"/>
            <a:ext cx="8305800" cy="5181600"/>
          </a:xfrm>
        </p:spPr>
        <p:txBody>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eligible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4294967295"/>
          </p:nvPr>
        </p:nvSpPr>
        <p:spPr>
          <a:xfrm>
            <a:off x="53340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Footer Placeholder 4"/>
          <p:cNvSpPr>
            <a:spLocks noGrp="1"/>
          </p:cNvSpPr>
          <p:nvPr>
            <p:ph type="ftr" idx="4294967295"/>
          </p:nvPr>
        </p:nvSpPr>
        <p:spPr>
          <a:xfrm>
            <a:off x="61722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810893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dirty="0" smtClean="0">
                <a:solidFill>
                  <a:srgbClr val="000000"/>
                </a:solidFill>
              </a:rPr>
              <a:t>W</a:t>
            </a:r>
            <a:r>
              <a:rPr lang="en-US" sz="3200" dirty="0" smtClean="0">
                <a:solidFill>
                  <a:srgbClr val="000000"/>
                </a:solidFill>
              </a:rPr>
              <a:t>3.6 Breakfast and Break Information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3" name="Content Placeholder 2"/>
          <p:cNvSpPr>
            <a:spLocks noGrp="1"/>
          </p:cNvSpPr>
          <p:nvPr>
            <p:ph idx="1"/>
          </p:nvPr>
        </p:nvSpPr>
        <p:spPr>
          <a:xfrm>
            <a:off x="611560" y="1484784"/>
            <a:ext cx="7770813" cy="4609629"/>
          </a:xfrm>
        </p:spPr>
        <p:txBody>
          <a:bodyPr/>
          <a:lstStyle/>
          <a:p>
            <a:r>
              <a:rPr lang="en-US" sz="2800" dirty="0" smtClean="0"/>
              <a:t>To be announced: </a:t>
            </a:r>
            <a:r>
              <a:rPr lang="en-US" sz="2800" dirty="0" smtClean="0"/>
              <a:t>WANG</a:t>
            </a:r>
            <a:endParaRPr lang="en-US" dirty="0"/>
          </a:p>
          <a:p>
            <a:endParaRPr lang="en-US" sz="2800" dirty="0" smtClean="0"/>
          </a:p>
          <a:p>
            <a:endParaRPr lang="en-US" sz="2800" dirty="0"/>
          </a:p>
        </p:txBody>
      </p:sp>
    </p:spTree>
    <p:extLst>
      <p:ext uri="{BB962C8B-B14F-4D97-AF65-F5344CB8AC3E}">
        <p14:creationId xmlns:p14="http://schemas.microsoft.com/office/powerpoint/2010/main" val="4211802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W</a:t>
            </a:r>
            <a:r>
              <a:rPr lang="en-GB" altLang="en-US" dirty="0" smtClean="0"/>
              <a:t>3.7 </a:t>
            </a:r>
            <a:r>
              <a:rPr lang="en-GB" altLang="en-US" dirty="0" smtClean="0"/>
              <a:t>802 EC and IEEE-SA Standards Board decisions</a:t>
            </a:r>
          </a:p>
        </p:txBody>
      </p:sp>
      <p:sp>
        <p:nvSpPr>
          <p:cNvPr id="15363" name="Content Placeholder 2"/>
          <p:cNvSpPr>
            <a:spLocks noGrp="1"/>
          </p:cNvSpPr>
          <p:nvPr>
            <p:ph idx="1"/>
          </p:nvPr>
        </p:nvSpPr>
        <p:spPr>
          <a:xfrm>
            <a:off x="685800" y="1728787"/>
            <a:ext cx="7758112" cy="4746626"/>
          </a:xfrm>
        </p:spPr>
        <p:txBody>
          <a:bodyPr/>
          <a:lstStyle/>
          <a:p>
            <a:r>
              <a:rPr lang="en-GB" altLang="en-US" dirty="0" smtClean="0"/>
              <a:t>PARS</a:t>
            </a:r>
          </a:p>
          <a:p>
            <a:pPr lvl="1"/>
            <a:r>
              <a:rPr lang="en-GB" altLang="en-US" dirty="0" smtClean="0"/>
              <a:t>None</a:t>
            </a:r>
          </a:p>
          <a:p>
            <a:r>
              <a:rPr lang="en-GB" altLang="en-US" dirty="0" smtClean="0"/>
              <a:t>Approval of draft standards</a:t>
            </a:r>
          </a:p>
          <a:p>
            <a:pPr lvl="1"/>
            <a:r>
              <a:rPr lang="en-GB" altLang="en-US" dirty="0" smtClean="0"/>
              <a:t>None</a:t>
            </a:r>
          </a:p>
          <a:p>
            <a:pPr lvl="1"/>
            <a:endParaRPr lang="en-GB" altLang="en-US" dirty="0"/>
          </a:p>
          <a:p>
            <a:r>
              <a:rPr lang="en-GB" altLang="en-US" dirty="0" smtClean="0"/>
              <a:t>Note that the WG chair had been actioned by </a:t>
            </a:r>
            <a:r>
              <a:rPr lang="en-GB" altLang="en-US" dirty="0" err="1" smtClean="0"/>
              <a:t>TGah</a:t>
            </a:r>
            <a:r>
              <a:rPr lang="en-GB" altLang="en-US" dirty="0" smtClean="0"/>
              <a:t> to request input from IEEE-SA </a:t>
            </a:r>
            <a:r>
              <a:rPr lang="en-GB" altLang="en-US" dirty="0" err="1" smtClean="0"/>
              <a:t>PatCom</a:t>
            </a:r>
            <a:r>
              <a:rPr lang="en-GB" altLang="en-US" dirty="0" smtClean="0"/>
              <a:t>.  The request was passed to </a:t>
            </a:r>
            <a:r>
              <a:rPr lang="en-GB" altLang="en-US" dirty="0" err="1" smtClean="0"/>
              <a:t>PatCom</a:t>
            </a:r>
            <a:r>
              <a:rPr lang="en-GB" altLang="en-US" dirty="0" smtClean="0"/>
              <a:t>.  No response was forthcoming from the </a:t>
            </a:r>
            <a:r>
              <a:rPr lang="en-GB" altLang="en-US" dirty="0" err="1" smtClean="0"/>
              <a:t>PatCom</a:t>
            </a:r>
            <a:r>
              <a:rPr lang="en-GB" altLang="en-US" dirty="0" smtClean="0"/>
              <a:t> meeting in December 2015.</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98311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r>
              <a:rPr lang="en-GB" altLang="en-US" sz="2000" smtClean="0"/>
              <a:t>What is the workshop?   A chance for the IEEE 802 EC members to spend time working on topics that they don’t have time to give due diligence during the normal plenary meetings.</a:t>
            </a:r>
          </a:p>
          <a:p>
            <a:endParaRPr lang="en-GB" altLang="en-US" sz="2000" smtClean="0"/>
          </a:p>
          <a:p>
            <a:r>
              <a:rPr lang="en-GB" altLang="en-US" sz="2000" smtClean="0"/>
              <a:t>To be held in Hanover “E” – holds 20 + seats at the back</a:t>
            </a:r>
          </a:p>
          <a:p>
            <a:r>
              <a:rPr lang="en-GB" altLang="en-US" sz="2000" smtClean="0"/>
              <a:t>Friday afternoon – open to all attendees:   1:00pm to 5:00pm</a:t>
            </a:r>
          </a:p>
          <a:p>
            <a:r>
              <a:rPr lang="en-GB" altLang="en-US" sz="2000" smtClean="0"/>
              <a:t>Saturday – IEEE 802 EC only – hosted by hotel,  limited to 20 attendees</a:t>
            </a:r>
          </a:p>
          <a:p>
            <a:endParaRPr lang="en-GB" altLang="en-US" sz="2000" smtClean="0"/>
          </a:p>
          <a:p>
            <a:r>
              <a:rPr lang="en-GB" altLang="en-US" sz="2000" smtClean="0"/>
              <a:t>Agenda here:</a:t>
            </a:r>
          </a:p>
          <a:p>
            <a:r>
              <a:rPr lang="en-GB" altLang="en-US" sz="2000" smtClean="0">
                <a:hlinkClick r:id="rId3"/>
              </a:rPr>
              <a:t>https://mentor.ieee.org/802-ec/dcn/16/ec-16-0004-01-00EC-jan-2016-leadership-conference-agenda-worksheet.xlsx</a:t>
            </a:r>
            <a:endParaRPr lang="en-GB" altLang="en-US" sz="2000" smtClean="0"/>
          </a:p>
          <a:p>
            <a:endParaRPr lang="en-GB" altLang="en-US" sz="2000" smtClean="0"/>
          </a:p>
        </p:txBody>
      </p:sp>
      <p:sp>
        <p:nvSpPr>
          <p:cNvPr id="15363" name="Title 2"/>
          <p:cNvSpPr>
            <a:spLocks noGrp="1"/>
          </p:cNvSpPr>
          <p:nvPr>
            <p:ph type="title"/>
          </p:nvPr>
        </p:nvSpPr>
        <p:spPr/>
        <p:txBody>
          <a:bodyPr/>
          <a:lstStyle/>
          <a:p>
            <a:r>
              <a:rPr lang="en-GB" altLang="en-US" dirty="0" smtClean="0"/>
              <a:t>W3.8 </a:t>
            </a:r>
            <a:r>
              <a:rPr lang="en-GB" altLang="en-US" dirty="0" smtClean="0"/>
              <a:t>– Items for EC Workshop related to 802.11</a:t>
            </a:r>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27</a:t>
            </a:fld>
            <a:endParaRPr lang="en-US" altLang="en-US" sz="1200" b="0"/>
          </a:p>
        </p:txBody>
      </p:sp>
    </p:spTree>
    <p:extLst>
      <p:ext uri="{BB962C8B-B14F-4D97-AF65-F5344CB8AC3E}">
        <p14:creationId xmlns:p14="http://schemas.microsoft.com/office/powerpoint/2010/main" val="7851363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r>
              <a:rPr lang="en-GB" altLang="en-US" smtClean="0"/>
              <a:t>Friday pm EC workshop</a:t>
            </a:r>
          </a:p>
        </p:txBody>
      </p:sp>
      <p:sp>
        <p:nvSpPr>
          <p:cNvPr id="16387"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17D4329E-17BB-4486-97CA-41197E9C3B04}" type="slidenum">
              <a:rPr lang="en-US" altLang="en-US" sz="1200" b="0"/>
              <a:pPr>
                <a:spcBef>
                  <a:spcPct val="0"/>
                </a:spcBef>
                <a:buFontTx/>
                <a:buNone/>
              </a:pPr>
              <a:t>28</a:t>
            </a:fld>
            <a:endParaRPr lang="en-US" altLang="en-US" sz="1200" b="0"/>
          </a:p>
        </p:txBody>
      </p:sp>
      <p:graphicFrame>
        <p:nvGraphicFramePr>
          <p:cNvPr id="2" name="Table 1"/>
          <p:cNvGraphicFramePr>
            <a:graphicFrameLocks noGrp="1"/>
          </p:cNvGraphicFramePr>
          <p:nvPr/>
        </p:nvGraphicFramePr>
        <p:xfrm>
          <a:off x="352425" y="1600200"/>
          <a:ext cx="8229600" cy="4446588"/>
        </p:xfrm>
        <a:graphic>
          <a:graphicData uri="http://schemas.openxmlformats.org/drawingml/2006/table">
            <a:tbl>
              <a:tblPr/>
              <a:tblGrid>
                <a:gridCol w="5483292"/>
                <a:gridCol w="1305545"/>
                <a:gridCol w="433628"/>
                <a:gridCol w="1007135"/>
              </a:tblGrid>
              <a:tr h="741098">
                <a:tc>
                  <a:txBody>
                    <a:bodyPr/>
                    <a:lstStyle/>
                    <a:p>
                      <a:pPr algn="l" fontAlgn="t"/>
                      <a:r>
                        <a:rPr lang="en-GB" sz="2400" b="0" i="0" u="none" strike="noStrike" dirty="0">
                          <a:solidFill>
                            <a:srgbClr val="000000"/>
                          </a:solidFill>
                          <a:effectLst/>
                          <a:latin typeface="Calibri" panose="020F0502020204030204" pitchFamily="34" charset="0"/>
                        </a:rPr>
                        <a:t>Review / approve agenda, administration items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Calibri" panose="020F0502020204030204" pitchFamily="34"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Radio regulatory (RR) process plan - discuss results of ad hoc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Thaler</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45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01:15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Discussion of the impact of updated patent policy on IEEE 802</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Nikolich</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a:solidFill>
                            <a:srgbClr val="000000"/>
                          </a:solidFill>
                          <a:effectLst/>
                          <a:latin typeface="Times New Roman" panose="02020603050405020304" pitchFamily="18" charset="0"/>
                        </a:rPr>
                        <a:t>02:00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Attendance requirements for obtaining membership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30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02:30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Break</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15</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03:00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1098">
                <a:tc>
                  <a:txBody>
                    <a:bodyPr/>
                    <a:lstStyle/>
                    <a:p>
                      <a:pPr algn="l" fontAlgn="t"/>
                      <a:r>
                        <a:rPr lang="en-GB" sz="2400" b="0" i="0" u="none" strike="noStrike">
                          <a:solidFill>
                            <a:srgbClr val="000000"/>
                          </a:solidFill>
                          <a:effectLst/>
                          <a:latin typeface="Calibri" panose="020F0502020204030204" pitchFamily="34" charset="0"/>
                        </a:rPr>
                        <a:t>5G and IMT-2020: What it is, its relevance, and ways to participate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400" b="0" i="0" u="none" strike="noStrike">
                          <a:solidFill>
                            <a:srgbClr val="000000"/>
                          </a:solidFill>
                          <a:effectLst/>
                          <a:latin typeface="Times New Roman" panose="02020603050405020304" pitchFamily="18" charset="0"/>
                        </a:rPr>
                        <a:t>Stephens / Marks</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GB" sz="2400" b="0" i="0" u="none" strike="noStrike">
                          <a:solidFill>
                            <a:srgbClr val="000000"/>
                          </a:solidFill>
                          <a:effectLst/>
                          <a:latin typeface="Times New Roman" panose="02020603050405020304" pitchFamily="18" charset="0"/>
                        </a:rPr>
                        <a:t>90</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t"/>
                      <a:r>
                        <a:rPr lang="en-GB" sz="2400" b="0" i="0" u="none" strike="noStrike" dirty="0">
                          <a:solidFill>
                            <a:srgbClr val="000000"/>
                          </a:solidFill>
                          <a:effectLst/>
                          <a:latin typeface="Times New Roman" panose="02020603050405020304" pitchFamily="18" charset="0"/>
                        </a:rPr>
                        <a:t>03:15 PM </a:t>
                      </a:r>
                    </a:p>
                  </a:txBody>
                  <a:tcPr marL="9525" marR="9525"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57602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685800" y="685800"/>
            <a:ext cx="7772400" cy="685800"/>
          </a:xfrm>
        </p:spPr>
        <p:txBody>
          <a:bodyPr/>
          <a:lstStyle/>
          <a:p>
            <a:r>
              <a:rPr lang="en-GB" altLang="en-US" smtClean="0"/>
              <a:t>Saturday EC workshop</a:t>
            </a:r>
          </a:p>
        </p:txBody>
      </p:sp>
      <p:sp>
        <p:nvSpPr>
          <p:cNvPr id="17411"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D5074B7-E058-486A-A7B2-59D448B5509A}" type="slidenum">
              <a:rPr lang="en-US" altLang="en-US" sz="1200" b="0"/>
              <a:pPr>
                <a:spcBef>
                  <a:spcPct val="0"/>
                </a:spcBef>
                <a:buFontTx/>
                <a:buNone/>
              </a:pPr>
              <a:t>29</a:t>
            </a:fld>
            <a:endParaRPr lang="en-US" altLang="en-US" sz="1200" b="0"/>
          </a:p>
        </p:txBody>
      </p:sp>
      <p:graphicFrame>
        <p:nvGraphicFramePr>
          <p:cNvPr id="2" name="Table 1"/>
          <p:cNvGraphicFramePr>
            <a:graphicFrameLocks noGrp="1"/>
          </p:cNvGraphicFramePr>
          <p:nvPr/>
        </p:nvGraphicFramePr>
        <p:xfrm>
          <a:off x="381000" y="1531938"/>
          <a:ext cx="8305800" cy="4686300"/>
        </p:xfrm>
        <a:graphic>
          <a:graphicData uri="http://schemas.openxmlformats.org/drawingml/2006/table">
            <a:tbl>
              <a:tblPr/>
              <a:tblGrid>
                <a:gridCol w="6708531"/>
                <a:gridCol w="1597269"/>
              </a:tblGrid>
              <a:tr h="152770">
                <a:tc>
                  <a:txBody>
                    <a:bodyPr/>
                    <a:lstStyle/>
                    <a:p>
                      <a:pPr algn="l" fontAlgn="t"/>
                      <a:r>
                        <a:rPr lang="en-GB" sz="2000" b="0" i="0" u="none" strike="noStrike" dirty="0">
                          <a:solidFill>
                            <a:srgbClr val="000000"/>
                          </a:solidFill>
                          <a:effectLst/>
                          <a:latin typeface="Times New Roman" panose="02020603050405020304" pitchFamily="18" charset="0"/>
                        </a:rPr>
                        <a:t>Review / approve agenda, administration items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Clarification on 'affiliated block’ text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Final clarification of the indemnification policy</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GB" sz="2000" b="0" i="0" u="none" strike="noStrike" kern="1200" dirty="0">
                          <a:solidFill>
                            <a:srgbClr val="000000"/>
                          </a:solidFill>
                          <a:effectLst/>
                          <a:latin typeface="Times New Roman" panose="02020603050405020304" pitchFamily="18" charset="0"/>
                          <a:ea typeface="+mn-ea"/>
                          <a:cs typeface="+mn-cs"/>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41">
                <a:tc>
                  <a:txBody>
                    <a:bodyPr/>
                    <a:lstStyle/>
                    <a:p>
                      <a:pPr algn="l" fontAlgn="t"/>
                      <a:r>
                        <a:rPr lang="en-GB" sz="2000" b="0" i="0" u="none" strike="noStrike" dirty="0">
                          <a:solidFill>
                            <a:srgbClr val="000000"/>
                          </a:solidFill>
                          <a:effectLst/>
                          <a:latin typeface="Times New Roman" panose="02020603050405020304" pitchFamily="18" charset="0"/>
                        </a:rPr>
                        <a:t>A single sentence tag line for 802 projects, press releases, and similar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Gilb</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Discussions on the development of YANG models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Can a Study Group develop more than one PAR?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Lunch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539">
                <a:tc>
                  <a:txBody>
                    <a:bodyPr/>
                    <a:lstStyle/>
                    <a:p>
                      <a:pPr algn="l" fontAlgn="t"/>
                      <a:r>
                        <a:rPr lang="en-GB" sz="2000" b="0" i="0" u="none" strike="noStrike">
                          <a:solidFill>
                            <a:srgbClr val="000000"/>
                          </a:solidFill>
                          <a:effectLst/>
                          <a:latin typeface="Times New Roman" panose="02020603050405020304" pitchFamily="18" charset="0"/>
                        </a:rPr>
                        <a:t>2 year backward (actuals) and 2 year forward looking (budgetary estimates) for the 802 treasury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Nikolich</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IEEE 802 plans for IMT-2020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Stephens / 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dirty="0">
                          <a:solidFill>
                            <a:srgbClr val="000000"/>
                          </a:solidFill>
                          <a:effectLst/>
                          <a:latin typeface="Times New Roman" panose="02020603050405020304" pitchFamily="18" charset="0"/>
                        </a:rPr>
                        <a:t>Draft distribution and USPTO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Thompson</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770">
                <a:tc>
                  <a:txBody>
                    <a:bodyPr/>
                    <a:lstStyle/>
                    <a:p>
                      <a:pPr algn="l" fontAlgn="t"/>
                      <a:r>
                        <a:rPr lang="en-GB" sz="2000" b="0" i="0" u="none" strike="noStrike">
                          <a:solidFill>
                            <a:srgbClr val="000000"/>
                          </a:solidFill>
                          <a:effectLst/>
                          <a:latin typeface="Times New Roman" panose="02020603050405020304" pitchFamily="18" charset="0"/>
                        </a:rPr>
                        <a:t>End of Day Wrap up</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a:solidFill>
                            <a:srgbClr val="000000"/>
                          </a:solidFill>
                          <a:effectLst/>
                          <a:latin typeface="Times New Roman" panose="02020603050405020304" pitchFamily="18" charset="0"/>
                        </a:rPr>
                        <a:t>Law</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5265">
                <a:tc>
                  <a:txBody>
                    <a:bodyPr/>
                    <a:lstStyle/>
                    <a:p>
                      <a:pPr algn="l" fontAlgn="t"/>
                      <a:r>
                        <a:rPr lang="en-GB" sz="2000" b="0" i="0" u="none" strike="noStrike">
                          <a:solidFill>
                            <a:srgbClr val="000000"/>
                          </a:solidFill>
                          <a:effectLst/>
                          <a:latin typeface="Times New Roman" panose="02020603050405020304" pitchFamily="18" charset="0"/>
                        </a:rPr>
                        <a:t>**802 EC Executive Session**    Get program </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2000" b="0" i="0" u="none" strike="noStrike" dirty="0">
                          <a:solidFill>
                            <a:srgbClr val="000000"/>
                          </a:solidFill>
                          <a:effectLst/>
                          <a:latin typeface="Times New Roman" panose="02020603050405020304" pitchFamily="18" charset="0"/>
                        </a:rPr>
                        <a:t>Marks</a:t>
                      </a: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410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Jan </a:t>
            </a:r>
            <a:r>
              <a:rPr lang="en-US" sz="3200" dirty="0" smtClean="0"/>
              <a:t>27, 2016– </a:t>
            </a:r>
            <a:r>
              <a:rPr lang="en-US" sz="3200" dirty="0" smtClean="0"/>
              <a:t/>
            </a:r>
            <a:br>
              <a:rPr lang="en-US" sz="3200" dirty="0" smtClean="0"/>
            </a:br>
            <a:r>
              <a:rPr lang="en-US" sz="3200" dirty="0" smtClean="0"/>
              <a:t>802.11 Opening Plenary</a:t>
            </a:r>
            <a:br>
              <a:rPr lang="en-US" sz="3200" dirty="0" smtClean="0"/>
            </a:br>
            <a:r>
              <a:rPr lang="en-US" sz="3200" dirty="0"/>
              <a:t/>
            </a:r>
            <a:br>
              <a:rPr lang="en-US" sz="3200" dirty="0"/>
            </a:b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Plenary – China Interim January </a:t>
            </a:r>
            <a:r>
              <a:rPr lang="en-US" dirty="0" smtClean="0"/>
              <a:t>2016</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85800" y="1828800"/>
            <a:ext cx="7772400" cy="4267200"/>
          </a:xfrm>
        </p:spPr>
        <p:txBody>
          <a:bodyPr/>
          <a:lstStyle/>
          <a:p>
            <a:endParaRPr lang="en-GB" altLang="en-US" sz="2000" dirty="0" smtClean="0"/>
          </a:p>
          <a:p>
            <a:r>
              <a:rPr lang="en-GB" altLang="en-US" dirty="0" smtClean="0"/>
              <a:t>Agenda here</a:t>
            </a:r>
            <a:r>
              <a:rPr lang="en-GB" altLang="en-US" dirty="0"/>
              <a:t>: </a:t>
            </a:r>
            <a:r>
              <a:rPr lang="en-GB" altLang="en-US" dirty="0">
                <a:hlinkClick r:id="rId3"/>
              </a:rPr>
              <a:t>https://</a:t>
            </a:r>
            <a:r>
              <a:rPr lang="en-GB" altLang="en-US" dirty="0" smtClean="0">
                <a:hlinkClick r:id="rId3"/>
              </a:rPr>
              <a:t>mentor.ieee.org/802-ec/dcn/16/ec-16-0004-02-00EC-jan-2016-leadership-conference-agenda-worksheet.xlsx</a:t>
            </a:r>
            <a:r>
              <a:rPr lang="en-GB" altLang="en-US" dirty="0" smtClean="0"/>
              <a:t> </a:t>
            </a:r>
            <a:endParaRPr lang="en-GB" altLang="en-US" dirty="0" smtClean="0"/>
          </a:p>
          <a:p>
            <a:r>
              <a:rPr lang="en-GB" altLang="en-US" dirty="0"/>
              <a:t>Outcomes: </a:t>
            </a:r>
            <a:r>
              <a:rPr lang="en-GB" altLang="en-US" dirty="0">
                <a:hlinkClick r:id="rId4"/>
              </a:rPr>
              <a:t>http://</a:t>
            </a:r>
            <a:r>
              <a:rPr lang="en-GB" altLang="en-US" dirty="0" smtClean="0">
                <a:hlinkClick r:id="rId4"/>
              </a:rPr>
              <a:t>www.ieee802.org/11/email/stds-802-11/msg01930.html</a:t>
            </a:r>
            <a:r>
              <a:rPr lang="en-GB" altLang="en-US" dirty="0" smtClean="0"/>
              <a:t> </a:t>
            </a:r>
          </a:p>
          <a:p>
            <a:pPr lvl="1"/>
            <a:r>
              <a:rPr lang="en-GB" altLang="en-US" sz="1800" dirty="0" smtClean="0"/>
              <a:t>Form an EC Standing Committee to report on Specific IMT-2020 items including cost benefit analysis and proposal alternatives</a:t>
            </a:r>
          </a:p>
          <a:p>
            <a:pPr lvl="1"/>
            <a:r>
              <a:rPr lang="en-GB" altLang="en-US" sz="1800" dirty="0" smtClean="0"/>
              <a:t>Retain 802.18 TAG with a new mission statement and meeting format</a:t>
            </a:r>
          </a:p>
          <a:p>
            <a:pPr lvl="1"/>
            <a:r>
              <a:rPr lang="en-GB" altLang="en-US" sz="1800" dirty="0" smtClean="0"/>
              <a:t>Recommended no changes to attendance system</a:t>
            </a:r>
            <a:endParaRPr lang="en-GB" altLang="en-US" sz="1800" dirty="0" smtClean="0"/>
          </a:p>
        </p:txBody>
      </p:sp>
      <p:sp>
        <p:nvSpPr>
          <p:cNvPr id="15363" name="Title 2"/>
          <p:cNvSpPr>
            <a:spLocks noGrp="1"/>
          </p:cNvSpPr>
          <p:nvPr>
            <p:ph type="title"/>
          </p:nvPr>
        </p:nvSpPr>
        <p:spPr/>
        <p:txBody>
          <a:bodyPr/>
          <a:lstStyle/>
          <a:p>
            <a:r>
              <a:rPr lang="en-GB" altLang="en-US" dirty="0" smtClean="0"/>
              <a:t>W3.8 –EC </a:t>
            </a:r>
            <a:r>
              <a:rPr lang="en-GB" altLang="en-US" dirty="0" smtClean="0"/>
              <a:t>Workshop </a:t>
            </a:r>
            <a:r>
              <a:rPr lang="en-GB" altLang="en-US" dirty="0" smtClean="0"/>
              <a:t>outcomes</a:t>
            </a:r>
            <a:endParaRPr lang="en-GB" altLang="en-US" dirty="0" smtClean="0"/>
          </a:p>
        </p:txBody>
      </p:sp>
      <p:sp>
        <p:nvSpPr>
          <p:cNvPr id="15364"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009FF964-085F-4246-BF20-AA2908BC0F1C}" type="slidenum">
              <a:rPr lang="en-US" altLang="en-US" sz="1200" b="0"/>
              <a:pPr>
                <a:spcBef>
                  <a:spcPct val="0"/>
                </a:spcBef>
                <a:buFontTx/>
                <a:buNone/>
              </a:pPr>
              <a:t>30</a:t>
            </a:fld>
            <a:endParaRPr lang="en-US" altLang="en-US" sz="1200" b="0"/>
          </a:p>
        </p:txBody>
      </p:sp>
    </p:spTree>
    <p:extLst>
      <p:ext uri="{BB962C8B-B14F-4D97-AF65-F5344CB8AC3E}">
        <p14:creationId xmlns:p14="http://schemas.microsoft.com/office/powerpoint/2010/main" val="54697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a:t>W</a:t>
            </a:r>
            <a:r>
              <a:rPr lang="en-GB" dirty="0" smtClean="0"/>
              <a:t>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2851300310"/>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endParaRPr lang="en-GB" sz="3200" dirty="0" smtClean="0"/>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31</a:t>
            </a:fld>
            <a:endParaRPr lang="en-US"/>
          </a:p>
        </p:txBody>
      </p:sp>
      <p:sp>
        <p:nvSpPr>
          <p:cNvPr id="7" name="Footer Placeholder 4"/>
          <p:cNvSpPr txBox="1">
            <a:spLocks/>
          </p:cNvSpPr>
          <p:nvPr/>
        </p:nvSpPr>
        <p:spPr bwMode="auto">
          <a:xfrm>
            <a:off x="5867400" y="6629400"/>
            <a:ext cx="2690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just"/>
            <a:r>
              <a:rPr lang="en-GB" dirty="0" smtClean="0"/>
              <a:t>From 11-14-1563 by Adrian Stephens, Intel</a:t>
            </a:r>
            <a:endParaRPr lang="en-GB" dirty="0"/>
          </a:p>
        </p:txBody>
      </p:sp>
    </p:spTree>
    <p:extLst>
      <p:ext uri="{BB962C8B-B14F-4D97-AF65-F5344CB8AC3E}">
        <p14:creationId xmlns:p14="http://schemas.microsoft.com/office/powerpoint/2010/main" val="876564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a:t>W</a:t>
            </a:r>
            <a:r>
              <a:rPr lang="en-GB" dirty="0" smtClean="0"/>
              <a:t>4.1.1 </a:t>
            </a:r>
            <a:r>
              <a:rPr lang="en-GB" dirty="0" smtClean="0"/>
              <a:t>Groups</a:t>
            </a:r>
          </a:p>
        </p:txBody>
      </p:sp>
      <p:graphicFrame>
        <p:nvGraphicFramePr>
          <p:cNvPr id="7" name="Group 148"/>
          <p:cNvGraphicFramePr>
            <a:graphicFrameLocks/>
          </p:cNvGraphicFramePr>
          <p:nvPr>
            <p:extLst>
              <p:ext uri="{D42A27DB-BD31-4B8C-83A1-F6EECF244321}">
                <p14:modId xmlns:p14="http://schemas.microsoft.com/office/powerpoint/2010/main" val="883176838"/>
              </p:ext>
            </p:extLst>
          </p:nvPr>
        </p:nvGraphicFramePr>
        <p:xfrm>
          <a:off x="304800" y="609601"/>
          <a:ext cx="8534400" cy="5447359"/>
        </p:xfrm>
        <a:graphic>
          <a:graphicData uri="http://schemas.openxmlformats.org/drawingml/2006/table">
            <a:tbl>
              <a:tblPr/>
              <a:tblGrid>
                <a:gridCol w="1003764"/>
                <a:gridCol w="2303316"/>
                <a:gridCol w="5227320"/>
              </a:tblGrid>
              <a:tr h="3784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Type</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Description</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117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a:t>
                      </a:r>
                    </a:p>
                  </a:txBody>
                  <a:tcPr marT="45725" marB="4572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WG11</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The IEEE 802.11 Working Group</a:t>
                      </a:r>
                    </a:p>
                  </a:txBody>
                  <a:tcPr marT="45725" marB="4572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068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Architecture</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PAR review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REG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Regulatory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WNG</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Wireless Next Generation</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802 SC</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JTC1</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ISO/IEC JTC1/SC6</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82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MC</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Revision mc (</a:t>
                      </a:r>
                      <a:r>
                        <a:rPr kumimoji="0" lang="en-US" sz="1800" b="0" i="0" u="none" strike="noStrike" cap="none" normalizeH="0" baseline="0" dirty="0" err="1" smtClean="0">
                          <a:ln>
                            <a:noFill/>
                          </a:ln>
                          <a:solidFill>
                            <a:schemeClr val="tx1"/>
                          </a:solidFill>
                          <a:effectLst/>
                          <a:latin typeface="Times New Roman" pitchFamily="18" charset="0"/>
                        </a:rPr>
                        <a:t>REVmc</a:t>
                      </a:r>
                      <a:r>
                        <a:rPr kumimoji="0" lang="en-US" sz="1800" b="0" i="0" u="none" strike="noStrike" cap="none" normalizeH="0" baseline="0" dirty="0" smtClean="0">
                          <a:ln>
                            <a:noFill/>
                          </a:ln>
                          <a:solidFill>
                            <a:schemeClr val="tx1"/>
                          </a:solidFill>
                          <a:effectLst/>
                          <a:latin typeface="Times New Roman" pitchFamily="18" charset="0"/>
                        </a:rPr>
                        <a:t>)</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7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AH</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Operation in 900 MHz bands (S1G)</a:t>
                      </a:r>
                    </a:p>
                  </a:txBody>
                  <a:tcPr marT="27435" marB="27435"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AI</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Fast Initial Link Setup (FILS)</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AJ</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China </a:t>
                      </a:r>
                      <a:r>
                        <a:rPr kumimoji="0" lang="en-US" sz="1800" b="0" i="0" u="none" strike="noStrike" cap="none" normalizeH="0" baseline="0" dirty="0" err="1" smtClean="0">
                          <a:ln>
                            <a:noFill/>
                          </a:ln>
                          <a:solidFill>
                            <a:schemeClr val="tx1"/>
                          </a:solidFill>
                          <a:effectLst/>
                          <a:latin typeface="Times New Roman" pitchFamily="18" charset="0"/>
                        </a:rPr>
                        <a:t>Milli</a:t>
                      </a:r>
                      <a:r>
                        <a:rPr kumimoji="0" lang="en-US" sz="1800" b="0" i="0" u="none" strike="noStrike" cap="none" normalizeH="0" baseline="0" dirty="0" smtClean="0">
                          <a:ln>
                            <a:noFill/>
                          </a:ln>
                          <a:solidFill>
                            <a:schemeClr val="tx1"/>
                          </a:solidFill>
                          <a:effectLst/>
                          <a:latin typeface="Times New Roman" pitchFamily="18" charset="0"/>
                        </a:rPr>
                        <a:t>-Meter Wave (CMMW)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AQ</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Pre-association Discovery (PAD)</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General Link (GLK)</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AX</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High Efficiency Wireless LAN (HEW)</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AY</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60 GHz (NG60)</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14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TG</a:t>
                      </a:r>
                    </a:p>
                  </a:txBody>
                  <a:tcPr marT="27435" marB="274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AZ</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Next Generation Positioning (NGP)</a:t>
                      </a:r>
                    </a:p>
                  </a:txBody>
                  <a:tcPr marT="27435" marB="274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32</a:t>
            </a:fld>
            <a:endParaRPr lang="en-US"/>
          </a:p>
        </p:txBody>
      </p:sp>
    </p:spTree>
    <p:extLst>
      <p:ext uri="{BB962C8B-B14F-4D97-AF65-F5344CB8AC3E}">
        <p14:creationId xmlns:p14="http://schemas.microsoft.com/office/powerpoint/2010/main" val="310222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a:t>W</a:t>
            </a:r>
            <a:r>
              <a:rPr lang="en-US" dirty="0" smtClean="0"/>
              <a:t>4.1.2 </a:t>
            </a:r>
            <a:r>
              <a:rPr lang="en-US" dirty="0" smtClean="0"/>
              <a:t>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938521832"/>
              </p:ext>
            </p:extLst>
          </p:nvPr>
        </p:nvGraphicFramePr>
        <p:xfrm>
          <a:off x="1981200" y="1347989"/>
          <a:ext cx="5384800" cy="4573086"/>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3"/>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33</a:t>
            </a:fld>
            <a:endParaRPr lang="en-US"/>
          </a:p>
        </p:txBody>
      </p:sp>
    </p:spTree>
    <p:extLst>
      <p:ext uri="{BB962C8B-B14F-4D97-AF65-F5344CB8AC3E}">
        <p14:creationId xmlns:p14="http://schemas.microsoft.com/office/powerpoint/2010/main" val="34315140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90600" y="0"/>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graphicFrame>
        <p:nvGraphicFramePr>
          <p:cNvPr id="11" name="Group 148"/>
          <p:cNvGraphicFramePr>
            <a:graphicFrameLocks/>
          </p:cNvGraphicFramePr>
          <p:nvPr>
            <p:extLst>
              <p:ext uri="{D42A27DB-BD31-4B8C-83A1-F6EECF244321}">
                <p14:modId xmlns:p14="http://schemas.microsoft.com/office/powerpoint/2010/main" val="3333980263"/>
              </p:ext>
            </p:extLst>
          </p:nvPr>
        </p:nvGraphicFramePr>
        <p:xfrm>
          <a:off x="76200" y="668890"/>
          <a:ext cx="8915400" cy="5755770"/>
        </p:xfrm>
        <a:graphic>
          <a:graphicData uri="http://schemas.openxmlformats.org/drawingml/2006/table">
            <a:tbl>
              <a:tblPr/>
              <a:tblGrid>
                <a:gridCol w="509991"/>
                <a:gridCol w="698877"/>
                <a:gridCol w="1794413"/>
                <a:gridCol w="2254519"/>
                <a:gridCol w="1981200"/>
                <a:gridCol w="1676400"/>
              </a:tblGrid>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94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REG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PUB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18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Adrian STEPHENS,</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Sub-editors Emily QI and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1541">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AH</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Yongho SEOK</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Alfred ASTERJADHI</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ctr"/>
                      <a:r>
                        <a:rPr kumimoji="0" lang="en-US" altLang="ko-KR" sz="132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32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12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Haiming WANG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sng"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20" b="1" i="0" u="sng"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2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2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287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43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smtClean="0">
                          <a:ln>
                            <a:noFill/>
                          </a:ln>
                          <a:solidFill>
                            <a:schemeClr val="tx1"/>
                          </a:solidFill>
                          <a:effectLst/>
                          <a:latin typeface="Times New Roman" pitchFamily="18" charset="0"/>
                          <a:ea typeface="+mn-ea"/>
                          <a:cs typeface="+mn-cs"/>
                        </a:rPr>
                        <a:t>Lee Armstrong</a:t>
                      </a: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SangHyun</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CHANG, Yan XIN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6614">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2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2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r>
            </a:tbl>
          </a:graphicData>
        </a:graphic>
      </p:graphicFrame>
      <p:sp>
        <p:nvSpPr>
          <p:cNvPr id="2" name="Date Placeholder 1"/>
          <p:cNvSpPr>
            <a:spLocks noGrp="1"/>
          </p:cNvSpPr>
          <p:nvPr>
            <p:ph type="dt" sz="half" idx="10"/>
          </p:nvPr>
        </p:nvSpPr>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34</a:t>
            </a:fld>
            <a:endParaRPr lang="en-US"/>
          </a:p>
        </p:txBody>
      </p:sp>
    </p:spTree>
    <p:extLst>
      <p:ext uri="{BB962C8B-B14F-4D97-AF65-F5344CB8AC3E}">
        <p14:creationId xmlns:p14="http://schemas.microsoft.com/office/powerpoint/2010/main" val="167430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a:t>W</a:t>
            </a:r>
            <a:r>
              <a:rPr lang="en-US" dirty="0" smtClean="0"/>
              <a:t>4.1.3 </a:t>
            </a:r>
            <a:r>
              <a:rPr lang="en-US" dirty="0" smtClean="0"/>
              <a:t>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Adrian Stephens</a:t>
            </a:r>
          </a:p>
          <a:p>
            <a:pPr>
              <a:defRPr/>
            </a:pPr>
            <a:r>
              <a:rPr lang="en-US" sz="2600" dirty="0" smtClean="0"/>
              <a:t>WG Technical Editors – Adrian Stephens,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35</a:t>
            </a:fld>
            <a:endParaRPr lang="en-US"/>
          </a:p>
        </p:txBody>
      </p:sp>
    </p:spTree>
    <p:extLst>
      <p:ext uri="{BB962C8B-B14F-4D97-AF65-F5344CB8AC3E}">
        <p14:creationId xmlns:p14="http://schemas.microsoft.com/office/powerpoint/2010/main" val="3671299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29"/>
          <p:cNvSpPr>
            <a:spLocks noChangeShapeType="1"/>
          </p:cNvSpPr>
          <p:nvPr/>
        </p:nvSpPr>
        <p:spPr bwMode="auto">
          <a:xfrm flipV="1">
            <a:off x="0" y="3200400"/>
            <a:ext cx="9144000" cy="1635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85" name="AutoShape 12"/>
          <p:cNvSpPr>
            <a:spLocks noChangeArrowheads="1"/>
          </p:cNvSpPr>
          <p:nvPr/>
        </p:nvSpPr>
        <p:spPr bwMode="auto">
          <a:xfrm>
            <a:off x="188408" y="144780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
        <p:nvSpPr>
          <p:cNvPr id="32786" name="Text Box 3"/>
          <p:cNvSpPr txBox="1">
            <a:spLocks noChangeArrowheads="1"/>
          </p:cNvSpPr>
          <p:nvPr/>
        </p:nvSpPr>
        <p:spPr bwMode="auto">
          <a:xfrm>
            <a:off x="222227" y="5488763"/>
            <a:ext cx="58862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a:t>
            </a:r>
          </a:p>
          <a:p>
            <a:pPr algn="ctr"/>
            <a:r>
              <a:rPr lang="en-US" sz="1400" dirty="0" smtClean="0">
                <a:latin typeface="Tahoma" pitchFamily="34" charset="0"/>
                <a:ea typeface="ＭＳ Ｐゴシック" charset="-128"/>
                <a:cs typeface="Arial" pitchFamily="34" charset="0"/>
              </a:rPr>
              <a:t>&amp;</a:t>
            </a:r>
            <a:endParaRPr lang="en-US" sz="1400" dirty="0">
              <a:latin typeface="Tahoma" pitchFamily="34" charset="0"/>
              <a:ea typeface="ＭＳ Ｐゴシック" charset="-128"/>
              <a:cs typeface="Arial" pitchFamily="34" charset="0"/>
            </a:endParaRPr>
          </a:p>
          <a:p>
            <a:r>
              <a:rPr lang="en-US" sz="1400" b="1" dirty="0" smtClean="0">
                <a:latin typeface="Tahoma" pitchFamily="34" charset="0"/>
                <a:ea typeface="ＭＳ Ｐゴシック" charset="-128"/>
                <a:cs typeface="Arial" pitchFamily="34" charset="0"/>
              </a:rPr>
              <a:t>PHY</a:t>
            </a:r>
            <a:endParaRPr lang="en-US" sz="2000" b="1" dirty="0">
              <a:latin typeface="Tahoma" pitchFamily="34" charset="0"/>
              <a:ea typeface="ＭＳ Ｐゴシック" charset="-128"/>
              <a:cs typeface="Arial" pitchFamily="34" charset="0"/>
            </a:endParaRPr>
          </a:p>
        </p:txBody>
      </p:sp>
      <p:sp>
        <p:nvSpPr>
          <p:cNvPr id="32787" name="Text Box 6"/>
          <p:cNvSpPr txBox="1">
            <a:spLocks noChangeArrowheads="1"/>
          </p:cNvSpPr>
          <p:nvPr/>
        </p:nvSpPr>
        <p:spPr bwMode="auto">
          <a:xfrm>
            <a:off x="201315" y="956225"/>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sp>
        <p:nvSpPr>
          <p:cNvPr id="32788" name="AutoShape 11"/>
          <p:cNvSpPr>
            <a:spLocks noChangeArrowheads="1"/>
          </p:cNvSpPr>
          <p:nvPr/>
        </p:nvSpPr>
        <p:spPr bwMode="auto">
          <a:xfrm>
            <a:off x="7391400" y="706218"/>
            <a:ext cx="1676400" cy="5218420"/>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a:t>
            </a:r>
            <a:r>
              <a:rPr lang="en-US" sz="1400" dirty="0" smtClean="0">
                <a:latin typeface="Arial" panose="020B0604020202020204" pitchFamily="34" charset="0"/>
                <a:cs typeface="Arial" panose="020B0604020202020204" pitchFamily="34" charset="0"/>
              </a:rPr>
              <a:t>2016 (TBC)</a:t>
            </a:r>
            <a:endParaRPr lang="en-US" sz="1400" dirty="0">
              <a:latin typeface="Arial" panose="020B0604020202020204" pitchFamily="34" charset="0"/>
              <a:cs typeface="Arial" panose="020B0604020202020204" pitchFamily="34" charset="0"/>
            </a:endParaRPr>
          </a:p>
        </p:txBody>
      </p:sp>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sp>
        <p:nvSpPr>
          <p:cNvPr id="5" name="Right Arrow 4"/>
          <p:cNvSpPr/>
          <p:nvPr/>
        </p:nvSpPr>
        <p:spPr bwMode="auto">
          <a:xfrm>
            <a:off x="4108040" y="3194469"/>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0" name="Right Arrow 49"/>
          <p:cNvSpPr/>
          <p:nvPr/>
        </p:nvSpPr>
        <p:spPr bwMode="auto">
          <a:xfrm>
            <a:off x="2286032" y="31736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4" name="Right Arrow 53"/>
          <p:cNvSpPr/>
          <p:nvPr/>
        </p:nvSpPr>
        <p:spPr bwMode="auto">
          <a:xfrm>
            <a:off x="847060" y="313977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55" name="Right Arrow 54"/>
          <p:cNvSpPr/>
          <p:nvPr/>
        </p:nvSpPr>
        <p:spPr bwMode="auto">
          <a:xfrm>
            <a:off x="7076313" y="3169460"/>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Dorothy Stanley (HPE)</a:t>
            </a:r>
            <a:endParaRPr lang="en-US"/>
          </a:p>
        </p:txBody>
      </p:sp>
      <p:sp>
        <p:nvSpPr>
          <p:cNvPr id="7" name="Date Placeholder 6"/>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36</a:t>
            </a:fld>
            <a:endParaRPr lang="en-US"/>
          </a:p>
        </p:txBody>
      </p:sp>
    </p:spTree>
    <p:extLst>
      <p:ext uri="{BB962C8B-B14F-4D97-AF65-F5344CB8AC3E}">
        <p14:creationId xmlns:p14="http://schemas.microsoft.com/office/powerpoint/2010/main" val="29486013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bwMode="auto">
          <a:xfrm>
            <a:off x="6019800" y="1419225"/>
            <a:ext cx="1789093" cy="4448175"/>
          </a:xfrm>
          <a:prstGeom prst="ellipse">
            <a:avLst/>
          </a:prstGeom>
          <a:solidFill>
            <a:srgbClr val="99FF66">
              <a:alpha val="76000"/>
            </a:srgbClr>
          </a:solidFill>
          <a:ln w="12700" cap="flat" cmpd="sng" algn="ctr">
            <a:solidFill>
              <a:schemeClr val="tx1">
                <a:alpha val="43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40" name="AutoShape 11"/>
          <p:cNvSpPr>
            <a:spLocks noChangeArrowheads="1"/>
          </p:cNvSpPr>
          <p:nvPr/>
        </p:nvSpPr>
        <p:spPr bwMode="auto">
          <a:xfrm>
            <a:off x="4888705" y="1477179"/>
            <a:ext cx="1025528" cy="565129"/>
          </a:xfrm>
          <a:prstGeom prst="cube">
            <a:avLst>
              <a:gd name="adj" fmla="val 4486"/>
            </a:avLst>
          </a:prstGeom>
          <a:solidFill>
            <a:srgbClr val="99FF66"/>
          </a:solidFill>
          <a:ln w="9525">
            <a:solidFill>
              <a:schemeClr val="tx1"/>
            </a:solidFill>
            <a:miter lim="800000"/>
            <a:headEnd/>
            <a:tailEnd/>
          </a:ln>
        </p:spPr>
        <p:txBody>
          <a:bodyPr wrap="none" anchor="ctr"/>
          <a:lstStyle/>
          <a:p>
            <a:pPr algn="ctr"/>
            <a:r>
              <a:rPr lang="en-US" sz="1400" b="1" dirty="0" smtClean="0">
                <a:latin typeface="Tahoma" pitchFamily="34" charset="0"/>
                <a:ea typeface="ＭＳ Ｐゴシック" charset="-128"/>
                <a:cs typeface="Arial" pitchFamily="34" charset="0"/>
              </a:rPr>
              <a:t>802.11</a:t>
            </a:r>
          </a:p>
          <a:p>
            <a:pPr algn="ctr"/>
            <a:r>
              <a:rPr lang="en-US" sz="1400" b="1" dirty="0" smtClean="0">
                <a:latin typeface="Tahoma" pitchFamily="34" charset="0"/>
                <a:ea typeface="ＭＳ Ｐゴシック" charset="-128"/>
                <a:cs typeface="Arial" pitchFamily="34" charset="0"/>
              </a:rPr>
              <a:t>-2016</a:t>
            </a:r>
            <a:endParaRPr lang="en-US" sz="1400" b="1" dirty="0">
              <a:latin typeface="Tahoma" pitchFamily="34" charset="0"/>
              <a:ea typeface="ＭＳ Ｐゴシック" charset="-128"/>
              <a:cs typeface="Arial" pitchFamily="34" charset="0"/>
            </a:endParaRPr>
          </a:p>
        </p:txBody>
      </p:sp>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8001000"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AutoShape 32"/>
          <p:cNvSpPr>
            <a:spLocks noChangeArrowheads="1"/>
          </p:cNvSpPr>
          <p:nvPr/>
        </p:nvSpPr>
        <p:spPr bwMode="auto">
          <a:xfrm>
            <a:off x="6382796" y="4203414"/>
            <a:ext cx="1085850" cy="425450"/>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802.11ac</a:t>
            </a:r>
          </a:p>
          <a:p>
            <a:pPr algn="ctr">
              <a:defRPr/>
            </a:pPr>
            <a:r>
              <a:rPr lang="en-US" sz="1000" b="1" dirty="0">
                <a:latin typeface="Tahoma" pitchFamily="34" charset="0"/>
                <a:ea typeface="ＭＳ Ｐゴシック" charset="-128"/>
                <a:cs typeface="Arial" charset="0"/>
              </a:rPr>
              <a:t>VHT 5GHz</a:t>
            </a:r>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556337" y="595947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39" name="AutoShape 45"/>
          <p:cNvSpPr>
            <a:spLocks noChangeArrowheads="1"/>
          </p:cNvSpPr>
          <p:nvPr/>
        </p:nvSpPr>
        <p:spPr bwMode="auto">
          <a:xfrm>
            <a:off x="6401846" y="3706504"/>
            <a:ext cx="1085850" cy="434975"/>
          </a:xfrm>
          <a:prstGeom prst="cube">
            <a:avLst>
              <a:gd name="adj" fmla="val 10069"/>
            </a:avLst>
          </a:prstGeom>
          <a:solidFill>
            <a:srgbClr val="99CCFF"/>
          </a:solidFill>
          <a:ln w="9525">
            <a:solidFill>
              <a:schemeClr val="tx1"/>
            </a:solidFill>
            <a:miter lim="800000"/>
            <a:headEnd/>
            <a:tailEnd/>
          </a:ln>
          <a:effectLst/>
        </p:spPr>
        <p:txBody>
          <a:bodyPr wrap="none" anchor="ctr"/>
          <a:lstStyle/>
          <a:p>
            <a:pPr algn="ctr">
              <a:defRPr/>
            </a:pPr>
            <a:r>
              <a:rPr lang="en-US" sz="1000" b="1" dirty="0">
                <a:latin typeface="Tahoma" pitchFamily="34" charset="0"/>
                <a:ea typeface="ＭＳ Ｐゴシック" charset="-128"/>
                <a:cs typeface="Arial" charset="0"/>
              </a:rPr>
              <a:t>802.11af</a:t>
            </a:r>
          </a:p>
          <a:p>
            <a:pPr algn="ctr">
              <a:defRPr/>
            </a:pPr>
            <a:r>
              <a:rPr lang="en-US" sz="1000" b="1" dirty="0" smtClean="0">
                <a:latin typeface="Tahoma" pitchFamily="34" charset="0"/>
                <a:ea typeface="ＭＳ Ｐゴシック" charset="-128"/>
                <a:cs typeface="Arial" charset="0"/>
              </a:rPr>
              <a:t>TVWS</a:t>
            </a:r>
            <a:endParaRPr lang="en-US" sz="1000" b="1" dirty="0">
              <a:latin typeface="Tahoma" pitchFamily="34" charset="0"/>
              <a:ea typeface="ＭＳ Ｐゴシック" charset="-128"/>
              <a:cs typeface="Arial" charset="0"/>
            </a:endParaRPr>
          </a:p>
        </p:txBody>
      </p:sp>
      <p:sp>
        <p:nvSpPr>
          <p:cNvPr id="8241" name="AutoShape 47"/>
          <p:cNvSpPr>
            <a:spLocks noChangeArrowheads="1"/>
          </p:cNvSpPr>
          <p:nvPr/>
        </p:nvSpPr>
        <p:spPr bwMode="auto">
          <a:xfrm>
            <a:off x="4953000"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76" name="AutoShape 27"/>
          <p:cNvSpPr>
            <a:spLocks/>
          </p:cNvSpPr>
          <p:nvPr/>
        </p:nvSpPr>
        <p:spPr bwMode="auto">
          <a:xfrm rot="-5400000">
            <a:off x="6876257" y="5123656"/>
            <a:ext cx="239712" cy="1552575"/>
          </a:xfrm>
          <a:prstGeom prst="leftBrace">
            <a:avLst>
              <a:gd name="adj1" fmla="val 46117"/>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77" name="AutoShape 31"/>
          <p:cNvSpPr>
            <a:spLocks noChangeArrowheads="1"/>
          </p:cNvSpPr>
          <p:nvPr/>
        </p:nvSpPr>
        <p:spPr bwMode="auto">
          <a:xfrm>
            <a:off x="6410325" y="2786063"/>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802.11ae</a:t>
            </a:r>
          </a:p>
          <a:p>
            <a:pPr algn="ctr"/>
            <a:r>
              <a:rPr lang="en-US" sz="1000" b="1" dirty="0" err="1">
                <a:latin typeface="Tahoma" pitchFamily="34" charset="0"/>
                <a:ea typeface="ＭＳ Ｐゴシック" charset="-128"/>
                <a:cs typeface="Arial" pitchFamily="34" charset="0"/>
              </a:rPr>
              <a:t>QoS</a:t>
            </a:r>
            <a:r>
              <a:rPr lang="en-US" sz="1000" b="1" dirty="0">
                <a:latin typeface="Tahoma" pitchFamily="34" charset="0"/>
                <a:ea typeface="ＭＳ Ｐゴシック" charset="-128"/>
                <a:cs typeface="Arial" pitchFamily="34" charset="0"/>
              </a:rPr>
              <a:t> Mgt Frames</a:t>
            </a:r>
          </a:p>
        </p:txBody>
      </p:sp>
      <p:sp>
        <p:nvSpPr>
          <p:cNvPr id="30779" name="AutoShape 31"/>
          <p:cNvSpPr>
            <a:spLocks noChangeArrowheads="1"/>
          </p:cNvSpPr>
          <p:nvPr/>
        </p:nvSpPr>
        <p:spPr bwMode="auto">
          <a:xfrm>
            <a:off x="6382796" y="4724400"/>
            <a:ext cx="1085850" cy="5334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a:latin typeface="Tahoma" pitchFamily="34" charset="0"/>
                <a:ea typeface="ＭＳ Ｐゴシック" charset="-128"/>
                <a:cs typeface="Arial" pitchFamily="34" charset="0"/>
              </a:rPr>
              <a:t>802.11ad</a:t>
            </a:r>
          </a:p>
          <a:p>
            <a:pPr algn="ctr"/>
            <a:r>
              <a:rPr lang="en-US" sz="1000" b="1" dirty="0">
                <a:latin typeface="Tahoma" pitchFamily="34" charset="0"/>
                <a:ea typeface="ＭＳ Ｐゴシック" charset="-128"/>
                <a:cs typeface="Arial" pitchFamily="34" charset="0"/>
              </a:rPr>
              <a:t>VHT 60 GHz</a:t>
            </a:r>
          </a:p>
        </p:txBody>
      </p:sp>
      <p:sp>
        <p:nvSpPr>
          <p:cNvPr id="30780" name="AutoShape 46"/>
          <p:cNvSpPr>
            <a:spLocks noChangeArrowheads="1"/>
          </p:cNvSpPr>
          <p:nvPr/>
        </p:nvSpPr>
        <p:spPr bwMode="auto">
          <a:xfrm>
            <a:off x="3816195" y="1761071"/>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2680912"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cxnSp>
        <p:nvCxnSpPr>
          <p:cNvPr id="41" name="Straight Connector 40"/>
          <p:cNvCxnSpPr/>
          <p:nvPr/>
        </p:nvCxnSpPr>
        <p:spPr bwMode="auto">
          <a:xfrm>
            <a:off x="7772401" y="1419225"/>
            <a:ext cx="0" cy="4194969"/>
          </a:xfrm>
          <a:prstGeom prst="line">
            <a:avLst/>
          </a:prstGeom>
          <a:solidFill>
            <a:schemeClr val="accent1"/>
          </a:solidFill>
          <a:ln w="1270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49" name="AutoShape 31"/>
          <p:cNvSpPr>
            <a:spLocks noChangeArrowheads="1"/>
          </p:cNvSpPr>
          <p:nvPr/>
        </p:nvSpPr>
        <p:spPr bwMode="auto">
          <a:xfrm>
            <a:off x="6419850" y="2133600"/>
            <a:ext cx="1085850" cy="46672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802.11aa</a:t>
            </a:r>
          </a:p>
          <a:p>
            <a:pPr algn="ctr"/>
            <a:r>
              <a:rPr lang="en-US" sz="1000" b="1" dirty="0" smtClean="0">
                <a:latin typeface="Tahoma" pitchFamily="34" charset="0"/>
                <a:ea typeface="ＭＳ Ｐゴシック" charset="-128"/>
                <a:cs typeface="Arial" pitchFamily="34" charset="0"/>
              </a:rPr>
              <a:t>Video Transport</a:t>
            </a:r>
            <a:endParaRPr lang="en-US" sz="10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8001000"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-2012</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Dorothy Stanley (HPE)</a:t>
            </a:r>
            <a:endParaRPr lang="en-US"/>
          </a:p>
        </p:txBody>
      </p:sp>
      <p:sp>
        <p:nvSpPr>
          <p:cNvPr id="5" name="Date Placeholder 4"/>
          <p:cNvSpPr>
            <a:spLocks noGrp="1"/>
          </p:cNvSpPr>
          <p:nvPr>
            <p:ph type="dt" sz="half" idx="10"/>
          </p:nvPr>
        </p:nvSpPr>
        <p:spPr/>
        <p:txBody>
          <a:bodyPr/>
          <a:lstStyle/>
          <a:p>
            <a:pPr>
              <a:defRPr/>
            </a:pPr>
            <a:r>
              <a:rPr lang="en-US" smtClean="0"/>
              <a:t>January 2016</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37</a:t>
            </a:fld>
            <a:endParaRPr lang="en-US"/>
          </a:p>
        </p:txBody>
      </p:sp>
      <p:sp>
        <p:nvSpPr>
          <p:cNvPr id="44" name="AutoShape 46"/>
          <p:cNvSpPr>
            <a:spLocks noChangeArrowheads="1"/>
          </p:cNvSpPr>
          <p:nvPr/>
        </p:nvSpPr>
        <p:spPr bwMode="auto">
          <a:xfrm>
            <a:off x="2680912" y="3146973"/>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1554773" y="3283856"/>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LRLP TIG</a:t>
            </a:r>
          </a:p>
          <a:p>
            <a:pPr algn="ctr"/>
            <a:r>
              <a:rPr lang="en-US" sz="1100" dirty="0" smtClean="0">
                <a:latin typeface="Tahoma" pitchFamily="34" charset="0"/>
                <a:ea typeface="ＭＳ Ｐゴシック" charset="-128"/>
                <a:cs typeface="Arial" pitchFamily="34" charset="0"/>
              </a:rPr>
              <a:t>Long Range</a:t>
            </a:r>
          </a:p>
          <a:p>
            <a:pPr algn="ctr"/>
            <a:r>
              <a:rPr lang="en-US" sz="1100" b="1" dirty="0" smtClean="0">
                <a:latin typeface="Tahoma" pitchFamily="34" charset="0"/>
                <a:ea typeface="ＭＳ Ｐゴシック" charset="-128"/>
                <a:cs typeface="Arial" pitchFamily="34" charset="0"/>
              </a:rPr>
              <a:t>Low Power</a:t>
            </a:r>
          </a:p>
        </p:txBody>
      </p:sp>
      <p:cxnSp>
        <p:nvCxnSpPr>
          <p:cNvPr id="3" name="Straight Arrow Connector 2"/>
          <p:cNvCxnSpPr>
            <a:stCxn id="40" idx="5"/>
          </p:cNvCxnSpPr>
          <p:nvPr/>
        </p:nvCxnSpPr>
        <p:spPr bwMode="auto">
          <a:xfrm>
            <a:off x="5914233" y="1747068"/>
            <a:ext cx="468563" cy="1257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7" name="AutoShape 49"/>
          <p:cNvSpPr>
            <a:spLocks noChangeArrowheads="1"/>
          </p:cNvSpPr>
          <p:nvPr/>
        </p:nvSpPr>
        <p:spPr bwMode="auto">
          <a:xfrm>
            <a:off x="4943929"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2" name="Right Arrow 1"/>
          <p:cNvSpPr/>
          <p:nvPr/>
        </p:nvSpPr>
        <p:spPr bwMode="auto">
          <a:xfrm flipH="1">
            <a:off x="3733798" y="4902163"/>
            <a:ext cx="2119901" cy="683177"/>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0000"/>
                </a:solidFill>
                <a:effectLst/>
                <a:latin typeface="Times New Roman" pitchFamily="18" charset="0"/>
              </a:rPr>
              <a:t>Currently</a:t>
            </a:r>
            <a:r>
              <a:rPr kumimoji="0" lang="en-GB" sz="1600" b="1" i="0" u="none" strike="noStrike" cap="none" normalizeH="0" dirty="0" smtClean="0">
                <a:ln>
                  <a:noFill/>
                </a:ln>
                <a:solidFill>
                  <a:srgbClr val="FF0000"/>
                </a:solidFill>
                <a:effectLst/>
                <a:latin typeface="Times New Roman" pitchFamily="18" charset="0"/>
              </a:rPr>
              <a:t> in ballot</a:t>
            </a:r>
            <a:endParaRPr kumimoji="0" lang="en-GB" sz="1600" b="1" i="0" u="none" strike="noStrike" cap="none" normalizeH="0" baseline="0" dirty="0" smtClean="0">
              <a:ln>
                <a:noFill/>
              </a:ln>
              <a:solidFill>
                <a:srgbClr val="FF0000"/>
              </a:solidFill>
              <a:effectLst/>
              <a:latin typeface="Times New Roman" pitchFamily="18" charset="0"/>
            </a:endParaRPr>
          </a:p>
        </p:txBody>
      </p:sp>
    </p:spTree>
    <p:extLst>
      <p:ext uri="{BB962C8B-B14F-4D97-AF65-F5344CB8AC3E}">
        <p14:creationId xmlns:p14="http://schemas.microsoft.com/office/powerpoint/2010/main" val="284349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a:t>W</a:t>
            </a:r>
            <a:r>
              <a:rPr lang="en-GB" dirty="0" smtClean="0"/>
              <a:t>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graphicFrame>
        <p:nvGraphicFramePr>
          <p:cNvPr id="7" name="Table 6"/>
          <p:cNvGraphicFramePr>
            <a:graphicFrameLocks noGrp="1"/>
          </p:cNvGraphicFramePr>
          <p:nvPr>
            <p:extLst>
              <p:ext uri="{D42A27DB-BD31-4B8C-83A1-F6EECF244321}">
                <p14:modId xmlns:p14="http://schemas.microsoft.com/office/powerpoint/2010/main" val="4137971430"/>
              </p:ext>
            </p:extLst>
          </p:nvPr>
        </p:nvGraphicFramePr>
        <p:xfrm>
          <a:off x="0" y="2819400"/>
          <a:ext cx="9103425" cy="3523298"/>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Pool</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24623">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0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r h="511969">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c>
                  <a:txBody>
                    <a:bodyPr/>
                    <a:lstStyle/>
                    <a:p>
                      <a:pPr algn="ct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38</a:t>
            </a:fld>
            <a:endParaRPr lang="en-US"/>
          </a:p>
        </p:txBody>
      </p:sp>
      <p:sp>
        <p:nvSpPr>
          <p:cNvPr id="3" name="Content Placeholder 2"/>
          <p:cNvSpPr>
            <a:spLocks noGrp="1"/>
          </p:cNvSpPr>
          <p:nvPr>
            <p:ph idx="1"/>
          </p:nvPr>
        </p:nvSpPr>
        <p:spPr>
          <a:xfrm>
            <a:off x="542173" y="1219200"/>
            <a:ext cx="7772400" cy="1295400"/>
          </a:xfrm>
        </p:spPr>
        <p:txBody>
          <a:bodyPr/>
          <a:lstStyle/>
          <a:p>
            <a:pPr marL="0" indent="0">
              <a:buNone/>
            </a:pPr>
            <a:r>
              <a:rPr lang="en-GB" dirty="0" smtClean="0"/>
              <a:t>Current:   </a:t>
            </a:r>
          </a:p>
          <a:p>
            <a:r>
              <a:rPr lang="en-GB" dirty="0" err="1" smtClean="0"/>
              <a:t>TGaj</a:t>
            </a:r>
            <a:r>
              <a:rPr lang="en-GB" dirty="0" smtClean="0"/>
              <a:t> WG Initial Ballot (LB217) closes Wed 20</a:t>
            </a:r>
            <a:r>
              <a:rPr lang="en-GB" baseline="30000" dirty="0" smtClean="0"/>
              <a:t>th</a:t>
            </a:r>
            <a:r>
              <a:rPr lang="en-GB" dirty="0" smtClean="0"/>
              <a:t> Jan</a:t>
            </a:r>
          </a:p>
          <a:p>
            <a:r>
              <a:rPr lang="en-GB" dirty="0" err="1" smtClean="0"/>
              <a:t>REVmc</a:t>
            </a:r>
            <a:r>
              <a:rPr lang="en-GB" dirty="0" smtClean="0"/>
              <a:t> Sponsor first recirculation ballot closes 26 Jan</a:t>
            </a:r>
            <a:endParaRPr lang="en-GB" dirty="0"/>
          </a:p>
        </p:txBody>
      </p:sp>
    </p:spTree>
    <p:extLst>
      <p:ext uri="{BB962C8B-B14F-4D97-AF65-F5344CB8AC3E}">
        <p14:creationId xmlns:p14="http://schemas.microsoft.com/office/powerpoint/2010/main" val="2136193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2533" name="Rectangle 2"/>
          <p:cNvSpPr>
            <a:spLocks noGrp="1" noChangeArrowheads="1"/>
          </p:cNvSpPr>
          <p:nvPr>
            <p:ph type="title"/>
          </p:nvPr>
        </p:nvSpPr>
        <p:spPr/>
        <p:txBody>
          <a:bodyPr/>
          <a:lstStyle/>
          <a:p>
            <a:r>
              <a:rPr lang="en-GB" dirty="0"/>
              <a:t>W</a:t>
            </a:r>
            <a:r>
              <a:rPr lang="en-GB" dirty="0" smtClean="0"/>
              <a:t>4.1.6 </a:t>
            </a:r>
            <a:r>
              <a:rPr lang="en-GB" dirty="0" smtClean="0"/>
              <a:t>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2015-05-10</a:t>
            </a:r>
            <a:endParaRPr lang="en-GB" sz="1200" b="0" dirty="0"/>
          </a:p>
        </p:txBody>
      </p:sp>
      <p:sp>
        <p:nvSpPr>
          <p:cNvPr id="22535" name="TextBox 8"/>
          <p:cNvSpPr txBox="1">
            <a:spLocks noChangeArrowheads="1"/>
          </p:cNvSpPr>
          <p:nvPr/>
        </p:nvSpPr>
        <p:spPr bwMode="auto">
          <a:xfrm>
            <a:off x="625475" y="3849688"/>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771465562"/>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153</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42</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367</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10</a:t>
                      </a:r>
                      <a:endParaRPr lang="en-GB" sz="2400" kern="1200" dirty="0">
                        <a:solidFill>
                          <a:schemeClr val="tx1"/>
                        </a:solidFill>
                        <a:effectLst/>
                        <a:latin typeface="Calibri" panose="020F0502020204030204" pitchFamily="34" charset="0"/>
                        <a:ea typeface="+mn-ea"/>
                        <a:cs typeface="+mn-cs"/>
                      </a:endParaRPr>
                    </a:p>
                  </a:txBody>
                  <a:tcPr marT="45673" marB="45673"/>
                </a:tc>
              </a:tr>
            </a:tbl>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39</a:t>
            </a:fld>
            <a:endParaRPr lang="en-US"/>
          </a:p>
        </p:txBody>
      </p:sp>
    </p:spTree>
    <p:extLst>
      <p:ext uri="{BB962C8B-B14F-4D97-AF65-F5344CB8AC3E}">
        <p14:creationId xmlns:p14="http://schemas.microsoft.com/office/powerpoint/2010/main" val="3803100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a:t>
            </a:r>
            <a:r>
              <a:rPr lang="en-GB" sz="2000"/>
              <a:t>December </a:t>
            </a:r>
            <a:r>
              <a:rPr lang="en-GB" sz="200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4</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0138061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5605" name="Rectangle 2"/>
          <p:cNvSpPr>
            <a:spLocks noGrp="1" noChangeArrowheads="1"/>
          </p:cNvSpPr>
          <p:nvPr>
            <p:ph type="title"/>
          </p:nvPr>
        </p:nvSpPr>
        <p:spPr>
          <a:xfrm>
            <a:off x="538163" y="631825"/>
            <a:ext cx="7772400" cy="533400"/>
          </a:xfrm>
        </p:spPr>
        <p:txBody>
          <a:bodyPr/>
          <a:lstStyle/>
          <a:p>
            <a:r>
              <a:rPr lang="en-GB" sz="2400" dirty="0"/>
              <a:t>W</a:t>
            </a:r>
            <a:r>
              <a:rPr lang="en-GB" sz="2400" dirty="0" smtClean="0"/>
              <a:t>4.1.6 </a:t>
            </a:r>
            <a:r>
              <a:rPr lang="en-GB" sz="2400" dirty="0" smtClean="0"/>
              <a:t>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99987177"/>
              </p:ext>
            </p:extLst>
          </p:nvPr>
        </p:nvGraphicFramePr>
        <p:xfrm>
          <a:off x="696913" y="1411288"/>
          <a:ext cx="6075363" cy="4508500"/>
        </p:xfrm>
        <a:graphic>
          <a:graphicData uri="http://schemas.openxmlformats.org/presentationml/2006/ole">
            <mc:AlternateContent xmlns:mc="http://schemas.openxmlformats.org/markup-compatibility/2006">
              <mc:Choice xmlns:v="urn:schemas-microsoft-com:vml" Requires="v">
                <p:oleObj spid="_x0000_s3080" name="Binary Worksheet" r:id="rId4" imgW="8134243" imgH="6010343" progId="Excel.SheetBinaryMacroEnabled.12">
                  <p:embed/>
                </p:oleObj>
              </mc:Choice>
              <mc:Fallback>
                <p:oleObj name="Binary Worksheet" r:id="rId4" imgW="8134243" imgH="6010343" progId="Excel.SheetBinaryMacroEnabled.12">
                  <p:embed/>
                  <p:pic>
                    <p:nvPicPr>
                      <p:cNvPr id="0" name=""/>
                      <p:cNvPicPr>
                        <a:picLocks noChangeAspect="1" noChangeArrowheads="1"/>
                      </p:cNvPicPr>
                      <p:nvPr/>
                    </p:nvPicPr>
                    <p:blipFill>
                      <a:blip r:embed="rId5"/>
                      <a:srcRect/>
                      <a:stretch>
                        <a:fillRect/>
                      </a:stretch>
                    </p:blipFill>
                    <p:spPr bwMode="auto">
                      <a:xfrm>
                        <a:off x="696913" y="1411288"/>
                        <a:ext cx="6075363" cy="4508500"/>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40</a:t>
            </a:fld>
            <a:endParaRPr lang="en-US"/>
          </a:p>
        </p:txBody>
      </p:sp>
      <p:pic>
        <p:nvPicPr>
          <p:cNvPr id="4" name="Picture 3"/>
          <p:cNvPicPr>
            <a:picLocks noChangeAspect="1"/>
          </p:cNvPicPr>
          <p:nvPr/>
        </p:nvPicPr>
        <p:blipFill>
          <a:blip r:embed="rId6"/>
          <a:stretch>
            <a:fillRect/>
          </a:stretch>
        </p:blipFill>
        <p:spPr>
          <a:xfrm>
            <a:off x="6973462" y="1874141"/>
            <a:ext cx="1857375" cy="1819275"/>
          </a:xfrm>
          <a:prstGeom prst="rect">
            <a:avLst/>
          </a:prstGeom>
        </p:spPr>
      </p:pic>
      <p:sp>
        <p:nvSpPr>
          <p:cNvPr id="5" name="TextBox 4"/>
          <p:cNvSpPr txBox="1"/>
          <p:nvPr/>
        </p:nvSpPr>
        <p:spPr>
          <a:xfrm>
            <a:off x="6934200" y="1295400"/>
            <a:ext cx="1905000" cy="457200"/>
          </a:xfrm>
          <a:prstGeom prst="rect">
            <a:avLst/>
          </a:prstGeom>
          <a:noFill/>
        </p:spPr>
        <p:txBody>
          <a:bodyPr wrap="square" rtlCol="0">
            <a:spAutoFit/>
          </a:bodyPr>
          <a:lstStyle/>
          <a:p>
            <a:r>
              <a:rPr lang="en-GB" dirty="0" smtClean="0"/>
              <a:t>New voters:</a:t>
            </a:r>
            <a:endParaRPr lang="en-GB" dirty="0"/>
          </a:p>
        </p:txBody>
      </p:sp>
    </p:spTree>
    <p:extLst>
      <p:ext uri="{BB962C8B-B14F-4D97-AF65-F5344CB8AC3E}">
        <p14:creationId xmlns:p14="http://schemas.microsoft.com/office/powerpoint/2010/main" val="771164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a:t>W</a:t>
            </a:r>
            <a:r>
              <a:rPr lang="en-GB" dirty="0" smtClean="0"/>
              <a:t>4.1.7 </a:t>
            </a:r>
            <a:r>
              <a:rPr lang="en-GB" dirty="0" smtClean="0"/>
              <a:t>ANA Status</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sz="3200" dirty="0" smtClean="0"/>
              <a:t>The latest database is 11-11/0270r33  (Nov 2015)</a:t>
            </a:r>
          </a:p>
          <a:p>
            <a:pPr>
              <a:defRPr/>
            </a:pPr>
            <a:r>
              <a:rPr lang="en-GB" sz="3200" dirty="0" smtClean="0"/>
              <a:t>Changes since last meeting: None</a:t>
            </a:r>
          </a:p>
          <a:p>
            <a:pPr marL="457200" lvl="1" indent="0">
              <a:buNone/>
              <a:defRPr/>
            </a:pPr>
            <a:endParaRPr lang="en-GB" sz="2800" dirty="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41</a:t>
            </a:fld>
            <a:endParaRPr lang="en-US"/>
          </a:p>
        </p:txBody>
      </p:sp>
    </p:spTree>
    <p:extLst>
      <p:ext uri="{BB962C8B-B14F-4D97-AF65-F5344CB8AC3E}">
        <p14:creationId xmlns:p14="http://schemas.microsoft.com/office/powerpoint/2010/main" val="27226192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685800"/>
            <a:ext cx="7772400" cy="914400"/>
          </a:xfrm>
        </p:spPr>
        <p:txBody>
          <a:bodyPr/>
          <a:lstStyle/>
          <a:p>
            <a:r>
              <a:rPr lang="en-GB" dirty="0" smtClean="0"/>
              <a:t>W4.1.8 Treasurer Report</a:t>
            </a:r>
            <a:endParaRPr lang="en-US" dirty="0" smtClean="0"/>
          </a:p>
        </p:txBody>
      </p:sp>
      <p:sp>
        <p:nvSpPr>
          <p:cNvPr id="9219" name="Content Placeholder 2"/>
          <p:cNvSpPr>
            <a:spLocks noGrp="1"/>
          </p:cNvSpPr>
          <p:nvPr>
            <p:ph idx="1"/>
          </p:nvPr>
        </p:nvSpPr>
        <p:spPr>
          <a:xfrm>
            <a:off x="685800" y="1447800"/>
            <a:ext cx="7772400" cy="4876800"/>
          </a:xfrm>
        </p:spPr>
        <p:txBody>
          <a:bodyPr/>
          <a:lstStyle/>
          <a:p>
            <a:pPr>
              <a:defRPr/>
            </a:pPr>
            <a:r>
              <a:rPr lang="en-GB" dirty="0" smtClean="0"/>
              <a:t>See </a:t>
            </a:r>
            <a:r>
              <a:rPr lang="en-GB" dirty="0" smtClean="0"/>
              <a:t>11-15-1525</a:t>
            </a:r>
            <a:endParaRPr lang="en-GB" dirty="0" smtClean="0"/>
          </a:p>
          <a:p>
            <a:pPr>
              <a:defRPr/>
            </a:pPr>
            <a:endParaRPr lang="en-GB" dirty="0" smtClean="0"/>
          </a:p>
        </p:txBody>
      </p:sp>
      <p:sp>
        <p:nvSpPr>
          <p:cNvPr id="276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Dorothy Stanley (HPE)</a:t>
            </a:r>
            <a:endParaRPr lang="en-US" sz="1200" b="0" smtClean="0"/>
          </a:p>
        </p:txBody>
      </p:sp>
      <p:sp>
        <p:nvSpPr>
          <p:cNvPr id="2" name="Date Placeholder 1"/>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42</a:t>
            </a:fld>
            <a:endParaRPr lang="en-US"/>
          </a:p>
        </p:txBody>
      </p:sp>
    </p:spTree>
    <p:extLst>
      <p:ext uri="{BB962C8B-B14F-4D97-AF65-F5344CB8AC3E}">
        <p14:creationId xmlns:p14="http://schemas.microsoft.com/office/powerpoint/2010/main" val="212527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Thursday – January </a:t>
            </a:r>
            <a:r>
              <a:rPr lang="en-US" sz="3200" dirty="0" smtClean="0"/>
              <a:t>28</a:t>
            </a:r>
            <a:r>
              <a:rPr lang="en-US" sz="3200" dirty="0" smtClean="0"/>
              <a:t/>
            </a:r>
            <a:br>
              <a:rPr lang="en-US" sz="3200" dirty="0" smtClean="0"/>
            </a:br>
            <a:r>
              <a:rPr lang="en-US" sz="3200" dirty="0" smtClean="0"/>
              <a:t>802.11 WG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a:t>802.11 Plenary – China Interim January </a:t>
            </a:r>
            <a:r>
              <a:rPr lang="en-US" dirty="0" smtClean="0"/>
              <a:t>2016</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7DC20B9-232F-45E3-915F-318DA7AF0997}"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dirty="0" smtClean="0"/>
              <a:t>Th2.2 Call for Potentially Essential Patents</a:t>
            </a:r>
          </a:p>
        </p:txBody>
      </p:sp>
      <p:sp>
        <p:nvSpPr>
          <p:cNvPr id="16387" name="Rectangle 1027"/>
          <p:cNvSpPr>
            <a:spLocks noGrp="1" noChangeArrowheads="1"/>
          </p:cNvSpPr>
          <p:nvPr>
            <p:ph idx="1"/>
          </p:nvPr>
        </p:nvSpPr>
        <p:spPr/>
        <p:txBody>
          <a:bodyPr/>
          <a:lstStyle/>
          <a:p>
            <a:r>
              <a:rPr lang="en-US" alt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mtClean="0"/>
              <a:t>Either speak up now or</a:t>
            </a:r>
          </a:p>
          <a:p>
            <a:pPr lvl="1"/>
            <a:r>
              <a:rPr lang="en-US" altLang="en-US" smtClean="0"/>
              <a:t>Provide the chair of this group with the identity of the holder(s) of any and all such claims as soon as possible or</a:t>
            </a:r>
          </a:p>
          <a:p>
            <a:pPr lvl="1"/>
            <a:r>
              <a:rPr lang="en-US" altLang="en-US" smtClean="0"/>
              <a:t>Cause an LOA to be submitted</a:t>
            </a:r>
          </a:p>
        </p:txBody>
      </p:sp>
      <p:sp>
        <p:nvSpPr>
          <p:cNvPr id="16388"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163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76674C28-F199-4F09-B23F-C4F7779A8A66}" type="slidenum">
              <a:rPr lang="en-US" altLang="en-US" sz="1200" b="0"/>
              <a:pPr>
                <a:spcBef>
                  <a:spcPct val="0"/>
                </a:spcBef>
                <a:buFontTx/>
                <a:buNone/>
              </a:pPr>
              <a:t>44</a:t>
            </a:fld>
            <a:endParaRPr lang="en-US" altLang="en-US" sz="1200" b="0"/>
          </a:p>
        </p:txBody>
      </p:sp>
    </p:spTree>
    <p:extLst>
      <p:ext uri="{BB962C8B-B14F-4D97-AF65-F5344CB8AC3E}">
        <p14:creationId xmlns:p14="http://schemas.microsoft.com/office/powerpoint/2010/main" val="5636340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n-US" dirty="0" smtClean="0"/>
              <a:t>Th2.4 </a:t>
            </a:r>
            <a:r>
              <a:rPr lang="en-GB" altLang="en-US" dirty="0" smtClean="0"/>
              <a:t>Administrative Reminders</a:t>
            </a:r>
          </a:p>
        </p:txBody>
      </p:sp>
      <p:sp>
        <p:nvSpPr>
          <p:cNvPr id="37891" name="Content Placeholder 2"/>
          <p:cNvSpPr>
            <a:spLocks noGrp="1"/>
          </p:cNvSpPr>
          <p:nvPr>
            <p:ph idx="1"/>
          </p:nvPr>
        </p:nvSpPr>
        <p:spPr>
          <a:xfrm>
            <a:off x="685800" y="2057400"/>
            <a:ext cx="7772400" cy="3581400"/>
          </a:xfrm>
        </p:spPr>
        <p:txBody>
          <a:bodyPr/>
          <a:lstStyle/>
          <a:p>
            <a:r>
              <a:rPr lang="en-GB" altLang="en-US" dirty="0" smtClean="0"/>
              <a:t>Next Full WG Session: March </a:t>
            </a:r>
            <a:r>
              <a:rPr lang="en-GB" altLang="en-US" dirty="0" smtClean="0"/>
              <a:t>13-18 Macau</a:t>
            </a:r>
            <a:endParaRPr lang="en-GB" altLang="en-US" dirty="0" smtClean="0"/>
          </a:p>
          <a:p>
            <a:r>
              <a:rPr lang="en-GB" altLang="en-US" dirty="0" smtClean="0"/>
              <a:t>1</a:t>
            </a:r>
            <a:r>
              <a:rPr lang="en-GB" altLang="en-US" baseline="30000" dirty="0" smtClean="0"/>
              <a:t>st</a:t>
            </a:r>
            <a:r>
              <a:rPr lang="en-GB" altLang="en-US" dirty="0" smtClean="0"/>
              <a:t> CAC </a:t>
            </a:r>
            <a:r>
              <a:rPr lang="en-GB" altLang="en-US" dirty="0" err="1" smtClean="0"/>
              <a:t>telecon</a:t>
            </a:r>
            <a:r>
              <a:rPr lang="en-GB" altLang="en-US" dirty="0" smtClean="0"/>
              <a:t> – Feb 8</a:t>
            </a:r>
            <a:r>
              <a:rPr lang="en-GB" altLang="en-US" baseline="30000" dirty="0" smtClean="0"/>
              <a:t>th</a:t>
            </a:r>
            <a:r>
              <a:rPr lang="en-GB" altLang="en-US" dirty="0" smtClean="0"/>
              <a:t> at noon ET (-5 weeks)</a:t>
            </a:r>
          </a:p>
          <a:p>
            <a:pPr lvl="1"/>
            <a:r>
              <a:rPr lang="en-GB" altLang="en-US" dirty="0" smtClean="0"/>
              <a:t>Initial objectives/agendas should be uploaded as mentor documents (.</a:t>
            </a:r>
            <a:r>
              <a:rPr lang="en-GB" altLang="en-US" dirty="0" err="1" smtClean="0"/>
              <a:t>ppt</a:t>
            </a:r>
            <a:r>
              <a:rPr lang="en-GB" altLang="en-US" dirty="0" smtClean="0"/>
              <a:t> format) or send to chair (.</a:t>
            </a:r>
            <a:r>
              <a:rPr lang="en-GB" altLang="en-US" dirty="0" err="1" smtClean="0"/>
              <a:t>xls</a:t>
            </a:r>
            <a:r>
              <a:rPr lang="en-GB" altLang="en-US" dirty="0" smtClean="0"/>
              <a:t> tab format) before the </a:t>
            </a:r>
            <a:r>
              <a:rPr lang="en-GB" altLang="en-US" dirty="0" err="1" smtClean="0"/>
              <a:t>telecon</a:t>
            </a:r>
            <a:r>
              <a:rPr lang="en-GB" altLang="en-US" dirty="0" smtClean="0"/>
              <a:t>.</a:t>
            </a:r>
          </a:p>
          <a:p>
            <a:pPr lvl="1"/>
            <a:r>
              <a:rPr lang="en-GB" altLang="en-US" dirty="0" smtClean="0"/>
              <a:t>Meeting date set to meet 30-day agenda submission deadline.</a:t>
            </a:r>
            <a:endParaRPr lang="en-GB" altLang="en-US" dirty="0" smtClean="0">
              <a:solidFill>
                <a:srgbClr val="FF0000"/>
              </a:solidFill>
            </a:endParaRPr>
          </a:p>
          <a:p>
            <a:r>
              <a:rPr lang="en-GB" altLang="en-US" dirty="0" smtClean="0"/>
              <a:t>2</a:t>
            </a:r>
            <a:r>
              <a:rPr lang="en-GB" altLang="en-US" baseline="30000" dirty="0" smtClean="0"/>
              <a:t>nd</a:t>
            </a:r>
            <a:r>
              <a:rPr lang="en-GB" altLang="en-US" dirty="0" smtClean="0"/>
              <a:t> CAC </a:t>
            </a:r>
            <a:r>
              <a:rPr lang="en-GB" altLang="en-US" dirty="0" err="1" smtClean="0"/>
              <a:t>telecon</a:t>
            </a:r>
            <a:r>
              <a:rPr lang="en-GB" altLang="en-US" dirty="0" smtClean="0"/>
              <a:t> – Feb 29th at noon ET (-2 weeks)</a:t>
            </a:r>
          </a:p>
          <a:p>
            <a:pPr lvl="1"/>
            <a:r>
              <a:rPr lang="en-GB" altLang="en-US" dirty="0" smtClean="0"/>
              <a:t>Date chosen to avoid those travelling to Wi-Fi Alliance meeting</a:t>
            </a:r>
          </a:p>
          <a:p>
            <a:pPr lvl="1"/>
            <a:r>
              <a:rPr lang="en-GB" altLang="en-US" dirty="0" smtClean="0"/>
              <a:t>Snapshots to be send to Dorothy Stanley before this </a:t>
            </a:r>
            <a:r>
              <a:rPr lang="en-GB" altLang="en-US" dirty="0" err="1" smtClean="0"/>
              <a:t>telecon</a:t>
            </a:r>
            <a:r>
              <a:rPr lang="en-GB" altLang="en-US" dirty="0" smtClean="0"/>
              <a:t>.</a:t>
            </a:r>
          </a:p>
        </p:txBody>
      </p:sp>
      <p:sp>
        <p:nvSpPr>
          <p:cNvPr id="37892"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smtClean="0"/>
              <a:t>January 2016</a:t>
            </a:r>
            <a:endParaRPr lang="en-US" altLang="en-US" sz="1800" dirty="0" smtClean="0"/>
          </a:p>
        </p:txBody>
      </p:sp>
      <p:sp>
        <p:nvSpPr>
          <p:cNvPr id="378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78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CA04E910-D68B-4848-8AE6-F610B98E2FC7}" type="slidenum">
              <a:rPr lang="en-US" altLang="en-US" sz="1200" b="0"/>
              <a:pPr>
                <a:spcBef>
                  <a:spcPct val="0"/>
                </a:spcBef>
                <a:buFontTx/>
                <a:buNone/>
              </a:pPr>
              <a:t>45</a:t>
            </a:fld>
            <a:endParaRPr lang="en-US" altLang="en-US" sz="1200" b="0"/>
          </a:p>
        </p:txBody>
      </p:sp>
    </p:spTree>
    <p:extLst>
      <p:ext uri="{BB962C8B-B14F-4D97-AF65-F5344CB8AC3E}">
        <p14:creationId xmlns:p14="http://schemas.microsoft.com/office/powerpoint/2010/main" val="654525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685800"/>
            <a:ext cx="7772400" cy="611188"/>
          </a:xfrm>
        </p:spPr>
        <p:txBody>
          <a:bodyPr/>
          <a:lstStyle/>
          <a:p>
            <a:r>
              <a:rPr lang="en-GB" altLang="en-US" dirty="0" smtClean="0"/>
              <a:t>Th2.5 </a:t>
            </a:r>
            <a:r>
              <a:rPr lang="en-GB" altLang="en-US" dirty="0" smtClean="0"/>
              <a:t>Letters of Assurance</a:t>
            </a:r>
          </a:p>
        </p:txBody>
      </p:sp>
      <p:sp>
        <p:nvSpPr>
          <p:cNvPr id="21507" name="Content Placeholder 2"/>
          <p:cNvSpPr>
            <a:spLocks noGrp="1"/>
          </p:cNvSpPr>
          <p:nvPr>
            <p:ph sz="half" idx="1"/>
          </p:nvPr>
        </p:nvSpPr>
        <p:spPr>
          <a:xfrm>
            <a:off x="304800" y="1373188"/>
            <a:ext cx="8534400" cy="5102225"/>
          </a:xfrm>
        </p:spPr>
        <p:txBody>
          <a:bodyPr/>
          <a:lstStyle/>
          <a:p>
            <a:pPr marL="0" indent="0">
              <a:buFontTx/>
              <a:buNone/>
              <a:defRPr/>
            </a:pPr>
            <a:r>
              <a:rPr lang="en-GB" altLang="en-US" sz="2400" dirty="0" smtClean="0"/>
              <a:t>Database is </a:t>
            </a:r>
            <a:r>
              <a:rPr lang="en-GB" altLang="en-US" sz="2400" dirty="0" smtClean="0">
                <a:hlinkClick r:id="rId3"/>
              </a:rPr>
              <a:t>here</a:t>
            </a:r>
            <a:endParaRPr lang="en-GB" altLang="en-US" sz="2400" dirty="0" smtClean="0"/>
          </a:p>
          <a:p>
            <a:pPr marL="0" indent="0">
              <a:buFontTx/>
              <a:buNone/>
              <a:defRPr/>
            </a:pPr>
            <a:endParaRPr lang="en-GB" altLang="en-US" sz="2400" dirty="0" smtClean="0"/>
          </a:p>
          <a:p>
            <a:pPr>
              <a:defRPr/>
            </a:pPr>
            <a:r>
              <a:rPr lang="en-GB" altLang="en-US" sz="2400" dirty="0"/>
              <a:t>3</a:t>
            </a:r>
            <a:r>
              <a:rPr lang="en-GB" altLang="en-US" sz="2400" dirty="0" smtClean="0"/>
              <a:t> </a:t>
            </a:r>
            <a:r>
              <a:rPr lang="en-GB" altLang="en-US" sz="2400" dirty="0" smtClean="0"/>
              <a:t>requests for </a:t>
            </a:r>
            <a:r>
              <a:rPr lang="en-GB" altLang="en-US" sz="2400" dirty="0" err="1" smtClean="0"/>
              <a:t>LoA</a:t>
            </a:r>
            <a:r>
              <a:rPr lang="en-GB" altLang="en-US" sz="2400" dirty="0" smtClean="0"/>
              <a:t> have not been responded to:</a:t>
            </a:r>
            <a:endParaRPr lang="en-GB" altLang="en-US" sz="2000" dirty="0" smtClean="0"/>
          </a:p>
          <a:p>
            <a:pPr lvl="1">
              <a:defRPr/>
            </a:pPr>
            <a:r>
              <a:rPr lang="en-US" altLang="en-US" sz="2000" dirty="0" smtClean="0"/>
              <a:t>Nokia (802.11ai)</a:t>
            </a:r>
          </a:p>
          <a:p>
            <a:pPr lvl="1">
              <a:defRPr/>
            </a:pPr>
            <a:r>
              <a:rPr lang="en-US" altLang="en-US" sz="2000" dirty="0" smtClean="0"/>
              <a:t>HP (802.11ai)</a:t>
            </a:r>
          </a:p>
          <a:p>
            <a:pPr lvl="1">
              <a:defRPr/>
            </a:pPr>
            <a:r>
              <a:rPr lang="en-US" altLang="en-US" sz="2000" dirty="0" smtClean="0"/>
              <a:t>Microsoft (802.11ai)</a:t>
            </a:r>
          </a:p>
          <a:p>
            <a:pPr lvl="1">
              <a:defRPr/>
            </a:pPr>
            <a:endParaRPr lang="en-US" altLang="en-US" sz="2000" dirty="0"/>
          </a:p>
          <a:p>
            <a:pPr>
              <a:defRPr/>
            </a:pPr>
            <a:r>
              <a:rPr lang="en-US" altLang="en-US" dirty="0" smtClean="0"/>
              <a:t>Detailed status is here:</a:t>
            </a:r>
          </a:p>
          <a:p>
            <a:pPr>
              <a:defRPr/>
            </a:pPr>
            <a:r>
              <a:rPr lang="en-US" altLang="en-US" dirty="0">
                <a:solidFill>
                  <a:srgbClr val="C00000"/>
                </a:solidFill>
                <a:hlinkClick r:id="rId4"/>
              </a:rPr>
              <a:t>https://</a:t>
            </a:r>
            <a:r>
              <a:rPr lang="en-US" altLang="en-US" dirty="0" smtClean="0">
                <a:solidFill>
                  <a:srgbClr val="C00000"/>
                </a:solidFill>
                <a:hlinkClick r:id="rId4"/>
              </a:rPr>
              <a:t>mentor.ieee.org/802.11/dcn/15/11-15-1489-03-0000-register-of-loa-requests.docx</a:t>
            </a:r>
            <a:r>
              <a:rPr lang="en-US" altLang="en-US" dirty="0" smtClean="0">
                <a:solidFill>
                  <a:srgbClr val="C00000"/>
                </a:solidFill>
              </a:rPr>
              <a:t> </a:t>
            </a:r>
            <a:endParaRPr lang="en-US" altLang="en-US" dirty="0" smtClean="0"/>
          </a:p>
          <a:p>
            <a:pPr>
              <a:defRPr/>
            </a:pPr>
            <a:endParaRPr lang="en-GB" altLang="en-US" dirty="0" smtClean="0"/>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smtClean="0"/>
          </a:p>
        </p:txBody>
      </p:sp>
      <p:sp>
        <p:nvSpPr>
          <p:cNvPr id="389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1CAA2BA-372C-42A4-8256-A7E0643DC1C5}"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10510897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xfrm>
            <a:off x="696913" y="347663"/>
            <a:ext cx="1528762"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smtClean="0"/>
          </a:p>
        </p:txBody>
      </p:sp>
      <p:sp>
        <p:nvSpPr>
          <p:cNvPr id="399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3994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AE0A4AD5-8783-4CC6-8571-F11F47F43824}" type="slidenum">
              <a:rPr lang="en-US" altLang="en-US" sz="1200" b="0"/>
              <a:pPr>
                <a:spcBef>
                  <a:spcPct val="0"/>
                </a:spcBef>
                <a:buFontTx/>
                <a:buNone/>
              </a:pPr>
              <a:t>47</a:t>
            </a:fld>
            <a:endParaRPr lang="en-US" altLang="en-US" sz="1200" b="0"/>
          </a:p>
        </p:txBody>
      </p:sp>
      <p:sp>
        <p:nvSpPr>
          <p:cNvPr id="39941" name="Rectangle 2"/>
          <p:cNvSpPr>
            <a:spLocks noGrp="1" noChangeArrowheads="1"/>
          </p:cNvSpPr>
          <p:nvPr>
            <p:ph type="title"/>
          </p:nvPr>
        </p:nvSpPr>
        <p:spPr>
          <a:xfrm>
            <a:off x="404813" y="798513"/>
            <a:ext cx="8321675" cy="446087"/>
          </a:xfrm>
        </p:spPr>
        <p:txBody>
          <a:bodyPr/>
          <a:lstStyle/>
          <a:p>
            <a:r>
              <a:rPr lang="en-US" altLang="en-US" dirty="0" smtClean="0"/>
              <a:t>Th2.6 </a:t>
            </a:r>
            <a:r>
              <a:rPr lang="en-US" altLang="en-US" dirty="0" smtClean="0"/>
              <a:t>Availability of documents- Nov 2015</a:t>
            </a:r>
          </a:p>
        </p:txBody>
      </p:sp>
      <p:graphicFrame>
        <p:nvGraphicFramePr>
          <p:cNvPr id="77901" name="Group 77"/>
          <p:cNvGraphicFramePr>
            <a:graphicFrameLocks noGrp="1"/>
          </p:cNvGraphicFramePr>
          <p:nvPr>
            <p:ph idx="1"/>
          </p:nvPr>
        </p:nvGraphicFramePr>
        <p:xfrm>
          <a:off x="0" y="1239838"/>
          <a:ext cx="9143999" cy="4827587"/>
        </p:xfrm>
        <a:graphic>
          <a:graphicData uri="http://schemas.openxmlformats.org/drawingml/2006/table">
            <a:tbl>
              <a:tblPr/>
              <a:tblGrid>
                <a:gridCol w="3048000"/>
                <a:gridCol w="1981200"/>
                <a:gridCol w="1447800"/>
                <a:gridCol w="1295400"/>
                <a:gridCol w="1371599"/>
              </a:tblGrid>
              <a:tr h="80467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Draft in Members Area</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hlinkClick r:id="rId4"/>
                        </a:rPr>
                        <a:t>Get 802</a:t>
                      </a:r>
                      <a:r>
                        <a:rPr kumimoji="0" lang="en-US" sz="1800" b="1" i="0" u="none" strike="noStrike" cap="none" normalizeH="0" baseline="0" dirty="0" smtClean="0">
                          <a:ln>
                            <a:noFill/>
                          </a:ln>
                          <a:solidFill>
                            <a:schemeClr val="tx1"/>
                          </a:solidFill>
                          <a:effectLst/>
                          <a:latin typeface="Times New Roman" pitchFamily="18" charset="0"/>
                        </a:rPr>
                        <a: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Published by ISO?</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P802.11REVmc</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D4.0 $600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D5.0</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P802.11ai</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D6.0 $165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D6.3</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P802.11ah</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D5.0 $302 pdf</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D5.1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P802.11ak</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D1.4</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P802.11aq</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Times New Roman" pitchFamily="18" charset="0"/>
                          <a:ea typeface="+mn-ea"/>
                          <a:cs typeface="+mn-cs"/>
                        </a:rPr>
                        <a:t>D3.1</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802.11af-2013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$201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802.11ac-2013</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$309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00B05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802.11ad-2012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$371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rgbClr val="FF0000"/>
                        </a:solidFill>
                        <a:effectLst/>
                        <a:latin typeface="Times New Roman" pitchFamily="18" charset="0"/>
                      </a:endParaRP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802.11ae-2012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$108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802.11aa-2012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smtClean="0">
                          <a:ln>
                            <a:noFill/>
                          </a:ln>
                          <a:solidFill>
                            <a:schemeClr val="tx1"/>
                          </a:solidFill>
                          <a:effectLst/>
                          <a:latin typeface="Times New Roman" pitchFamily="18" charset="0"/>
                        </a:rPr>
                        <a:t>$185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571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IEEE </a:t>
                      </a:r>
                      <a:r>
                        <a:rPr kumimoji="0" lang="en-US" sz="1800" b="1" i="0" u="none" strike="noStrike" cap="none" normalizeH="0" baseline="0" dirty="0" err="1" smtClean="0">
                          <a:ln>
                            <a:noFill/>
                          </a:ln>
                          <a:solidFill>
                            <a:schemeClr val="tx1"/>
                          </a:solidFill>
                          <a:effectLst/>
                          <a:latin typeface="Times New Roman" pitchFamily="18" charset="0"/>
                        </a:rPr>
                        <a:t>Std</a:t>
                      </a:r>
                      <a:r>
                        <a:rPr kumimoji="0" lang="en-US" sz="1800" b="1" i="0" u="none" strike="noStrike" cap="none" normalizeH="0" baseline="0" dirty="0" smtClean="0">
                          <a:ln>
                            <a:noFill/>
                          </a:ln>
                          <a:solidFill>
                            <a:schemeClr val="tx1"/>
                          </a:solidFill>
                          <a:effectLst/>
                          <a:latin typeface="Times New Roman" pitchFamily="18" charset="0"/>
                        </a:rPr>
                        <a:t> 802.11-2012</a:t>
                      </a:r>
                    </a:p>
                  </a:txBody>
                  <a:tcPr marL="91437" marR="91437" marT="45685" marB="4568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$556 print</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normalizeH="0" baseline="0" dirty="0" smtClean="0">
                          <a:ln>
                            <a:noFill/>
                          </a:ln>
                          <a:solidFill>
                            <a:schemeClr val="tx1"/>
                          </a:solidFill>
                          <a:effectLst/>
                          <a:latin typeface="Times New Roman" pitchFamily="18" charset="0"/>
                          <a:ea typeface="+mn-ea"/>
                          <a:cs typeface="+mn-cs"/>
                        </a:rPr>
                        <a:t>Yes</a:t>
                      </a:r>
                    </a:p>
                  </a:txBody>
                  <a:tcPr marL="91437" marR="91437" marT="45685" marB="4568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40022" name="TextBox 1"/>
          <p:cNvSpPr txBox="1">
            <a:spLocks noChangeArrowheads="1"/>
          </p:cNvSpPr>
          <p:nvPr/>
        </p:nvSpPr>
        <p:spPr bwMode="auto">
          <a:xfrm>
            <a:off x="1450975" y="6475413"/>
            <a:ext cx="2362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400"/>
              <a:t>** = request pending</a:t>
            </a:r>
            <a:endParaRPr lang="en-GB" altLang="en-US"/>
          </a:p>
        </p:txBody>
      </p:sp>
    </p:spTree>
    <p:extLst>
      <p:ext uri="{BB962C8B-B14F-4D97-AF65-F5344CB8AC3E}">
        <p14:creationId xmlns:p14="http://schemas.microsoft.com/office/powerpoint/2010/main" val="8589707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smtClean="0"/>
              <a:t>Th2.7 </a:t>
            </a:r>
            <a:r>
              <a:rPr lang="en-AU" altLang="en-US" dirty="0" smtClean="0"/>
              <a:t>802.11  drafts to ISO/IEC JTC1/SC6</a:t>
            </a:r>
          </a:p>
        </p:txBody>
      </p:sp>
      <p:sp>
        <p:nvSpPr>
          <p:cNvPr id="41987" name="Content Placeholder 5"/>
          <p:cNvSpPr>
            <a:spLocks noGrp="1"/>
          </p:cNvSpPr>
          <p:nvPr>
            <p:ph idx="1"/>
          </p:nvPr>
        </p:nvSpPr>
        <p:spPr/>
        <p:txBody>
          <a:bodyPr/>
          <a:lstStyle/>
          <a:p>
            <a:r>
              <a:rPr lang="en-GB" altLang="en-US" smtClean="0"/>
              <a:t>Drafts are sent to ISO during sponsor ballot to solicit comments.  </a:t>
            </a:r>
          </a:p>
          <a:p>
            <a:r>
              <a:rPr lang="en-GB" altLang="en-US" smtClean="0"/>
              <a:t>Approved drafts may also be sent during working group ballot.</a:t>
            </a:r>
          </a:p>
          <a:p>
            <a:r>
              <a:rPr lang="en-GB" altLang="en-US" smtClean="0"/>
              <a:t>Any comments received from ISO are processed by the comment resolution committee</a:t>
            </a:r>
          </a:p>
          <a:p>
            <a:r>
              <a:rPr lang="en-GB" altLang="en-US" smtClean="0"/>
              <a:t>No comments outstanding</a:t>
            </a:r>
          </a:p>
          <a:p>
            <a:endParaRPr lang="en-GB" altLang="en-US" smtClean="0"/>
          </a:p>
          <a:p>
            <a:r>
              <a:rPr lang="en-GB" altLang="en-US" smtClean="0"/>
              <a:t>REVmc D5.0 will be liaised when Sponsor Recirc completes</a:t>
            </a:r>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48</a:t>
            </a:fld>
            <a:endParaRPr lang="en-US" altLang="en-US" sz="1200" b="0"/>
          </a:p>
        </p:txBody>
      </p:sp>
    </p:spTree>
    <p:extLst>
      <p:ext uri="{BB962C8B-B14F-4D97-AF65-F5344CB8AC3E}">
        <p14:creationId xmlns:p14="http://schemas.microsoft.com/office/powerpoint/2010/main" val="13671080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smtClean="0"/>
              <a:t>Th2.8 March 2016 Tutorials</a:t>
            </a:r>
            <a:endParaRPr lang="en-AU" altLang="en-US" dirty="0" smtClean="0"/>
          </a:p>
        </p:txBody>
      </p:sp>
      <p:sp>
        <p:nvSpPr>
          <p:cNvPr id="41987" name="Content Placeholder 5"/>
          <p:cNvSpPr>
            <a:spLocks noGrp="1"/>
          </p:cNvSpPr>
          <p:nvPr>
            <p:ph idx="1"/>
          </p:nvPr>
        </p:nvSpPr>
        <p:spPr/>
        <p:txBody>
          <a:bodyPr/>
          <a:lstStyle/>
          <a:p>
            <a:r>
              <a:rPr lang="en-GB" altLang="en-US" dirty="0" smtClean="0"/>
              <a:t>Tutorials </a:t>
            </a:r>
            <a:r>
              <a:rPr lang="en-GB" altLang="en-US" dirty="0"/>
              <a:t>material will be here: </a:t>
            </a:r>
            <a:r>
              <a:rPr lang="en-GB" altLang="en-US" dirty="0">
                <a:hlinkClick r:id="rId3"/>
              </a:rPr>
              <a:t>http://</a:t>
            </a:r>
            <a:r>
              <a:rPr lang="en-GB" altLang="en-US" dirty="0" smtClean="0">
                <a:hlinkClick r:id="rId3"/>
              </a:rPr>
              <a:t>www.ieee802.org/Tutorials.shtml</a:t>
            </a:r>
            <a:r>
              <a:rPr lang="en-GB" altLang="en-US" dirty="0" smtClean="0"/>
              <a:t> </a:t>
            </a:r>
          </a:p>
          <a:p>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49</a:t>
            </a:fld>
            <a:endParaRPr lang="en-US" altLang="en-US" sz="1200" b="0"/>
          </a:p>
        </p:txBody>
      </p:sp>
    </p:spTree>
    <p:extLst>
      <p:ext uri="{BB962C8B-B14F-4D97-AF65-F5344CB8AC3E}">
        <p14:creationId xmlns:p14="http://schemas.microsoft.com/office/powerpoint/2010/main" val="3488965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2016</a:t>
            </a:r>
            <a:endParaRPr lang="en-US"/>
          </a:p>
        </p:txBody>
      </p:sp>
      <p:sp>
        <p:nvSpPr>
          <p:cNvPr id="4099" name="Footer Placeholder 2"/>
          <p:cNvSpPr>
            <a:spLocks noGrp="1"/>
          </p:cNvSpPr>
          <p:nvPr>
            <p:ph type="ftr" sz="quarter" idx="11"/>
          </p:nvPr>
        </p:nvSpPr>
        <p:spPr>
          <a:noFill/>
        </p:spPr>
        <p:txBody>
          <a:bodyPr/>
          <a:lstStyle/>
          <a:p>
            <a:r>
              <a:rPr lang="en-US" smtClean="0"/>
              <a:t>Dorothy Stanley (HPE)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extLst>
      <p:ext uri="{BB962C8B-B14F-4D97-AF65-F5344CB8AC3E}">
        <p14:creationId xmlns:p14="http://schemas.microsoft.com/office/powerpoint/2010/main" val="2892592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dirty="0" smtClean="0"/>
              <a:t>Th2.9 March 2016 presentations</a:t>
            </a:r>
            <a:endParaRPr lang="en-AU" altLang="en-US" dirty="0" smtClean="0"/>
          </a:p>
        </p:txBody>
      </p:sp>
      <p:sp>
        <p:nvSpPr>
          <p:cNvPr id="41987" name="Content Placeholder 5"/>
          <p:cNvSpPr>
            <a:spLocks noGrp="1"/>
          </p:cNvSpPr>
          <p:nvPr>
            <p:ph idx="1"/>
          </p:nvPr>
        </p:nvSpPr>
        <p:spPr/>
        <p:txBody>
          <a:bodyPr/>
          <a:lstStyle/>
          <a:p>
            <a:r>
              <a:rPr lang="en-GB" altLang="en-US" dirty="0" smtClean="0"/>
              <a:t>3GPP Presentation on LWA</a:t>
            </a:r>
          </a:p>
          <a:p>
            <a:r>
              <a:rPr lang="en-GB" altLang="en-US" dirty="0" smtClean="0"/>
              <a:t>802.1 presentation on </a:t>
            </a:r>
            <a:r>
              <a:rPr lang="en-GB" altLang="en-US" dirty="0" err="1" smtClean="0"/>
              <a:t>Fronthaul</a:t>
            </a:r>
            <a:endParaRPr lang="en-GB" altLang="en-US" dirty="0" smtClean="0"/>
          </a:p>
        </p:txBody>
      </p:sp>
      <p:sp>
        <p:nvSpPr>
          <p:cNvPr id="41988" name="Date Placeholder 3"/>
          <p:cNvSpPr>
            <a:spLocks noGrp="1"/>
          </p:cNvSpPr>
          <p:nvPr>
            <p:ph type="dt" sz="quarter" idx="10"/>
          </p:nvPr>
        </p:nvSpPr>
        <p:spPr>
          <a:xfrm>
            <a:off x="685800" y="304800"/>
            <a:ext cx="1752600" cy="3077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2000" smtClean="0"/>
              <a:t>January 2016</a:t>
            </a:r>
            <a:endParaRPr lang="en-US" altLang="en-US" sz="2000" dirty="0" smtClean="0"/>
          </a:p>
        </p:txBody>
      </p:sp>
      <p:sp>
        <p:nvSpPr>
          <p:cNvPr id="419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19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823ADC4-6FAF-49B0-9803-2D1319960889}" type="slidenum">
              <a:rPr lang="en-US" altLang="en-US" sz="1200" b="0"/>
              <a:pPr>
                <a:spcBef>
                  <a:spcPct val="0"/>
                </a:spcBef>
                <a:buFontTx/>
                <a:buNone/>
              </a:pPr>
              <a:t>50</a:t>
            </a:fld>
            <a:endParaRPr lang="en-US" altLang="en-US" sz="1200" b="0"/>
          </a:p>
        </p:txBody>
      </p:sp>
    </p:spTree>
    <p:extLst>
      <p:ext uri="{BB962C8B-B14F-4D97-AF65-F5344CB8AC3E}">
        <p14:creationId xmlns:p14="http://schemas.microsoft.com/office/powerpoint/2010/main" val="42462833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a:t>
            </a:r>
            <a:r>
              <a:rPr lang="en-US" dirty="0" smtClean="0"/>
              <a:t>Venues</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800" dirty="0" smtClean="0"/>
              <a:t>2016:</a:t>
            </a:r>
          </a:p>
          <a:p>
            <a:pPr lvl="1"/>
            <a:r>
              <a:rPr lang="en-US" sz="2400" dirty="0" smtClean="0"/>
              <a:t>January 17-22, Hyatt Regency, Atlanta,  GA</a:t>
            </a:r>
          </a:p>
          <a:p>
            <a:pPr lvl="1"/>
            <a:r>
              <a:rPr lang="en-US" sz="2400" dirty="0" smtClean="0"/>
              <a:t>January 27-28 Harbin, China</a:t>
            </a:r>
            <a:endParaRPr lang="en-US" sz="2400" u="sng" dirty="0" smtClean="0"/>
          </a:p>
          <a:p>
            <a:pPr lvl="1"/>
            <a:r>
              <a:rPr lang="en-US" sz="2400" dirty="0" smtClean="0"/>
              <a:t>March </a:t>
            </a:r>
            <a:r>
              <a:rPr lang="en-US" sz="2400" dirty="0" smtClean="0"/>
              <a:t>13-18, Sands Venetian Hotel, Macau, PRC</a:t>
            </a:r>
          </a:p>
          <a:p>
            <a:pPr lvl="1"/>
            <a:r>
              <a:rPr lang="en-US" sz="2400" dirty="0" smtClean="0"/>
              <a:t>May 15-20, Hilton Waikoloa Village, HI</a:t>
            </a:r>
          </a:p>
          <a:p>
            <a:pPr lvl="1"/>
            <a:r>
              <a:rPr lang="en-US" sz="2400" dirty="0" smtClean="0"/>
              <a:t>May 25-26 Beijing (China Interim)</a:t>
            </a:r>
          </a:p>
          <a:p>
            <a:pPr lvl="1"/>
            <a:r>
              <a:rPr lang="en-US" sz="2400" dirty="0" smtClean="0"/>
              <a:t>July 24-29, Manchester Grand Hyatt, San Diego, CA</a:t>
            </a:r>
          </a:p>
          <a:p>
            <a:pPr lvl="1"/>
            <a:r>
              <a:rPr lang="en-US" sz="2400" dirty="0" smtClean="0"/>
              <a:t>September </a:t>
            </a:r>
            <a:r>
              <a:rPr lang="en-US" sz="2400" dirty="0" smtClean="0"/>
              <a:t>11-16 Warsaw, Poland</a:t>
            </a:r>
            <a:endParaRPr lang="en-US" sz="2400" dirty="0" smtClean="0"/>
          </a:p>
          <a:p>
            <a:pPr lvl="1"/>
            <a:r>
              <a:rPr lang="en-US" sz="2400" dirty="0" smtClean="0"/>
              <a:t>September 28-29, Chongqing, China</a:t>
            </a:r>
          </a:p>
          <a:p>
            <a:pPr lvl="1"/>
            <a:r>
              <a:rPr lang="en-US" sz="2400" dirty="0" smtClean="0"/>
              <a:t>November 6-11 Grand Hyatt San Antonio, TX</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35390582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2017:</a:t>
            </a:r>
          </a:p>
          <a:p>
            <a:pPr lvl="1"/>
            <a:r>
              <a:rPr lang="en-US" sz="2400" dirty="0" smtClean="0"/>
              <a:t>January  15-20, Hyatt Regency, Atlanta, GA – TBC</a:t>
            </a:r>
          </a:p>
          <a:p>
            <a:pPr lvl="1"/>
            <a:r>
              <a:rPr lang="en-US" sz="2400" dirty="0" smtClean="0"/>
              <a:t>March 12-17,  </a:t>
            </a:r>
            <a:r>
              <a:rPr lang="en-US" sz="2400" dirty="0" smtClean="0">
                <a:solidFill>
                  <a:schemeClr val="tx1"/>
                </a:solidFill>
              </a:rPr>
              <a:t>Hyatt Regency/Fairmont, Vancouver Canada</a:t>
            </a:r>
          </a:p>
          <a:p>
            <a:pPr lvl="1"/>
            <a:r>
              <a:rPr lang="en-US" sz="2400" kern="1200" dirty="0" smtClean="0"/>
              <a:t>May 14-19, Daejeon Convention Center, Daejeon Korea (TBC)</a:t>
            </a:r>
          </a:p>
          <a:p>
            <a:pPr lvl="1"/>
            <a:r>
              <a:rPr lang="en-US" sz="2400" kern="1200" dirty="0" smtClean="0"/>
              <a:t>July 9-14, </a:t>
            </a:r>
            <a:r>
              <a:rPr lang="en-US" sz="2400" kern="1200" dirty="0" err="1" smtClean="0"/>
              <a:t>Estrel</a:t>
            </a:r>
            <a:r>
              <a:rPr lang="en-US" sz="2400" kern="1200" dirty="0" smtClean="0"/>
              <a:t> Hotel and Convention Center, Berlin, Germany,</a:t>
            </a:r>
          </a:p>
          <a:p>
            <a:pPr lvl="1"/>
            <a:r>
              <a:rPr lang="en-US" sz="2400" kern="1200" dirty="0" smtClean="0"/>
              <a:t>September 10-15, Hilton Waikoloa Village, Kona, HI</a:t>
            </a:r>
            <a:endParaRPr lang="en-US" sz="2400" dirty="0" smtClean="0"/>
          </a:p>
          <a:p>
            <a:pPr lvl="1"/>
            <a:r>
              <a:rPr lang="en-US" sz="2400" dirty="0" smtClean="0"/>
              <a:t>November 5-10 – Caribe, Orlando</a:t>
            </a:r>
            <a:r>
              <a:rPr lang="en-US" dirty="0" smtClean="0"/>
              <a:t>, FL - TBC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086264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Th3.1.1 </a:t>
            </a:r>
            <a:r>
              <a:rPr lang="en-US" dirty="0"/>
              <a:t>Future Venues</a:t>
            </a:r>
          </a:p>
        </p:txBody>
      </p:sp>
      <p:sp>
        <p:nvSpPr>
          <p:cNvPr id="3" name="Content Placeholder 2"/>
          <p:cNvSpPr>
            <a:spLocks noGrp="1"/>
          </p:cNvSpPr>
          <p:nvPr>
            <p:ph idx="1"/>
          </p:nvPr>
        </p:nvSpPr>
        <p:spPr>
          <a:xfrm>
            <a:off x="685800" y="1556792"/>
            <a:ext cx="7770813" cy="4537621"/>
          </a:xfrm>
        </p:spPr>
        <p:txBody>
          <a:bodyPr/>
          <a:lstStyle/>
          <a:p>
            <a:r>
              <a:rPr lang="en-US" dirty="0" smtClean="0"/>
              <a:t>2018:</a:t>
            </a:r>
            <a:endParaRPr lang="en-US" dirty="0" smtClean="0"/>
          </a:p>
          <a:p>
            <a:pPr lvl="1"/>
            <a:r>
              <a:rPr lang="en-US" sz="2400" dirty="0" smtClean="0"/>
              <a:t>January  </a:t>
            </a:r>
            <a:r>
              <a:rPr lang="en-US" sz="2400" dirty="0" smtClean="0"/>
              <a:t>- Hotel </a:t>
            </a:r>
            <a:r>
              <a:rPr lang="en-US" sz="2400" dirty="0" err="1" smtClean="0"/>
              <a:t>irvine</a:t>
            </a:r>
            <a:r>
              <a:rPr lang="en-US" sz="2400" dirty="0" smtClean="0"/>
              <a:t>, Irvine CA, USA</a:t>
            </a:r>
            <a:endParaRPr lang="en-US" sz="2400" dirty="0"/>
          </a:p>
          <a:p>
            <a:pPr lvl="1"/>
            <a:r>
              <a:rPr lang="en-US" sz="2400" dirty="0" smtClean="0"/>
              <a:t>March 4-9 </a:t>
            </a:r>
            <a:r>
              <a:rPr lang="en-US" sz="2400" dirty="0"/>
              <a:t>Hyatt Regency O'Hare, Rosemont, </a:t>
            </a:r>
            <a:r>
              <a:rPr lang="en-US" sz="2400" dirty="0" smtClean="0"/>
              <a:t>Il, </a:t>
            </a:r>
            <a:r>
              <a:rPr lang="en-US" sz="2400" dirty="0"/>
              <a:t>USA</a:t>
            </a:r>
            <a:endParaRPr lang="en-US" sz="2400" dirty="0" smtClean="0"/>
          </a:p>
          <a:p>
            <a:pPr lvl="1"/>
            <a:r>
              <a:rPr lang="en-US" sz="2400" dirty="0" smtClean="0"/>
              <a:t>May - Europe</a:t>
            </a:r>
          </a:p>
          <a:p>
            <a:pPr lvl="1"/>
            <a:r>
              <a:rPr lang="en-US" sz="2400" dirty="0" smtClean="0"/>
              <a:t>July – Manchester Grand Hyatt, San Diego, CA</a:t>
            </a:r>
          </a:p>
          <a:p>
            <a:pPr lvl="1"/>
            <a:r>
              <a:rPr lang="en-US" sz="2400" dirty="0" smtClean="0"/>
              <a:t>September 9-14 – Hilton Waikoloa Village, Kona Hi</a:t>
            </a:r>
          </a:p>
          <a:p>
            <a:pPr lvl="1"/>
            <a:r>
              <a:rPr lang="en-US" sz="2400" dirty="0" smtClean="0"/>
              <a:t>November 11-16</a:t>
            </a:r>
            <a:r>
              <a:rPr lang="en-US" sz="2400"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
        <p:nvSpPr>
          <p:cNvPr id="7" name="Footer Placeholder 4"/>
          <p:cNvSpPr>
            <a:spLocks noGrp="1"/>
          </p:cNvSpPr>
          <p:nvPr>
            <p:ph type="ftr" idx="4294967295"/>
          </p:nvPr>
        </p:nvSpPr>
        <p:spPr>
          <a:xfrm>
            <a:off x="6096000" y="6629400"/>
            <a:ext cx="3352800" cy="152400"/>
          </a:xfrm>
          <a:prstGeom prst="rect">
            <a:avLst/>
          </a:prstGeom>
        </p:spPr>
        <p:txBody>
          <a:bodyPr/>
          <a:lstStyle/>
          <a:p>
            <a:pPr algn="just"/>
            <a:r>
              <a:rPr lang="en-GB" dirty="0" smtClean="0"/>
              <a:t>From 11-15-0005 by Jon Rosdahl, CSR</a:t>
            </a:r>
            <a:endParaRPr lang="en-GB" dirty="0"/>
          </a:p>
        </p:txBody>
      </p:sp>
    </p:spTree>
    <p:extLst>
      <p:ext uri="{BB962C8B-B14F-4D97-AF65-F5344CB8AC3E}">
        <p14:creationId xmlns:p14="http://schemas.microsoft.com/office/powerpoint/2010/main" val="281516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Th5.1.1 </a:t>
            </a:r>
            <a:r>
              <a:rPr lang="en-US" dirty="0" err="1" smtClean="0"/>
              <a:t>TGaj</a:t>
            </a:r>
            <a:r>
              <a:rPr lang="en-US" dirty="0" smtClean="0"/>
              <a:t> Teleconference Motion</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Motion to approve a </a:t>
            </a:r>
            <a:r>
              <a:rPr lang="en-US" dirty="0" err="1" smtClean="0"/>
              <a:t>TGaj</a:t>
            </a:r>
            <a:r>
              <a:rPr lang="en-US" dirty="0" smtClean="0"/>
              <a:t> teleconference:</a:t>
            </a:r>
          </a:p>
          <a:p>
            <a:pPr lvl="1"/>
            <a:r>
              <a:rPr lang="en-US" sz="2400" dirty="0" smtClean="0">
                <a:latin typeface="Calibri" panose="020F0502020204030204" pitchFamily="34" charset="0"/>
              </a:rPr>
              <a:t>&lt;Insert date and time&gt; </a:t>
            </a:r>
            <a:endParaRPr lang="en-US" sz="2400" dirty="0" smtClean="0">
              <a:latin typeface="Calibri" panose="020F0502020204030204" pitchFamily="34" charset="0"/>
            </a:endParaRPr>
          </a:p>
          <a:p>
            <a:pPr lvl="1"/>
            <a:endParaRPr lang="en-US" sz="2400" dirty="0">
              <a:latin typeface="Calibri" panose="020F0502020204030204" pitchFamily="34" charset="0"/>
            </a:endParaRPr>
          </a:p>
          <a:p>
            <a:r>
              <a:rPr lang="en-US" dirty="0" smtClean="0"/>
              <a:t>Moved: </a:t>
            </a:r>
          </a:p>
          <a:p>
            <a:r>
              <a:rPr lang="en-US" dirty="0" smtClean="0"/>
              <a:t>Seconded: </a:t>
            </a:r>
          </a:p>
          <a:p>
            <a:r>
              <a:rPr lang="en-US" dirty="0"/>
              <a:t> </a:t>
            </a:r>
            <a:r>
              <a:rPr lang="en-US" dirty="0" smtClean="0"/>
              <a:t>Result: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4294967295"/>
          </p:nvPr>
        </p:nvSpPr>
        <p:spPr>
          <a:xfrm>
            <a:off x="5257800" y="6448425"/>
            <a:ext cx="3184520" cy="180975"/>
          </a:xfrm>
          <a:prstGeom prst="rect">
            <a:avLst/>
          </a:prstGeom>
        </p:spPr>
        <p:txBody>
          <a:bodyPr/>
          <a:lstStyle/>
          <a:p>
            <a:r>
              <a:rPr lang="en-GB" smtClean="0"/>
              <a:t>Dorothy Stanley (HPE)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January 2016</a:t>
            </a:r>
            <a:endParaRPr lang="en-GB" dirty="0"/>
          </a:p>
        </p:txBody>
      </p:sp>
    </p:spTree>
    <p:extLst>
      <p:ext uri="{BB962C8B-B14F-4D97-AF65-F5344CB8AC3E}">
        <p14:creationId xmlns:p14="http://schemas.microsoft.com/office/powerpoint/2010/main" val="7273652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GB" altLang="en-US" dirty="0" smtClean="0"/>
              <a:t>Th7.1 </a:t>
            </a:r>
            <a:r>
              <a:rPr lang="en-GB" altLang="en-US" dirty="0" smtClean="0"/>
              <a:t>802 Wireless Chairs meeting</a:t>
            </a:r>
          </a:p>
        </p:txBody>
      </p:sp>
      <p:sp>
        <p:nvSpPr>
          <p:cNvPr id="49155" name="Content Placeholder 2"/>
          <p:cNvSpPr>
            <a:spLocks noGrp="1"/>
          </p:cNvSpPr>
          <p:nvPr>
            <p:ph idx="1"/>
          </p:nvPr>
        </p:nvSpPr>
        <p:spPr/>
        <p:txBody>
          <a:bodyPr/>
          <a:lstStyle/>
          <a:p>
            <a:r>
              <a:rPr lang="en-GB" altLang="en-US" smtClean="0"/>
              <a:t>The wireless chairs meeting makes decisions related to the operation of the wireless interim meetings,  such as location and cost.</a:t>
            </a:r>
          </a:p>
          <a:p>
            <a:r>
              <a:rPr lang="en-GB" altLang="en-US" smtClean="0"/>
              <a:t>The meeting is open to all.</a:t>
            </a:r>
          </a:p>
          <a:p>
            <a:r>
              <a:rPr lang="en-GB" altLang="en-US" smtClean="0"/>
              <a:t>If you are interested in these topics,  please attend.</a:t>
            </a:r>
          </a:p>
          <a:p>
            <a:endParaRPr lang="en-GB" altLang="en-US" smtClean="0"/>
          </a:p>
          <a:p>
            <a:r>
              <a:rPr lang="en-GB" altLang="en-US" smtClean="0"/>
              <a:t>The wireless chairs meeting takes place at 4:00pm local time on the Sunday of 802 Plenary and 802 Wireless Interim sessions.</a:t>
            </a:r>
          </a:p>
        </p:txBody>
      </p:sp>
      <p:sp>
        <p:nvSpPr>
          <p:cNvPr id="49156"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491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491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96DABD68-6195-4DCA-89D8-C48B163743AC}" type="slidenum">
              <a:rPr lang="en-US" altLang="en-US" sz="1200" b="0"/>
              <a:pPr>
                <a:spcBef>
                  <a:spcPct val="0"/>
                </a:spcBef>
                <a:buFontTx/>
                <a:buNone/>
              </a:pPr>
              <a:t>55</a:t>
            </a:fld>
            <a:endParaRPr lang="en-US" altLang="en-US" sz="1200" b="0"/>
          </a:p>
        </p:txBody>
      </p:sp>
    </p:spTree>
    <p:extLst>
      <p:ext uri="{BB962C8B-B14F-4D97-AF65-F5344CB8AC3E}">
        <p14:creationId xmlns:p14="http://schemas.microsoft.com/office/powerpoint/2010/main" val="1979192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5800" y="685800"/>
            <a:ext cx="7772400" cy="609600"/>
          </a:xfrm>
        </p:spPr>
        <p:txBody>
          <a:bodyPr/>
          <a:lstStyle/>
          <a:p>
            <a:r>
              <a:rPr lang="en-GB" altLang="en-US" dirty="0" smtClean="0"/>
              <a:t>Th7.2 </a:t>
            </a:r>
            <a:r>
              <a:rPr lang="en-GB" altLang="en-US" dirty="0" smtClean="0"/>
              <a:t>Next Meeting – LMSC Interim</a:t>
            </a:r>
          </a:p>
        </p:txBody>
      </p:sp>
      <p:sp>
        <p:nvSpPr>
          <p:cNvPr id="3" name="Content Placeholder 2"/>
          <p:cNvSpPr>
            <a:spLocks noGrp="1"/>
          </p:cNvSpPr>
          <p:nvPr>
            <p:ph idx="1"/>
          </p:nvPr>
        </p:nvSpPr>
        <p:spPr>
          <a:xfrm>
            <a:off x="685800" y="1447800"/>
            <a:ext cx="7772400" cy="4648200"/>
          </a:xfrm>
        </p:spPr>
        <p:txBody>
          <a:bodyPr/>
          <a:lstStyle/>
          <a:p>
            <a:pPr>
              <a:defRPr/>
            </a:pPr>
            <a:r>
              <a:rPr lang="en-GB" sz="3200" dirty="0" smtClean="0"/>
              <a:t>2016-03-13 to 2016-03-19 at Sands Venetian Hotel, Macau, PRC</a:t>
            </a:r>
          </a:p>
          <a:p>
            <a:pPr lvl="1">
              <a:defRPr/>
            </a:pPr>
            <a:r>
              <a:rPr lang="en-GB" sz="2800" dirty="0" smtClean="0"/>
              <a:t>IEEE LMSC (802) Plenary</a:t>
            </a:r>
          </a:p>
          <a:p>
            <a:pPr lvl="1">
              <a:defRPr/>
            </a:pPr>
            <a:r>
              <a:rPr lang="en-GB" sz="2800" dirty="0" smtClean="0"/>
              <a:t>Meeting Registration and Hotel </a:t>
            </a:r>
            <a:r>
              <a:rPr lang="en-GB" sz="2800" dirty="0" smtClean="0"/>
              <a:t>Registration are open</a:t>
            </a:r>
            <a:endParaRPr lang="en-GB" sz="4400" dirty="0" smtClean="0"/>
          </a:p>
          <a:p>
            <a:pPr lvl="1">
              <a:defRPr/>
            </a:pPr>
            <a:endParaRPr lang="en-GB" sz="2800" dirty="0" smtClean="0"/>
          </a:p>
          <a:p>
            <a:pPr marL="0" indent="0">
              <a:buFontTx/>
              <a:buNone/>
              <a:defRPr/>
            </a:pPr>
            <a:r>
              <a:rPr lang="en-GB" dirty="0" smtClean="0"/>
              <a:t>For information and registration links, see </a:t>
            </a:r>
            <a:r>
              <a:rPr lang="en-US" dirty="0" smtClean="0">
                <a:hlinkClick r:id="rId3"/>
              </a:rPr>
              <a:t>http://www.ieee802.org/11/Meetings/Meeting_Plan.html</a:t>
            </a:r>
            <a:endParaRPr lang="en-US" dirty="0" smtClean="0"/>
          </a:p>
          <a:p>
            <a:pPr marL="0" indent="0">
              <a:buFontTx/>
              <a:buNone/>
              <a:defRPr/>
            </a:pPr>
            <a:endParaRPr lang="en-GB" dirty="0"/>
          </a:p>
        </p:txBody>
      </p:sp>
      <p:sp>
        <p:nvSpPr>
          <p:cNvPr id="50180" name="Date Placeholder 3"/>
          <p:cNvSpPr>
            <a:spLocks noGrp="1"/>
          </p:cNvSpPr>
          <p:nvPr>
            <p:ph type="dt" sz="quarter" idx="10"/>
          </p:nvPr>
        </p:nvSpPr>
        <p:spPr>
          <a:xfrm>
            <a:off x="685800" y="304800"/>
            <a:ext cx="1752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endParaRPr lang="en-US" altLang="en-US" sz="1800" dirty="0" smtClean="0"/>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Dorothy Stanley (HPE)</a:t>
            </a:r>
            <a:endParaRPr lang="en-US" altLang="en-US" sz="1200" b="0" smtClean="0"/>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300F1E13-1F9C-49F2-9717-5F2A6F737093}" type="slidenum">
              <a:rPr lang="en-US" altLang="en-US" sz="1200" b="0"/>
              <a:pPr>
                <a:spcBef>
                  <a:spcPct val="0"/>
                </a:spcBef>
                <a:buFontTx/>
                <a:buNone/>
              </a:pPr>
              <a:t>56</a:t>
            </a:fld>
            <a:endParaRPr lang="en-US" altLang="en-US" sz="1200" b="0"/>
          </a:p>
        </p:txBody>
      </p:sp>
    </p:spTree>
    <p:extLst>
      <p:ext uri="{BB962C8B-B14F-4D97-AF65-F5344CB8AC3E}">
        <p14:creationId xmlns:p14="http://schemas.microsoft.com/office/powerpoint/2010/main" val="14327031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China Interim Attendees, Jan </a:t>
            </a:r>
            <a:r>
              <a:rPr lang="en-US" dirty="0" smtClean="0"/>
              <a:t>2016</a:t>
            </a:r>
            <a:endParaRPr lang="en-US" dirty="0"/>
          </a:p>
        </p:txBody>
      </p:sp>
      <p:sp>
        <p:nvSpPr>
          <p:cNvPr id="4" name="Date Placeholder 3"/>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Dorothy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57</a:t>
            </a:fld>
            <a:endParaRPr lang="en-US"/>
          </a:p>
        </p:txBody>
      </p:sp>
    </p:spTree>
    <p:extLst>
      <p:ext uri="{BB962C8B-B14F-4D97-AF65-F5344CB8AC3E}">
        <p14:creationId xmlns:p14="http://schemas.microsoft.com/office/powerpoint/2010/main" val="4149923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2016</a:t>
            </a:r>
            <a:endParaRPr lang="en-US"/>
          </a:p>
        </p:txBody>
      </p:sp>
      <p:sp>
        <p:nvSpPr>
          <p:cNvPr id="5123" name="Footer Placeholder 2"/>
          <p:cNvSpPr>
            <a:spLocks noGrp="1"/>
          </p:cNvSpPr>
          <p:nvPr>
            <p:ph type="ftr" sz="quarter" idx="11"/>
          </p:nvPr>
        </p:nvSpPr>
        <p:spPr>
          <a:noFill/>
        </p:spPr>
        <p:txBody>
          <a:bodyPr/>
          <a:lstStyle/>
          <a:p>
            <a:r>
              <a:rPr lang="en-US" smtClean="0"/>
              <a:t>Dorothy Stanley (HPE)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extLst>
      <p:ext uri="{BB962C8B-B14F-4D97-AF65-F5344CB8AC3E}">
        <p14:creationId xmlns:p14="http://schemas.microsoft.com/office/powerpoint/2010/main" val="135265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2016</a:t>
            </a:r>
            <a:endParaRPr lang="en-US"/>
          </a:p>
        </p:txBody>
      </p:sp>
      <p:sp>
        <p:nvSpPr>
          <p:cNvPr id="6147" name="Footer Placeholder 2"/>
          <p:cNvSpPr>
            <a:spLocks noGrp="1"/>
          </p:cNvSpPr>
          <p:nvPr>
            <p:ph type="ftr" sz="quarter" idx="11"/>
          </p:nvPr>
        </p:nvSpPr>
        <p:spPr>
          <a:noFill/>
        </p:spPr>
        <p:txBody>
          <a:bodyPr/>
          <a:lstStyle/>
          <a:p>
            <a:r>
              <a:rPr lang="en-US" smtClean="0"/>
              <a:t>Dorothy Stanley (HPE)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extLst>
      <p:ext uri="{BB962C8B-B14F-4D97-AF65-F5344CB8AC3E}">
        <p14:creationId xmlns:p14="http://schemas.microsoft.com/office/powerpoint/2010/main" val="2490938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2016</a:t>
            </a:r>
            <a:endParaRPr lang="en-US"/>
          </a:p>
        </p:txBody>
      </p:sp>
      <p:sp>
        <p:nvSpPr>
          <p:cNvPr id="7171" name="Footer Placeholder 2"/>
          <p:cNvSpPr>
            <a:spLocks noGrp="1"/>
          </p:cNvSpPr>
          <p:nvPr>
            <p:ph type="ftr" sz="quarter" idx="11"/>
          </p:nvPr>
        </p:nvSpPr>
        <p:spPr>
          <a:noFill/>
        </p:spPr>
        <p:txBody>
          <a:bodyPr/>
          <a:lstStyle/>
          <a:p>
            <a:r>
              <a:rPr lang="en-US" smtClean="0"/>
              <a:t>Dorothy Stanley (HPE)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8</a:t>
            </a:fld>
            <a:endParaRPr lang="en-US"/>
          </a:p>
        </p:txBody>
      </p:sp>
    </p:spTree>
    <p:extLst>
      <p:ext uri="{BB962C8B-B14F-4D97-AF65-F5344CB8AC3E}">
        <p14:creationId xmlns:p14="http://schemas.microsoft.com/office/powerpoint/2010/main" val="30666014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a:xfrm>
            <a:off x="685800" y="304800"/>
            <a:ext cx="1752600" cy="276999"/>
          </a:xfrm>
        </p:spPr>
        <p:txBody>
          <a:bodyPr/>
          <a:lstStyle/>
          <a:p>
            <a:pPr>
              <a:defRPr/>
            </a:pPr>
            <a:r>
              <a:rPr lang="en-US" smtClean="0"/>
              <a:t>January 2016</a:t>
            </a:r>
            <a:endParaRPr lang="en-US" dirty="0"/>
          </a:p>
        </p:txBody>
      </p:sp>
      <p:sp>
        <p:nvSpPr>
          <p:cNvPr id="11" name="Footer Placeholder 10"/>
          <p:cNvSpPr>
            <a:spLocks noGrp="1"/>
          </p:cNvSpPr>
          <p:nvPr>
            <p:ph type="ftr" sz="quarter" idx="11"/>
          </p:nvPr>
        </p:nvSpPr>
        <p:spPr/>
        <p:txBody>
          <a:bodyPr/>
          <a:lstStyle/>
          <a:p>
            <a:pPr>
              <a:defRPr/>
            </a:pPr>
            <a:r>
              <a:rPr lang="en-US" smtClean="0"/>
              <a:t>Dorothy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extLst>
      <p:ext uri="{BB962C8B-B14F-4D97-AF65-F5344CB8AC3E}">
        <p14:creationId xmlns:p14="http://schemas.microsoft.com/office/powerpoint/2010/main" val="20077711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34049</TotalTime>
  <Words>4766</Words>
  <Application>Microsoft Office PowerPoint</Application>
  <PresentationFormat>On-screen Show (4:3)</PresentationFormat>
  <Paragraphs>1163</Paragraphs>
  <Slides>57</Slides>
  <Notes>57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57</vt:i4>
      </vt:variant>
    </vt:vector>
  </HeadingPairs>
  <TitlesOfParts>
    <vt:vector size="60" baseType="lpstr">
      <vt:lpstr>802-11-Submission</vt:lpstr>
      <vt:lpstr>Microsoft Word 97 - 2003 Document</vt:lpstr>
      <vt:lpstr>Binary Worksheet</vt:lpstr>
      <vt:lpstr>Jan 2016 China Interim WG agenda materials</vt:lpstr>
      <vt:lpstr>Abstract</vt:lpstr>
      <vt:lpstr>Wednesday Jan 27, 2016–  802.11 Opening Plenary  </vt:lpstr>
      <vt:lpstr>M1.3 Meeting Decorum</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 2015 IEEE 802 EC Rule Changes</vt:lpstr>
      <vt:lpstr>LMSC WG P&amp;P Changes</vt:lpstr>
      <vt:lpstr>IEEE 802.11 OM Status and changes</vt:lpstr>
      <vt:lpstr>Email Reflectors</vt:lpstr>
      <vt:lpstr>IEEE 802-ALL EMAIL List Server</vt:lpstr>
      <vt:lpstr>Reminder for Posting Documents</vt:lpstr>
      <vt:lpstr>W2.3 Nov 2015 Action item re: attendance</vt:lpstr>
      <vt:lpstr>W2.4 Summary of new Liaisons</vt:lpstr>
      <vt:lpstr>W3.1 802.11 Working Group Session Documents</vt:lpstr>
      <vt:lpstr>W3.2 Next Meeting – LMSC Plenary</vt:lpstr>
      <vt:lpstr>W3.3 Meeting registration</vt:lpstr>
      <vt:lpstr>W3.4 Recording attendance</vt:lpstr>
      <vt:lpstr>W3.6 Breakfast and Break Information</vt:lpstr>
      <vt:lpstr>W3.7 802 EC and IEEE-SA Standards Board decisions</vt:lpstr>
      <vt:lpstr>W3.8 – Items for EC Workshop related to 802.11</vt:lpstr>
      <vt:lpstr>Friday pm EC workshop</vt:lpstr>
      <vt:lpstr>Saturday EC workshop</vt:lpstr>
      <vt:lpstr>W3.8 –EC Workshop outcomes</vt:lpstr>
      <vt:lpstr>W4.1.1 Type of Groups</vt:lpstr>
      <vt:lpstr>W4.1.1 Groups</vt:lpstr>
      <vt:lpstr>W4.1.2 PAR Expiration/Renewal Schedule</vt:lpstr>
      <vt:lpstr>M4.1.3 Officers</vt:lpstr>
      <vt:lpstr>W4.1.3 802.11 WG Appointed positions</vt:lpstr>
      <vt:lpstr>IEEE 802.11 Revisions</vt:lpstr>
      <vt:lpstr>IEEE 802.11 Standards Pipeline</vt:lpstr>
      <vt:lpstr>W4.1.5 Summary of ballots and comment collections</vt:lpstr>
      <vt:lpstr>W4.1.6 Current Membership Status</vt:lpstr>
      <vt:lpstr>W4.1.6 Recent voting member history</vt:lpstr>
      <vt:lpstr>W4.1.7 ANA Status</vt:lpstr>
      <vt:lpstr>W4.1.8 Treasurer Report</vt:lpstr>
      <vt:lpstr>Thursday – January 28 802.11 WG Closing Plenary</vt:lpstr>
      <vt:lpstr>Th2.2 Call for Potentially Essential Patents</vt:lpstr>
      <vt:lpstr>Th2.4 Administrative Reminders</vt:lpstr>
      <vt:lpstr>Th2.5 Letters of Assurance</vt:lpstr>
      <vt:lpstr>Th2.6 Availability of documents- Nov 2015</vt:lpstr>
      <vt:lpstr>Th2.7 802.11  drafts to ISO/IEC JTC1/SC6</vt:lpstr>
      <vt:lpstr>Th2.8 March 2016 Tutorials</vt:lpstr>
      <vt:lpstr>Th2.9 March 2016 presentations</vt:lpstr>
      <vt:lpstr>Th3.1.1 Future Venues</vt:lpstr>
      <vt:lpstr>Th3.1.1 Future Venues</vt:lpstr>
      <vt:lpstr>Th3.1.1 Future Venues</vt:lpstr>
      <vt:lpstr>Th5.1.1 TGaj Teleconference Motion</vt:lpstr>
      <vt:lpstr>Th7.1 802 Wireless Chairs meeting</vt:lpstr>
      <vt:lpstr>Th7.2 Next Meeting – LMSC Interim</vt:lpstr>
      <vt:lpstr>802.11 China Interim Attendees, Jan 2016</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 2016 China Interim WG11 slides</dc:title>
  <dc:subject>11-15/0016r0</dc:subject>
  <dc:creator>dstanley@arubanetworks.com</dc:creator>
  <cp:keywords>January 2016</cp:keywords>
  <dc:description>Dorothy Stanley (Aruba Networks)</dc:description>
  <cp:lastModifiedBy>Dorothy Stanley</cp:lastModifiedBy>
  <cp:revision>191</cp:revision>
  <cp:lastPrinted>2014-04-08T14:44:21Z</cp:lastPrinted>
  <dcterms:created xsi:type="dcterms:W3CDTF">2012-03-12T21:29:33Z</dcterms:created>
  <dcterms:modified xsi:type="dcterms:W3CDTF">2016-01-26T01:55:27Z</dcterms:modified>
</cp:coreProperties>
</file>