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</p:sldMasterIdLst>
  <p:notesMasterIdLst>
    <p:notesMasterId r:id="rId9"/>
  </p:notesMasterIdLst>
  <p:handoutMasterIdLst>
    <p:handoutMasterId r:id="rId10"/>
  </p:handoutMasterIdLst>
  <p:sldIdLst>
    <p:sldId id="269" r:id="rId3"/>
    <p:sldId id="257" r:id="rId4"/>
    <p:sldId id="282" r:id="rId5"/>
    <p:sldId id="283" r:id="rId6"/>
    <p:sldId id="286" r:id="rId7"/>
    <p:sldId id="287" r:id="rId8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1380" y="45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1" d="100"/>
          <a:sy n="61" d="100"/>
        </p:scale>
        <p:origin x="-1878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802.19-09/xxxxr0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April 2009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 smtClean="0"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4DFBE800-BC82-494E-9BCB-4CFBB94BF5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5606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>
                <a:ea typeface="+mn-ea"/>
              </a:rPr>
              <a:t>Submission</a:t>
            </a:r>
          </a:p>
        </p:txBody>
      </p:sp>
      <p:sp>
        <p:nvSpPr>
          <p:cNvPr id="25608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014906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802.19-09/xxxxr0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April 2009</a:t>
            </a:r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mtClean="0"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C9511DD4-8461-104F-9922-A2A8F7A4D3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248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>
                <a:ea typeface="+mn-ea"/>
              </a:rPr>
              <a:t>Submission</a:t>
            </a:r>
          </a:p>
        </p:txBody>
      </p:sp>
      <p:sp>
        <p:nvSpPr>
          <p:cNvPr id="2663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3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36630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ＭＳ Ｐゴシック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</a:p>
        </p:txBody>
      </p:sp>
      <p:sp>
        <p:nvSpPr>
          <p:cNvPr id="1536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</a:p>
        </p:txBody>
      </p:sp>
      <p:sp>
        <p:nvSpPr>
          <p:cNvPr id="2867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Page </a:t>
            </a:r>
            <a:fld id="{8AC30D68-B388-CC41-9257-1344FD822173}" type="slidenum">
              <a:rPr lang="en-US"/>
              <a:pPr/>
              <a:t>1</a:t>
            </a:fld>
            <a:endParaRPr lang="en-US"/>
          </a:p>
        </p:txBody>
      </p:sp>
      <p:sp>
        <p:nvSpPr>
          <p:cNvPr id="2867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867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44378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</a:p>
        </p:txBody>
      </p:sp>
      <p:sp>
        <p:nvSpPr>
          <p:cNvPr id="3072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Page </a:t>
            </a:r>
            <a:fld id="{214C0BA8-5355-5B4E-9412-71DD676DB540}" type="slidenum">
              <a:rPr lang="en-US"/>
              <a:pPr/>
              <a:t>2</a:t>
            </a:fld>
            <a:endParaRPr lang="en-US"/>
          </a:p>
        </p:txBody>
      </p:sp>
      <p:sp>
        <p:nvSpPr>
          <p:cNvPr id="3072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3072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lIns="95250" rIns="95250"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37417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C9511DD4-8461-104F-9922-A2A8F7A4D3B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9913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Unlicensed Spectrum Advocates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BCF7610-772C-3D4D-8C99-A8D46C2823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8834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Unlicensed Spectrum Advocates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A67D51F-CF2D-6C42-9748-EB2DBB36DA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13865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Unlicensed Spectrum Advocates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D4F1C17-570C-CA43-989B-0F03229E91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0593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Unlicensed Spectrum Advocates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6373C4-1A8C-0242-AA75-D2AEBF300A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4370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Unlicensed Spectrum Advocates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C572FC-C5E0-DD4B-8FED-6FB8385D43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6899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Unlicensed Spectrum Advocates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786188-C7A1-F34D-8203-BE94876DD2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44591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2016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Unlicensed Spectrum Advocates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DBBF1A-8CCB-4C41-B4F0-1D93E31C67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561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2016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Unlicensed Spectrum Advocates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2C924C-1C45-1843-A253-7179FE3465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8725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2016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Unlicensed Spectrum Advocates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D06645-1081-0449-9962-F4EFC41E20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1312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2016</a:t>
            </a: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Unlicensed Spectrum Advocates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F9F891-E6CA-6C45-AE29-A660631426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57315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2016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Unlicensed Spectrum Advocates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6B5B0C-886F-0241-B388-71EDD4D042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6433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Unlicensed Spectrum Advocates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06AD267-EA73-F249-B603-690111D877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701766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2016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Unlicensed Spectrum Advocates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308596-22FB-5C4E-A17D-15AF451335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725283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Unlicensed Spectrum Advocates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A56DA4-AEC1-C94D-A9E0-AD9FDFCFCB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863613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Unlicensed Spectrum Advocates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FAF931-B5E6-5F45-ABAF-5E07141F94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6241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Unlicensed Spectrum Advocates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1115C9B-C0F0-614F-AA02-82F08F9115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7812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Unlicensed Spectrum Advocates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BB7C2E2-897E-5445-8DCB-75F1112497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47300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Unlicensed Spectrum Advocates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CE4D19F-7CAB-E645-B9E8-3822BF3FDF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0428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Unlicensed Spectrum Advocates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36D456B-2F2B-0C4A-B09F-12247FFF33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97307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Unlicensed Spectrum Advocates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A47DDBE-C19C-7A43-858D-83D32A3393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1260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Unlicensed Spectrum Advocates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3AD178E-4EE9-6543-B852-DD3C3DBF08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3257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Unlicensed Spectrum Advocates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28E5B46-9377-5449-8807-3BF3D85067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3761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2239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 smtClean="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smtClean="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Rich Kennedy, Unlicensed Spectrum Advocates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smtClean="0"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6B638B3E-34DC-E443-9396-932ECA56B5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>
                <a:ea typeface="+mn-ea"/>
              </a:rPr>
              <a:t>doc.: IEEE </a:t>
            </a:r>
            <a:r>
              <a:rPr lang="en-US" altLang="en-US" sz="1800" b="1" dirty="0" smtClean="0">
                <a:ea typeface="+mn-ea"/>
              </a:rPr>
              <a:t>802.11-16/0196r0</a:t>
            </a:r>
            <a:endParaRPr lang="en-US" altLang="en-US" sz="1800" b="1" dirty="0" smtClean="0">
              <a:ea typeface="+mn-ea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75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>
                <a:ea typeface="+mn-ea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331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January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smtClean="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Rich Kennedy, Unlicensed Spectrum Advocates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mtClean="0">
                <a:solidFill>
                  <a:srgbClr val="898989"/>
                </a:solidFill>
                <a:cs typeface="Arial" charset="0"/>
              </a:defRPr>
            </a:lvl1pPr>
          </a:lstStyle>
          <a:p>
            <a:pPr>
              <a:defRPr/>
            </a:pPr>
            <a:fld id="{8898260E-706B-8242-AFF7-37E56AD256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2016</a:t>
            </a:r>
            <a:endParaRPr lang="en-US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Unlicensed Spectrum Advocates</a:t>
            </a:r>
            <a:endParaRPr lang="en-US" dirty="0"/>
          </a:p>
        </p:txBody>
      </p:sp>
      <p:sp>
        <p:nvSpPr>
          <p:cNvPr id="2765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Slide </a:t>
            </a:r>
            <a:fld id="{3D6CCAE5-06F5-C34A-A6FD-BC33E1D7FAF7}" type="slidenum">
              <a:rPr lang="en-US"/>
              <a:pPr/>
              <a:t>1</a:t>
            </a:fld>
            <a:endParaRPr lang="en-US"/>
          </a:p>
        </p:txBody>
      </p:sp>
      <p:sp>
        <p:nvSpPr>
          <p:cNvPr id="2765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sz="2800" dirty="0">
                <a:latin typeface="Times New Roman" charset="0"/>
              </a:rPr>
              <a:t>IEEE </a:t>
            </a:r>
            <a:r>
              <a:rPr lang="en-US" sz="2800" dirty="0" smtClean="0">
                <a:latin typeface="Times New Roman" charset="0"/>
              </a:rPr>
              <a:t>802 Regulatory Changes</a:t>
            </a:r>
            <a:endParaRPr lang="en-US" sz="2800" dirty="0">
              <a:latin typeface="Times New Roman" charset="0"/>
            </a:endParaRPr>
          </a:p>
        </p:txBody>
      </p:sp>
      <p:sp>
        <p:nvSpPr>
          <p:cNvPr id="27653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2860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>
                <a:latin typeface="Times New Roman" charset="0"/>
              </a:rPr>
              <a:t>Date:</a:t>
            </a:r>
            <a:r>
              <a:rPr lang="en-US" sz="2000" b="0" dirty="0">
                <a:latin typeface="Times New Roman" charset="0"/>
              </a:rPr>
              <a:t> </a:t>
            </a:r>
            <a:r>
              <a:rPr lang="en-US" sz="2000" b="0" dirty="0" smtClean="0">
                <a:latin typeface="Times New Roman" charset="0"/>
              </a:rPr>
              <a:t>2016-01-22</a:t>
            </a:r>
            <a:endParaRPr lang="en-US" sz="2000" b="0" dirty="0">
              <a:latin typeface="Times New Roman" charset="0"/>
            </a:endParaRPr>
          </a:p>
        </p:txBody>
      </p:sp>
      <p:graphicFrame>
        <p:nvGraphicFramePr>
          <p:cNvPr id="27654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58337189"/>
              </p:ext>
            </p:extLst>
          </p:nvPr>
        </p:nvGraphicFramePr>
        <p:xfrm>
          <a:off x="496888" y="3135313"/>
          <a:ext cx="7867650" cy="2584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18" name="Document" r:id="rId4" imgW="8363178" imgH="2756611" progId="Word.Document.8">
                  <p:embed/>
                </p:oleObj>
              </mc:Choice>
              <mc:Fallback>
                <p:oleObj name="Document" r:id="rId4" imgW="8363178" imgH="2756611" progId="Word.Document.8">
                  <p:embed/>
                  <p:pic>
                    <p:nvPicPr>
                      <p:cNvPr id="0" name="Picture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6888" y="3135313"/>
                        <a:ext cx="7867650" cy="2584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55" name="Rectangle 12"/>
          <p:cNvSpPr>
            <a:spLocks noChangeArrowheads="1"/>
          </p:cNvSpPr>
          <p:nvPr/>
        </p:nvSpPr>
        <p:spPr bwMode="auto">
          <a:xfrm>
            <a:off x="533400" y="26670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2016</a:t>
            </a:r>
            <a:endParaRPr lang="en-US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Unlicensed Spectrum Advocates</a:t>
            </a:r>
            <a:endParaRPr lang="en-US"/>
          </a:p>
        </p:txBody>
      </p:sp>
      <p:sp>
        <p:nvSpPr>
          <p:cNvPr id="2969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Slide </a:t>
            </a:r>
            <a:fld id="{E07EA4A3-4808-3447-87F1-A3E70ACE90F4}" type="slidenum">
              <a:rPr lang="en-US"/>
              <a:pPr/>
              <a:t>2</a:t>
            </a:fld>
            <a:endParaRPr lang="en-US"/>
          </a:p>
        </p:txBody>
      </p:sp>
      <p:sp>
        <p:nvSpPr>
          <p:cNvPr id="297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</a:rPr>
              <a:t>Abstract</a:t>
            </a:r>
          </a:p>
        </p:txBody>
      </p:sp>
      <p:sp>
        <p:nvSpPr>
          <p:cNvPr id="297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pPr>
              <a:buFontTx/>
              <a:buNone/>
            </a:pPr>
            <a:r>
              <a:rPr lang="en-US" dirty="0">
                <a:latin typeface="Times New Roman" charset="0"/>
              </a:rPr>
              <a:t>This presentation is </a:t>
            </a:r>
            <a:r>
              <a:rPr lang="en-US" dirty="0" smtClean="0">
                <a:latin typeface="Times New Roman" charset="0"/>
              </a:rPr>
              <a:t>a summary of changes to the way IEEE 802 handles regulatory matters, formulated during an EC Regulatory Ad Hoc held Thursday, January 21</a:t>
            </a:r>
            <a:r>
              <a:rPr lang="en-US" baseline="30000" dirty="0" smtClean="0">
                <a:latin typeface="Times New Roman" charset="0"/>
              </a:rPr>
              <a:t>st</a:t>
            </a:r>
            <a:r>
              <a:rPr lang="en-US" dirty="0" smtClean="0">
                <a:latin typeface="Times New Roman" charset="0"/>
              </a:rPr>
              <a:t>.</a:t>
            </a:r>
            <a:endParaRPr lang="en-US" dirty="0">
              <a:latin typeface="Times New Roman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charset="0"/>
              </a:rPr>
              <a:t>Agenda</a:t>
            </a:r>
          </a:p>
        </p:txBody>
      </p:sp>
      <p:sp>
        <p:nvSpPr>
          <p:cNvPr id="31746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4958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The new RR-TAG mission statement</a:t>
            </a:r>
          </a:p>
          <a:p>
            <a:pPr eaLnBrk="1" hangingPunct="1"/>
            <a:r>
              <a:rPr lang="en-US" altLang="en-US" dirty="0" smtClean="0"/>
              <a:t>The IEEE 802 regulatory changes</a:t>
            </a:r>
          </a:p>
          <a:p>
            <a:pPr eaLnBrk="1" hangingPunct="1"/>
            <a:r>
              <a:rPr lang="en-US" altLang="en-US" dirty="0" smtClean="0"/>
              <a:t>Additional details</a:t>
            </a:r>
            <a:endParaRPr lang="en-US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Unlicensed Spectrum Advocates</a:t>
            </a:r>
            <a:endParaRPr lang="en-US"/>
          </a:p>
        </p:txBody>
      </p:sp>
      <p:sp>
        <p:nvSpPr>
          <p:cNvPr id="3174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Slide </a:t>
            </a:r>
            <a:fld id="{677C5467-0D41-8145-BB29-ACA5DBC6015E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charset="0"/>
              </a:rPr>
              <a:t>New RR-TAG Mission Statement</a:t>
            </a:r>
            <a:endParaRPr lang="en-US" dirty="0">
              <a:latin typeface="Times New Roman" charset="0"/>
            </a:endParaRPr>
          </a:p>
        </p:txBody>
      </p:sp>
      <p:sp>
        <p:nvSpPr>
          <p:cNvPr id="32770" name="Content Placeholder 2"/>
          <p:cNvSpPr>
            <a:spLocks noGrp="1"/>
          </p:cNvSpPr>
          <p:nvPr>
            <p:ph idx="1"/>
          </p:nvPr>
        </p:nvSpPr>
        <p:spPr>
          <a:xfrm>
            <a:off x="685800" y="2057400"/>
            <a:ext cx="7772400" cy="4495800"/>
          </a:xfrm>
        </p:spPr>
        <p:txBody>
          <a:bodyPr/>
          <a:lstStyle/>
          <a:p>
            <a:pPr lvl="0"/>
            <a:r>
              <a:rPr lang="en-US" sz="2000" dirty="0"/>
              <a:t>Internal communication</a:t>
            </a:r>
          </a:p>
          <a:p>
            <a:pPr lvl="1"/>
            <a:r>
              <a:rPr lang="en-US" sz="1800" dirty="0"/>
              <a:t>notify Working Groups of relevant regulatory inquiries, activities and timelines</a:t>
            </a:r>
          </a:p>
          <a:p>
            <a:pPr lvl="2"/>
            <a:r>
              <a:rPr lang="en-US" sz="1600" dirty="0"/>
              <a:t>notification should be made as information becomes available rather than based on meeting schedule</a:t>
            </a:r>
          </a:p>
          <a:p>
            <a:pPr lvl="1"/>
            <a:r>
              <a:rPr lang="en-US" sz="1800" dirty="0"/>
              <a:t>provide expert advice to improve Working Group positions during review</a:t>
            </a:r>
          </a:p>
          <a:p>
            <a:pPr lvl="0"/>
            <a:r>
              <a:rPr lang="en-US" sz="2000" dirty="0"/>
              <a:t>Represent IEEE 802 as the leader in wireless access networking  development</a:t>
            </a:r>
          </a:p>
          <a:p>
            <a:pPr lvl="1"/>
            <a:r>
              <a:rPr lang="en-US" sz="1800" dirty="0"/>
              <a:t>Provide regulators with roadmap and rationale for new standards work</a:t>
            </a:r>
          </a:p>
          <a:p>
            <a:pPr lvl="1"/>
            <a:r>
              <a:rPr lang="en-US" sz="1800" dirty="0"/>
              <a:t>Develop a relationship with regulators that encourages dialogs, both formal and informal</a:t>
            </a:r>
          </a:p>
          <a:p>
            <a:pPr lvl="1"/>
            <a:r>
              <a:rPr lang="en-US" sz="1800" dirty="0"/>
              <a:t>develop common 802 positions, accommodating differences among 802 subgroups, as feasible in accordance with deadlines</a:t>
            </a:r>
          </a:p>
          <a:p>
            <a:pPr lvl="1"/>
            <a:r>
              <a:rPr lang="en-US" sz="1800" dirty="0"/>
              <a:t>draft regulatory inputs on topics involving multiple Working Groups</a:t>
            </a:r>
          </a:p>
          <a:p>
            <a:pPr lvl="1"/>
            <a:endParaRPr lang="en-US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Unlicensed Spectrum Advocates</a:t>
            </a:r>
            <a:endParaRPr lang="en-US"/>
          </a:p>
        </p:txBody>
      </p:sp>
      <p:sp>
        <p:nvSpPr>
          <p:cNvPr id="3277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Slide </a:t>
            </a:r>
            <a:fld id="{282F1470-F9B3-5847-96D0-F2997491E7EE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Regulatory Changes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343400"/>
          </a:xfrm>
        </p:spPr>
        <p:txBody>
          <a:bodyPr/>
          <a:lstStyle/>
          <a:p>
            <a:r>
              <a:rPr lang="en-US" sz="2000" dirty="0" smtClean="0"/>
              <a:t>IEEE 802.18 Meetings</a:t>
            </a:r>
          </a:p>
          <a:p>
            <a:pPr lvl="1"/>
            <a:r>
              <a:rPr lang="en-US" sz="1800" dirty="0"/>
              <a:t>T</a:t>
            </a:r>
            <a:r>
              <a:rPr lang="en-US" sz="1800" dirty="0" smtClean="0"/>
              <a:t>wo formal meetings held every session, Tuesday AM2 and Thursday AM1</a:t>
            </a:r>
          </a:p>
          <a:p>
            <a:pPr lvl="1"/>
            <a:r>
              <a:rPr lang="en-US" sz="1800" dirty="0" smtClean="0"/>
              <a:t>Voting rights for the group are based on attendance at these slots only</a:t>
            </a:r>
          </a:p>
          <a:p>
            <a:pPr lvl="1"/>
            <a:r>
              <a:rPr lang="en-US" sz="1800" dirty="0" smtClean="0"/>
              <a:t>Ad hoc meetings will be held throughout the week to develop positions and output documents; approvals done at Thursday slot</a:t>
            </a:r>
          </a:p>
          <a:p>
            <a:pPr lvl="1"/>
            <a:r>
              <a:rPr lang="en-US" sz="1800" dirty="0" smtClean="0"/>
              <a:t>Ad hoc meetings with WGs for regulatory updates and assembling information for output documents</a:t>
            </a:r>
          </a:p>
          <a:p>
            <a:r>
              <a:rPr lang="en-US" sz="2000" dirty="0" smtClean="0"/>
              <a:t>Expectations</a:t>
            </a:r>
          </a:p>
          <a:p>
            <a:pPr lvl="1"/>
            <a:r>
              <a:rPr lang="en-US" sz="1800" dirty="0" smtClean="0"/>
              <a:t>New format will enable better participation as voting rights are easier to achieve</a:t>
            </a:r>
          </a:p>
          <a:p>
            <a:r>
              <a:rPr lang="en-US" sz="2000" dirty="0"/>
              <a:t>As the RR-TAG will now hold meetings in the </a:t>
            </a:r>
            <a:r>
              <a:rPr lang="en-US" sz="2000" dirty="0" smtClean="0"/>
              <a:t>802.11/15 REG </a:t>
            </a:r>
            <a:r>
              <a:rPr lang="en-US" sz="2000" dirty="0"/>
              <a:t>SC slots, it is no longer required as a separate </a:t>
            </a:r>
            <a:r>
              <a:rPr lang="en-US" sz="2000" dirty="0" smtClean="0"/>
              <a:t>entity</a:t>
            </a:r>
          </a:p>
          <a:p>
            <a:pPr lvl="1"/>
            <a:endParaRPr lang="en-US" sz="1600" dirty="0"/>
          </a:p>
          <a:p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Unlicensed Spectrum Advocates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06AD267-EA73-F249-B603-690111D87795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45111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Details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changes will be voted by the EC via email ballot immediately following this session</a:t>
            </a:r>
          </a:p>
          <a:p>
            <a:pPr lvl="1"/>
            <a:r>
              <a:rPr lang="en-US" dirty="0" smtClean="0"/>
              <a:t>Modifications or adjustments to the plan are not expected, but could occur during the </a:t>
            </a:r>
            <a:r>
              <a:rPr lang="en-US" smtClean="0"/>
              <a:t>approval process</a:t>
            </a:r>
            <a:endParaRPr lang="en-US" dirty="0" smtClean="0"/>
          </a:p>
          <a:p>
            <a:r>
              <a:rPr lang="en-US" dirty="0" smtClean="0"/>
              <a:t>Changes will be adopted at the start of the March meeting</a:t>
            </a:r>
          </a:p>
          <a:p>
            <a:r>
              <a:rPr lang="en-US" dirty="0" smtClean="0"/>
              <a:t>Officer elections will be held as usual, in March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Unlicensed Spectrum Advocates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06AD267-EA73-F249-B603-690111D87795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9560850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31932</TotalTime>
  <Words>413</Words>
  <Application>Microsoft Office PowerPoint</Application>
  <PresentationFormat>On-screen Show (4:3)</PresentationFormat>
  <Paragraphs>65</Paragraphs>
  <Slides>6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Calibri</vt:lpstr>
      <vt:lpstr>ＭＳ Ｐゴシック</vt:lpstr>
      <vt:lpstr>Times New Roman</vt:lpstr>
      <vt:lpstr>802-11-Submission</vt:lpstr>
      <vt:lpstr>Custom Design</vt:lpstr>
      <vt:lpstr>Document</vt:lpstr>
      <vt:lpstr>IEEE 802 Regulatory Changes</vt:lpstr>
      <vt:lpstr>Abstract</vt:lpstr>
      <vt:lpstr>Agenda</vt:lpstr>
      <vt:lpstr>New RR-TAG Mission Statement</vt:lpstr>
      <vt:lpstr>The Regulatory Changes</vt:lpstr>
      <vt:lpstr>Additional Details</vt:lpstr>
    </vt:vector>
  </TitlesOfParts>
  <Company>Research In Motion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Waikoloa Meeting Plan</dc:title>
  <dc:creator>Rich Kennedy</dc:creator>
  <cp:lastModifiedBy>Richard Kennedy</cp:lastModifiedBy>
  <cp:revision>1262</cp:revision>
  <cp:lastPrinted>1998-02-10T13:28:06Z</cp:lastPrinted>
  <dcterms:created xsi:type="dcterms:W3CDTF">2009-04-21T18:18:19Z</dcterms:created>
  <dcterms:modified xsi:type="dcterms:W3CDTF">2016-01-22T11:12:45Z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-697903916</vt:i4>
  </property>
  <property fmtid="{D5CDD505-2E9C-101B-9397-08002B2CF9AE}" pid="3" name="_NewReviewCycle">
    <vt:lpwstr/>
  </property>
  <property fmtid="{D5CDD505-2E9C-101B-9397-08002B2CF9AE}" pid="4" name="_EmailSubject">
    <vt:lpwstr>Docs</vt:lpwstr>
  </property>
  <property fmtid="{D5CDD505-2E9C-101B-9397-08002B2CF9AE}" pid="5" name="_AuthorEmail">
    <vt:lpwstr>rich.kennedy@mediatek.com</vt:lpwstr>
  </property>
  <property fmtid="{D5CDD505-2E9C-101B-9397-08002B2CF9AE}" pid="6" name="_AuthorEmailDisplayName">
    <vt:lpwstr>Rich Kennedy</vt:lpwstr>
  </property>
</Properties>
</file>