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63" r:id="rId3"/>
    <p:sldMasterId id="2147483666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7" r:id="rId6"/>
    <p:sldId id="275" r:id="rId7"/>
    <p:sldId id="288" r:id="rId8"/>
    <p:sldId id="279" r:id="rId9"/>
    <p:sldId id="283" r:id="rId10"/>
    <p:sldId id="284" r:id="rId11"/>
    <p:sldId id="285" r:id="rId12"/>
    <p:sldId id="286" r:id="rId13"/>
    <p:sldId id="282" r:id="rId14"/>
    <p:sldId id="281" r:id="rId15"/>
    <p:sldId id="287" r:id="rId16"/>
    <p:sldId id="278" r:id="rId17"/>
    <p:sldId id="289" r:id="rId18"/>
    <p:sldId id="293" r:id="rId19"/>
    <p:sldId id="290" r:id="rId20"/>
    <p:sldId id="291" r:id="rId21"/>
    <p:sldId id="292" r:id="rId22"/>
    <p:sldId id="264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6" d="100"/>
          <a:sy n="76" d="100"/>
        </p:scale>
        <p:origin x="14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8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03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575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FCE5288C-F87B-4810-A6B2-740CE13BD3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476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034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FCE5288C-F87B-4810-A6B2-740CE13BD3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232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683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936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0412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4253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945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120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4745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8450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674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802.11-16/0156r0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ea typeface="+mn-ea"/>
              </a:rPr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ea typeface="+mn-ea"/>
              </a:rPr>
              <a:t>Slide </a:t>
            </a:r>
            <a:fld id="{A469A3A6-7083-48BA-9D7E-342D6AB96B4F}" type="slidenum">
              <a:rPr lang="en-US" sz="1200">
                <a:solidFill>
                  <a:srgbClr val="000000"/>
                </a:solidFill>
                <a:ea typeface="+mn-ea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sz="12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doc.: IEEE 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802.11-15/0004r0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eaLnBrk="1" hangingPunct="1">
              <a:buClrTx/>
              <a:buSzTx/>
              <a:buFontTx/>
              <a:buNone/>
            </a:pPr>
            <a:endParaRPr lang="en-AU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eaLnBrk="1" hangingPunct="1">
              <a:buClrTx/>
              <a:buSzTx/>
              <a:buFontTx/>
              <a:buNone/>
            </a:pPr>
            <a:endParaRPr lang="en-AU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indent="0" defTabSz="914400">
              <a:buClrTx/>
              <a:buSzTx/>
              <a:buFontTx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Jan 2016</a:t>
            </a:r>
            <a:endParaRPr lang="en-US" sz="1600" b="1" dirty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778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ea typeface="+mn-ea"/>
              </a:rPr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ea typeface="+mn-ea"/>
              </a:rPr>
              <a:t>Slide </a:t>
            </a:r>
            <a:fld id="{A469A3A6-7083-48BA-9D7E-342D6AB96B4F}" type="slidenum">
              <a:rPr lang="en-US" sz="1200">
                <a:solidFill>
                  <a:srgbClr val="000000"/>
                </a:solidFill>
                <a:ea typeface="+mn-ea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sz="12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doc.: IEEE 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802.11-15/0004r0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eaLnBrk="1" hangingPunct="1">
              <a:buClrTx/>
              <a:buSzTx/>
              <a:buFontTx/>
              <a:buNone/>
            </a:pPr>
            <a:endParaRPr lang="en-AU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eaLnBrk="1" hangingPunct="1">
              <a:buClrTx/>
              <a:buSzTx/>
              <a:buFontTx/>
              <a:buNone/>
            </a:pPr>
            <a:endParaRPr lang="en-AU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indent="0" defTabSz="914400">
              <a:buClrTx/>
              <a:buSzTx/>
              <a:buFontTx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Jan 2016</a:t>
            </a:r>
            <a:endParaRPr lang="en-US" sz="1600" b="1" dirty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58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doc.: IEEE 802.11-16/0127r1</a:t>
            </a:r>
          </a:p>
        </p:txBody>
      </p:sp>
    </p:spTree>
    <p:extLst>
      <p:ext uri="{BB962C8B-B14F-4D97-AF65-F5344CB8AC3E}">
        <p14:creationId xmlns:p14="http://schemas.microsoft.com/office/powerpoint/2010/main" val="141988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128-01-0wng-imt-2020-way-forward-and-straw-polls.pptx" TargetMode="External"/><Relationship Id="rId2" Type="http://schemas.openxmlformats.org/officeDocument/2006/relationships/hyperlink" Target="https://mentor.ieee.org/802.11/dcn/16/11-16-0004-00-0000-next-steps-for-imt-2020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6106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IMT-2020 Discussion Review and Straw Polls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2016-01-20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9935804"/>
              </p:ext>
            </p:extLst>
          </p:nvPr>
        </p:nvGraphicFramePr>
        <p:xfrm>
          <a:off x="114300" y="2336800"/>
          <a:ext cx="8864600" cy="283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Document" r:id="rId4" imgW="8644548" imgH="2765200" progId="Word.Document.8">
                  <p:embed/>
                </p:oleObj>
              </mc:Choice>
              <mc:Fallback>
                <p:oleObj name="Document" r:id="rId4" imgW="8644548" imgH="2765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" y="2336800"/>
                        <a:ext cx="8864600" cy="283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ITU-R are in the middle of a multi-year plan to develop requirements &amp; approve specifications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12264"/>
          <a:stretch/>
        </p:blipFill>
        <p:spPr>
          <a:xfrm>
            <a:off x="609600" y="1676400"/>
            <a:ext cx="8001000" cy="4212771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 flipV="1">
            <a:off x="3124200" y="5867400"/>
            <a:ext cx="0" cy="457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3276600" y="6019800"/>
            <a:ext cx="28194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0" numCol="1" rtlCol="0" anchor="b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r>
              <a:rPr lang="en-AU" sz="1600" b="1" dirty="0" smtClean="0">
                <a:solidFill>
                  <a:srgbClr val="FF0000"/>
                </a:solidFill>
                <a:latin typeface="Arial"/>
                <a:ea typeface="+mn-ea"/>
                <a:cs typeface="Arial" pitchFamily="34" charset="0"/>
              </a:rPr>
              <a:t>January 2016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5834063"/>
            <a:ext cx="2057400" cy="185737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r>
              <a:rPr lang="en-AU" sz="1000" dirty="0" smtClean="0">
                <a:solidFill>
                  <a:srgbClr val="000000"/>
                </a:solidFill>
                <a:latin typeface="Arial"/>
                <a:ea typeface="+mn-ea"/>
                <a:cs typeface="Arial" pitchFamily="34" charset="0"/>
              </a:rPr>
              <a:t>Note: details may change</a:t>
            </a:r>
          </a:p>
        </p:txBody>
      </p:sp>
    </p:spTree>
    <p:extLst>
      <p:ext uri="{BB962C8B-B14F-4D97-AF65-F5344CB8AC3E}">
        <p14:creationId xmlns:p14="http://schemas.microsoft.com/office/powerpoint/2010/main" val="129641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Now is the time for IEEE 802 to start the process of submitting IEEE 802.11 as a IMT-2020 technology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2819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28600" y="1828800"/>
            <a:ext cx="27432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AU" sz="1600" b="1" dirty="0" smtClean="0">
                <a:solidFill>
                  <a:srgbClr val="000000"/>
                </a:solidFill>
                <a:latin typeface="Arial"/>
                <a:ea typeface="+mn-ea"/>
                <a:cs typeface="Arial" pitchFamily="34" charset="0"/>
              </a:rPr>
              <a:t>ITU-R is defining IMT-2020 over 8 years …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276600" y="1828800"/>
            <a:ext cx="2590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r>
              <a:rPr lang="en-AU" sz="1600" b="1" dirty="0" smtClean="0">
                <a:solidFill>
                  <a:srgbClr val="000000"/>
                </a:solidFill>
                <a:latin typeface="Arial"/>
                <a:ea typeface="+mn-ea"/>
                <a:cs typeface="Arial" pitchFamily="34" charset="0"/>
              </a:rPr>
              <a:t>…based on the IMT-Advanced processes …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172200" y="1828800"/>
            <a:ext cx="27432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r>
              <a:rPr lang="en-AU" sz="1600" b="1" dirty="0" smtClean="0">
                <a:solidFill>
                  <a:srgbClr val="000000"/>
                </a:solidFill>
                <a:latin typeface="Arial"/>
                <a:ea typeface="+mn-ea"/>
                <a:cs typeface="Arial" pitchFamily="34" charset="0"/>
              </a:rPr>
              <a:t>… and now is the time for IEEE 802 to start work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28600" y="2590800"/>
            <a:ext cx="2743200" cy="3581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 defTabSz="914400" eaLnBrk="1" hangingPunct="1">
              <a:spcBef>
                <a:spcPts val="8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rgbClr val="000000"/>
                </a:solidFill>
                <a:latin typeface="Arial"/>
                <a:ea typeface="+mn-ea"/>
                <a:cs typeface="Arial" pitchFamily="34" charset="0"/>
              </a:rPr>
              <a:t>The ITU-R are in the middle of a multi-year plan to develop requirements &amp; approve specifications</a:t>
            </a:r>
          </a:p>
          <a:p>
            <a:pPr marL="171450" indent="-171450" defTabSz="914400" eaLnBrk="1" hangingPunct="1">
              <a:spcBef>
                <a:spcPts val="8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rgbClr val="000000"/>
                </a:solidFill>
                <a:latin typeface="Arial"/>
                <a:ea typeface="+mn-ea"/>
                <a:cs typeface="Arial" pitchFamily="34" charset="0"/>
              </a:rPr>
              <a:t>ITU-R plan focuses on “setting the stage” in 2012-17 and then on “defining the technology” in 2018-20 </a:t>
            </a:r>
          </a:p>
          <a:p>
            <a:pPr marL="171450" indent="-171450" defTabSz="914400" eaLnBrk="1" hangingPunct="1">
              <a:spcBef>
                <a:spcPts val="8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rgbClr val="000000"/>
                </a:solidFill>
                <a:latin typeface="Arial"/>
                <a:ea typeface="+mn-ea"/>
                <a:cs typeface="Arial" pitchFamily="34" charset="0"/>
              </a:rPr>
              <a:t>The end point in October 2020 is a 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 pitchFamily="34" charset="0"/>
              </a:rPr>
              <a:t>Draft New Recommendation for the initial release of IMT-2020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276600" y="2590800"/>
            <a:ext cx="2590800" cy="3581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 defTabSz="914400" eaLnBrk="1" hangingPunct="1">
              <a:spcBef>
                <a:spcPts val="8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rgbClr val="000000"/>
                </a:solidFill>
                <a:latin typeface="Arial"/>
                <a:ea typeface="+mn-ea"/>
                <a:cs typeface="Arial" pitchFamily="34" charset="0"/>
              </a:rPr>
              <a:t>The IMT-Advanced process will provide a template for the IMT-2020 approval process</a:t>
            </a:r>
          </a:p>
          <a:p>
            <a:pPr marL="171450" indent="-171450" defTabSz="914400" eaLnBrk="1" hangingPunct="1">
              <a:spcBef>
                <a:spcPts val="8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rgbClr val="000000"/>
                </a:solidFill>
                <a:latin typeface="Arial"/>
                <a:ea typeface="+mn-ea"/>
                <a:cs typeface="Arial" pitchFamily="34" charset="0"/>
              </a:rPr>
              <a:t>However, IMT-2020 will be a little different from IMT-Advanced because of the wider diversity of use cases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172200" y="2590800"/>
            <a:ext cx="2743200" cy="3581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 defTabSz="914400" eaLnBrk="1" hangingPunct="1">
              <a:spcBef>
                <a:spcPts val="8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rgbClr val="000000"/>
                </a:solidFill>
                <a:latin typeface="Arial"/>
                <a:ea typeface="+mn-ea"/>
                <a:cs typeface="Arial" pitchFamily="34" charset="0"/>
              </a:rPr>
              <a:t>In the short term, IEEE 802 need to focus on IMT-2020 activities planned until end of 2017</a:t>
            </a:r>
          </a:p>
          <a:p>
            <a:pPr marL="171450" indent="-171450" defTabSz="914400" eaLnBrk="1" hangingPunct="1">
              <a:spcBef>
                <a:spcPts val="8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rgbClr val="000000"/>
                </a:solidFill>
                <a:latin typeface="Arial"/>
                <a:ea typeface="+mn-ea"/>
                <a:cs typeface="Arial" pitchFamily="34" charset="0"/>
              </a:rPr>
              <a:t>IEEE 802 needs to kick </a:t>
            </a:r>
            <a:r>
              <a:rPr lang="en-AU" sz="1600" dirty="0" smtClean="0">
                <a:solidFill>
                  <a:srgbClr val="000000"/>
                </a:solidFill>
                <a:latin typeface="Arial"/>
                <a:ea typeface="+mn-ea"/>
                <a:cs typeface="Arial" pitchFamily="34" charset="0"/>
              </a:rPr>
              <a:t>off </a:t>
            </a:r>
            <a:r>
              <a:rPr lang="en-AU" sz="1600" dirty="0">
                <a:solidFill>
                  <a:srgbClr val="000000"/>
                </a:solidFill>
                <a:latin typeface="Arial"/>
                <a:ea typeface="+mn-ea"/>
                <a:cs typeface="Arial" pitchFamily="34" charset="0"/>
              </a:rPr>
              <a:t>the process with a liaison to ITU-R and by creating a forum for future work</a:t>
            </a:r>
          </a:p>
        </p:txBody>
      </p:sp>
      <p:sp>
        <p:nvSpPr>
          <p:cNvPr id="12" name="Right Arrow 11"/>
          <p:cNvSpPr/>
          <p:nvPr/>
        </p:nvSpPr>
        <p:spPr bwMode="auto">
          <a:xfrm>
            <a:off x="2971800" y="1828800"/>
            <a:ext cx="304800" cy="7620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AU" sz="1200" dirty="0" smtClean="0">
              <a:solidFill>
                <a:srgbClr val="000000"/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5867400" y="1828800"/>
            <a:ext cx="304800" cy="7620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AU" sz="1200" dirty="0" smtClean="0">
              <a:solidFill>
                <a:srgbClr val="000000"/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52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IMT-2020 Bottom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ITU-R via IMT-2020 is defining the 5G network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5G network will provide wireless technology solutions for many traditional 802.11 use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IMT-2020 will also provide input to WRC 19 and hence will help drive spectrum allocation decisions, especially in the 5150-5925 MHz and  &gt;6 GHz ranges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802.11 wants to be an IMT-2020 technology it must advocate for itself in ITU-R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802.11 does not advocate for itself no one else will.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76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 and Results from WNG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600200"/>
            <a:ext cx="7770813" cy="41132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see benefit in 802.11 being an IMT-2020 technology?</a:t>
            </a:r>
          </a:p>
          <a:p>
            <a:pPr marL="400050" lvl="1" indent="0"/>
            <a:r>
              <a:rPr lang="en-US" dirty="0" smtClean="0"/>
              <a:t>Yes:   55   No: 6       Need more Information: 27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have an interest is participating in contributing to an 802.11 IMT-2020 proposal effort?</a:t>
            </a:r>
          </a:p>
          <a:p>
            <a:pPr marL="0" lvl="1" indent="0">
              <a:spcBef>
                <a:spcPts val="600"/>
              </a:spcBef>
            </a:pPr>
            <a:r>
              <a:rPr lang="en-US" dirty="0" smtClean="0"/>
              <a:t>	Yes</a:t>
            </a:r>
            <a:r>
              <a:rPr lang="en-US" dirty="0"/>
              <a:t>: </a:t>
            </a:r>
            <a:r>
              <a:rPr lang="en-US" dirty="0" smtClean="0"/>
              <a:t>37     </a:t>
            </a:r>
            <a:r>
              <a:rPr lang="en-US" dirty="0"/>
              <a:t>No:  </a:t>
            </a:r>
            <a:r>
              <a:rPr lang="en-US" dirty="0" smtClean="0"/>
              <a:t>24     </a:t>
            </a:r>
            <a:r>
              <a:rPr lang="en-US" dirty="0"/>
              <a:t>Need more Information</a:t>
            </a:r>
            <a:r>
              <a:rPr lang="en-US" dirty="0" smtClean="0"/>
              <a:t>: 25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believe that your sponsor would support you participating in an 802.11 IMT-2020 proposal effort?</a:t>
            </a:r>
          </a:p>
          <a:p>
            <a:pPr marL="400050" lvl="1" indent="0"/>
            <a:r>
              <a:rPr lang="en-US" dirty="0"/>
              <a:t>Yes:  </a:t>
            </a:r>
            <a:r>
              <a:rPr lang="en-US" dirty="0" smtClean="0"/>
              <a:t>12    </a:t>
            </a:r>
            <a:r>
              <a:rPr lang="en-US" dirty="0"/>
              <a:t>No:  </a:t>
            </a:r>
            <a:r>
              <a:rPr lang="en-US" dirty="0" smtClean="0"/>
              <a:t>29      </a:t>
            </a:r>
            <a:r>
              <a:rPr lang="en-US" dirty="0"/>
              <a:t>N</a:t>
            </a:r>
            <a:r>
              <a:rPr lang="en-US" dirty="0" smtClean="0"/>
              <a:t>eed more Information: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50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802.11’s Views </a:t>
            </a:r>
            <a:r>
              <a:rPr lang="en-US" dirty="0" smtClean="0"/>
              <a:t>for </a:t>
            </a:r>
            <a:r>
              <a:rPr lang="en-US" dirty="0"/>
              <a:t>ITM-2020 participation and Straw Polls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E40C9FC-4879-4F20-9ECA-A574A90476B7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030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preferred Style of Participation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802.11 directly participates in the IMT-2020 process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802.11 actively supports an 802 EC standing committee that is participating in the IMT-2020 process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802.11 provides requested information to an 802 EC standing committee that is participating in the IMT-2020 process</a:t>
            </a:r>
          </a:p>
          <a:p>
            <a:pPr marL="0" indent="0"/>
            <a:r>
              <a:rPr lang="en-US" dirty="0" smtClean="0"/>
              <a:t>Straw Poll:  Which level of 802.11 participation do you prefer?</a:t>
            </a:r>
          </a:p>
          <a:p>
            <a:pPr marL="0" indent="0"/>
            <a:r>
              <a:rPr lang="en-US" dirty="0" smtClean="0"/>
              <a:t>1)    2)     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4026"/>
          </a:xfrm>
        </p:spPr>
        <p:txBody>
          <a:bodyPr/>
          <a:lstStyle/>
          <a:p>
            <a:r>
              <a:rPr lang="en-US" sz="2400" dirty="0" smtClean="0"/>
              <a:t>Possible Benefits to 802.11 </a:t>
            </a:r>
            <a:r>
              <a:rPr lang="en-US" sz="2400" dirty="0" smtClean="0"/>
              <a:t>from </a:t>
            </a:r>
            <a:r>
              <a:rPr lang="en-US" sz="2400" dirty="0" smtClean="0"/>
              <a:t>IMT-2020 Participation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25" y="1219203"/>
            <a:ext cx="8202613" cy="4113213"/>
          </a:xfrm>
        </p:spPr>
        <p:txBody>
          <a:bodyPr/>
          <a:lstStyle/>
          <a:p>
            <a:pPr marL="514350" indent="-457200">
              <a:buFont typeface="+mj-lt"/>
              <a:buAutoNum type="arabicPeriod"/>
            </a:pPr>
            <a:r>
              <a:rPr lang="en-AU" sz="2000" dirty="0"/>
              <a:t>Access to additional spectrum allocated for 5G use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AU" sz="1800" dirty="0"/>
              <a:t>Particularly in countries that focus on ITU-R </a:t>
            </a:r>
            <a:r>
              <a:rPr lang="en-AU" sz="1800" dirty="0" smtClean="0"/>
              <a:t>allocations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AU" sz="1800" dirty="0" smtClean="0"/>
              <a:t>Note 5G spectrum is anticipated to be both Licenced and Un-Licensed</a:t>
            </a:r>
          </a:p>
          <a:p>
            <a:pPr marL="114300" indent="0"/>
            <a:r>
              <a:rPr lang="en-AU" sz="2000" dirty="0" smtClean="0"/>
              <a:t>Straw Poll: Is obtaining access to 5G spectrum important to 802.11?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 smtClean="0"/>
              <a:t>Critically important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 smtClean="0"/>
              <a:t>Nice to have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 smtClean="0"/>
              <a:t>Not important</a:t>
            </a:r>
          </a:p>
          <a:p>
            <a:pPr marL="514350" indent="-457200">
              <a:buFont typeface="+mj-lt"/>
              <a:buAutoNum type="arabicPeriod" startAt="2"/>
            </a:pPr>
            <a:r>
              <a:rPr lang="en-AU" sz="2000" dirty="0" smtClean="0"/>
              <a:t>Better </a:t>
            </a:r>
            <a:r>
              <a:rPr lang="en-AU" sz="2000" dirty="0"/>
              <a:t>insight into what is required for 5G, which may impact our work on IEEE 802.11ax, 802.11ah and other existing/new work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AU" sz="1800" dirty="0"/>
              <a:t>Including </a:t>
            </a:r>
            <a:r>
              <a:rPr lang="en-AU" sz="1800" dirty="0"/>
              <a:t>IoT</a:t>
            </a:r>
            <a:r>
              <a:rPr lang="en-AU" sz="1800" dirty="0"/>
              <a:t>, w</a:t>
            </a:r>
            <a:r>
              <a:rPr lang="en-US" sz="1800" dirty="0"/>
              <a:t>ireless broadband and “mission Critical</a:t>
            </a:r>
            <a:r>
              <a:rPr lang="en-US" sz="1800" dirty="0" smtClean="0"/>
              <a:t>”</a:t>
            </a:r>
          </a:p>
          <a:p>
            <a:pPr marL="114300" indent="0"/>
            <a:r>
              <a:rPr lang="en-AU" sz="2000" dirty="0"/>
              <a:t>Straw Poll: Is </a:t>
            </a:r>
            <a:r>
              <a:rPr lang="en-AU" sz="2000" dirty="0" smtClean="0"/>
              <a:t>understanding 5G important </a:t>
            </a:r>
            <a:r>
              <a:rPr lang="en-AU" sz="2000" dirty="0"/>
              <a:t>to 802.11?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Critically important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Nice to have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Not </a:t>
            </a:r>
            <a:r>
              <a:rPr lang="en-AU" sz="1800" dirty="0" smtClean="0"/>
              <a:t>important</a:t>
            </a:r>
            <a:endParaRPr lang="en-AU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470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706" y="606425"/>
            <a:ext cx="8077200" cy="533399"/>
          </a:xfrm>
        </p:spPr>
        <p:txBody>
          <a:bodyPr/>
          <a:lstStyle/>
          <a:p>
            <a:r>
              <a:rPr lang="en-US" sz="2400" dirty="0" smtClean="0"/>
              <a:t>Possible Benefits to 802.11 of IMT-2020 Participation (cont.)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925" y="1139824"/>
            <a:ext cx="7999413" cy="4113213"/>
          </a:xfrm>
        </p:spPr>
        <p:txBody>
          <a:bodyPr/>
          <a:lstStyle/>
          <a:p>
            <a:pPr marL="514350" indent="-457200">
              <a:buFont typeface="+mj-lt"/>
              <a:buAutoNum type="arabicPeriod" startAt="3"/>
            </a:pPr>
            <a:r>
              <a:rPr lang="en-AU" sz="2000" dirty="0" smtClean="0"/>
              <a:t>Ensuring that the 5G requirements reflect realistic use cases based on the 802.11 industry knowledge </a:t>
            </a:r>
            <a:r>
              <a:rPr lang="en-AU" sz="2000" dirty="0"/>
              <a:t>and market </a:t>
            </a:r>
            <a:r>
              <a:rPr lang="en-AU" sz="2000" dirty="0" smtClean="0"/>
              <a:t>experiences.</a:t>
            </a:r>
          </a:p>
          <a:p>
            <a:pPr marL="114300" indent="0"/>
            <a:r>
              <a:rPr lang="en-AU" sz="2000" dirty="0"/>
              <a:t>Straw Poll: Is </a:t>
            </a:r>
            <a:r>
              <a:rPr lang="en-AU" sz="2000" dirty="0" smtClean="0"/>
              <a:t>ensuring realistic 5G requirements important </a:t>
            </a:r>
            <a:r>
              <a:rPr lang="en-AU" sz="2000" dirty="0"/>
              <a:t>to 802.11?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Critically important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Nice to have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Not </a:t>
            </a:r>
            <a:r>
              <a:rPr lang="en-AU" sz="1800" dirty="0" smtClean="0"/>
              <a:t>important</a:t>
            </a:r>
            <a:endParaRPr lang="en-AU" dirty="0"/>
          </a:p>
          <a:p>
            <a:pPr marL="514350" indent="-457200">
              <a:buFont typeface="+mj-lt"/>
              <a:buAutoNum type="arabicPeriod" startAt="4"/>
            </a:pPr>
            <a:r>
              <a:rPr lang="en-AU" sz="2000" dirty="0" smtClean="0"/>
              <a:t>Ensure 802.11 performance is not evaluated by requirements set by “</a:t>
            </a:r>
            <a:r>
              <a:rPr lang="en-AU" sz="2000" dirty="0"/>
              <a:t>others” </a:t>
            </a:r>
            <a:r>
              <a:rPr lang="en-AU" sz="2000" dirty="0" smtClean="0"/>
              <a:t>that do </a:t>
            </a:r>
            <a:r>
              <a:rPr lang="en-AU" sz="2000" dirty="0"/>
              <a:t>not </a:t>
            </a:r>
            <a:r>
              <a:rPr lang="en-AU" sz="2000" dirty="0" smtClean="0"/>
              <a:t>allow for fair comparison between 802.11 and other technologies.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AU" dirty="0" smtClean="0"/>
              <a:t>e.g. </a:t>
            </a:r>
            <a:r>
              <a:rPr lang="en-AU" dirty="0"/>
              <a:t>LAA, LTE-U, </a:t>
            </a:r>
            <a:r>
              <a:rPr lang="en-AU" dirty="0" smtClean="0"/>
              <a:t>MuLTEfire</a:t>
            </a:r>
            <a:endParaRPr lang="en-AU" dirty="0" smtClean="0"/>
          </a:p>
          <a:p>
            <a:pPr marL="57150" indent="0"/>
            <a:r>
              <a:rPr lang="en-AU" sz="2000" dirty="0" smtClean="0"/>
              <a:t>Straw Poll: Is it important to insure a fair requirements?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AU" sz="1800" dirty="0" smtClean="0"/>
              <a:t>Critically important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AU" sz="1800" dirty="0" smtClean="0"/>
              <a:t>Nice to have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AU" sz="1800" dirty="0" smtClean="0"/>
              <a:t>Not important</a:t>
            </a:r>
            <a:endParaRPr lang="en-AU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2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706" y="606425"/>
            <a:ext cx="8077200" cy="533399"/>
          </a:xfrm>
        </p:spPr>
        <p:txBody>
          <a:bodyPr/>
          <a:lstStyle/>
          <a:p>
            <a:r>
              <a:rPr lang="en-US" sz="2400" dirty="0" smtClean="0"/>
              <a:t>Possible Benefits to 802.11 of IMT-2020 Participation (cont.)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925" y="1139824"/>
            <a:ext cx="7999413" cy="5335589"/>
          </a:xfrm>
        </p:spPr>
        <p:txBody>
          <a:bodyPr/>
          <a:lstStyle/>
          <a:p>
            <a:pPr marL="514350" indent="-457200">
              <a:buFont typeface="+mj-lt"/>
              <a:buAutoNum type="arabicPeriod" startAt="5"/>
            </a:pPr>
            <a:r>
              <a:rPr lang="en-AU" sz="2000" dirty="0"/>
              <a:t>Inclusion of </a:t>
            </a:r>
            <a:r>
              <a:rPr lang="en-AU" sz="2000" dirty="0" smtClean="0"/>
              <a:t>802.11 </a:t>
            </a:r>
            <a:r>
              <a:rPr lang="en-AU" sz="2000" dirty="0"/>
              <a:t>in the world-wide 5G marketing hype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AU" dirty="0"/>
              <a:t>All publicity is good publicity </a:t>
            </a:r>
            <a:r>
              <a:rPr lang="en-AU" dirty="0">
                <a:sym typeface="Wingdings" panose="05000000000000000000" pitchFamily="2" charset="2"/>
              </a:rPr>
              <a:t></a:t>
            </a:r>
            <a:endParaRPr lang="en-AU" dirty="0"/>
          </a:p>
          <a:p>
            <a:pPr marL="114300" indent="0"/>
            <a:r>
              <a:rPr lang="en-AU" sz="2000" dirty="0" smtClean="0"/>
              <a:t>Straw </a:t>
            </a:r>
            <a:r>
              <a:rPr lang="en-AU" sz="2000" dirty="0"/>
              <a:t>Poll: </a:t>
            </a:r>
            <a:r>
              <a:rPr lang="en-AU" sz="2000" dirty="0" smtClean="0"/>
              <a:t>Is 802.11 just being a 5G Technology is important?</a:t>
            </a:r>
            <a:endParaRPr lang="en-AU" sz="2000" dirty="0"/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Critically important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Nice to have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Not </a:t>
            </a:r>
            <a:r>
              <a:rPr lang="en-AU" sz="1800" dirty="0" smtClean="0"/>
              <a:t>important</a:t>
            </a:r>
          </a:p>
          <a:p>
            <a:pPr marL="571500" indent="-457200">
              <a:buFont typeface="+mj-lt"/>
              <a:buAutoNum type="arabicPeriod" startAt="6"/>
            </a:pPr>
            <a:r>
              <a:rPr lang="en-AU" sz="2000" dirty="0" smtClean="0"/>
              <a:t>IMT-2020 will provide alternative technologies to key 802.11 use cases/markets – Inclusion of 802.11 as IMT-2020  technology </a:t>
            </a:r>
            <a:r>
              <a:rPr lang="en-AU" sz="2000" dirty="0" smtClean="0"/>
              <a:t>ensures </a:t>
            </a:r>
            <a:r>
              <a:rPr lang="en-AU" sz="2000" dirty="0" smtClean="0"/>
              <a:t>802.11 is on a level field for these use cases/markets.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AU" dirty="0" smtClean="0"/>
              <a:t>Hot Spot, </a:t>
            </a:r>
            <a:r>
              <a:rPr lang="en-AU" dirty="0" smtClean="0"/>
              <a:t>IoT</a:t>
            </a:r>
            <a:r>
              <a:rPr lang="en-AU" dirty="0" smtClean="0"/>
              <a:t>, Indoor deployments, …</a:t>
            </a:r>
            <a:endParaRPr lang="en-AU" dirty="0"/>
          </a:p>
          <a:p>
            <a:pPr marL="114300" indent="0"/>
            <a:r>
              <a:rPr lang="en-AU" sz="2000" dirty="0"/>
              <a:t>Straw Poll: </a:t>
            </a:r>
            <a:r>
              <a:rPr lang="en-AU" sz="2000" dirty="0" smtClean="0"/>
              <a:t>Is </a:t>
            </a:r>
            <a:r>
              <a:rPr lang="en-AU" sz="2000" dirty="0" smtClean="0"/>
              <a:t>ensuring </a:t>
            </a:r>
            <a:r>
              <a:rPr lang="en-AU" sz="2000" dirty="0" smtClean="0"/>
              <a:t>802.11 is an IMT-2020 technology that can be fairly compared with other IMT-2020 technologies important</a:t>
            </a:r>
            <a:r>
              <a:rPr lang="en-AU" sz="2000" dirty="0"/>
              <a:t>?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Critically important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Nice to have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Not important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7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19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4348" y="1219200"/>
            <a:ext cx="7980947" cy="4953563"/>
          </a:xfrm>
          <a:ln/>
        </p:spPr>
        <p:txBody>
          <a:bodyPr/>
          <a:lstStyle/>
          <a:p>
            <a:pPr marL="514350" indent="-457200">
              <a:buFont typeface="+mj-lt"/>
              <a:buAutoNum type="arabicPeriod"/>
            </a:pPr>
            <a:r>
              <a:rPr lang="en-US" dirty="0"/>
              <a:t>11-16/0127r0: ITU-R_IMT-2020_Status</a:t>
            </a:r>
          </a:p>
          <a:p>
            <a:pPr marL="514350" indent="-457200">
              <a:buFont typeface="+mj-lt"/>
              <a:buAutoNum type="arabicPeriod"/>
            </a:pPr>
            <a:r>
              <a:rPr lang="en-US" dirty="0"/>
              <a:t>11-16/0004r0 “Next steps for IEEE 802.11</a:t>
            </a:r>
            <a:br>
              <a:rPr lang="en-US" dirty="0"/>
            </a:br>
            <a:r>
              <a:rPr lang="en-US" dirty="0"/>
              <a:t>as an IMT-2020 technology?”, Andrew Myles 	</a:t>
            </a:r>
          </a:p>
          <a:p>
            <a:pPr marL="514350" indent="-457200">
              <a:buFont typeface="+mj-lt"/>
              <a:buAutoNum type="arabicPeriod"/>
            </a:pPr>
            <a:r>
              <a:rPr lang="en-US" dirty="0" smtClean="0"/>
              <a:t>11-16/0128r1</a:t>
            </a:r>
            <a:r>
              <a:rPr lang="en-US" dirty="0"/>
              <a:t>: </a:t>
            </a:r>
            <a:r>
              <a:rPr lang="en-US" dirty="0" smtClean="0"/>
              <a:t>IMT-2020 Way Forward and Straw Polls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contribution provides a brief review of the discussion had in WNG and ARC related to 802.11 participation in  IMT-2020 related activities and some Straw Polls to </a:t>
            </a:r>
            <a:r>
              <a:rPr lang="en-GB" dirty="0" smtClean="0"/>
              <a:t>gauge </a:t>
            </a:r>
            <a:r>
              <a:rPr lang="en-GB" dirty="0" smtClean="0"/>
              <a:t>the level of interest and support that 802.11 has in these </a:t>
            </a:r>
            <a:r>
              <a:rPr lang="en-GB" dirty="0" smtClean="0"/>
              <a:t>activities.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802.11 IMT-2020 Discussion Review </a:t>
            </a:r>
          </a:p>
          <a:p>
            <a:r>
              <a:rPr lang="en-US" dirty="0" smtClean="0"/>
              <a:t>802.11’s Views or ITM-2020 participation and Straw Polls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9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802.11 IMT-2020 Discussion Review 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E40C9FC-4879-4F20-9ECA-A574A90476B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85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572000"/>
          </a:xfrm>
        </p:spPr>
        <p:txBody>
          <a:bodyPr/>
          <a:lstStyle/>
          <a:p>
            <a:r>
              <a:rPr lang="en-US" dirty="0" smtClean="0"/>
              <a:t>IMT-2020 and 802.11 IMT-2020 possible participation was discussed in:</a:t>
            </a:r>
          </a:p>
          <a:p>
            <a:r>
              <a:rPr lang="en-US" dirty="0" smtClean="0"/>
              <a:t>WNG SG (Tuesday 1/19/16, AM1) 3 presentations: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11-16/0127r0</a:t>
            </a:r>
            <a:r>
              <a:rPr lang="en-US" u="sng" dirty="0">
                <a:solidFill>
                  <a:schemeClr val="accent6">
                    <a:lumMod val="75000"/>
                  </a:schemeClr>
                </a:solidFill>
              </a:rPr>
              <a:t>: ITU-R_IMT-2020_Status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  <a:hlinkClick r:id="rId2"/>
              </a:rPr>
              <a:t>11-16/0004r0</a:t>
            </a:r>
            <a:r>
              <a:rPr lang="en-US" u="sng" dirty="0">
                <a:solidFill>
                  <a:schemeClr val="accent6">
                    <a:lumMod val="75000"/>
                  </a:schemeClr>
                </a:solidFill>
              </a:rPr>
              <a:t>: Next-Steps-for-IMT-2020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  <a:hlinkClick r:id="rId3"/>
              </a:rPr>
              <a:t>11-16/0128r1</a:t>
            </a:r>
            <a:r>
              <a:rPr lang="en-US" u="sng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IMT-2020_Way_Forward_and_Straw_Polls</a:t>
            </a:r>
          </a:p>
          <a:p>
            <a:pPr marL="57150" indent="0"/>
            <a:r>
              <a:rPr lang="en-US" dirty="0" smtClean="0"/>
              <a:t>ARC SC (Tuesday 1/19/16, AM2) Discussion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Review of WNG discussion and </a:t>
            </a:r>
            <a:r>
              <a:rPr lang="en-US" dirty="0" smtClean="0"/>
              <a:t>presentations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Group discussion for ~1 ½ hours (see ARC meeting minutes: 11-16/0157r0, when they become available)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Action Item: Prepare this document for a discussion at the mid-week 802.11 plenary.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78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IMT-2000, IMT-Advanced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524000"/>
            <a:ext cx="7770813" cy="4572000"/>
          </a:xfrm>
        </p:spPr>
        <p:txBody>
          <a:bodyPr/>
          <a:lstStyle/>
          <a:p>
            <a:r>
              <a:rPr lang="en-US" dirty="0"/>
              <a:t>IMT – International Mobile Telecommunications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IMT-2000 technologies (Marketed as 3G):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3GPP Family: UMTS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UTRA-FDD/W-CDMA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UTRA-TDD LCR/TD-SCDMA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UTRA-TDD HCR/TD-CDMA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3GPP2 Family: CDMA2000 (1xEV-DO Rev A, EV-DO Rev B)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IMT-Advanced technologies (Marketed as 4G):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3GPP Family: LTE Advanced (E-UTRA)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IEEE Family: WiMAX (802.16m)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ITU </a:t>
            </a:r>
            <a:r>
              <a:rPr lang="en-US" dirty="0" smtClean="0"/>
              <a:t>has </a:t>
            </a:r>
            <a:r>
              <a:rPr lang="en-US" dirty="0" smtClean="0"/>
              <a:t>historically </a:t>
            </a:r>
            <a:r>
              <a:rPr lang="en-US" dirty="0" smtClean="0"/>
              <a:t>defined </a:t>
            </a:r>
            <a:r>
              <a:rPr lang="en-US" dirty="0" smtClean="0"/>
              <a:t>IMT as Cellular Telephone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556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IMT-2020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IMT-2020 is an ITU-R project to define the </a:t>
            </a:r>
            <a:r>
              <a:rPr lang="en-US" b="0" dirty="0"/>
              <a:t>framework and overall objectives of the future development of </a:t>
            </a:r>
            <a:r>
              <a:rPr lang="en-US" b="0" dirty="0" smtClean="0"/>
              <a:t>IMT to  </a:t>
            </a:r>
            <a:r>
              <a:rPr lang="en-US" b="0" dirty="0"/>
              <a:t>better serve the needs of the networked society, for both developed and developing </a:t>
            </a:r>
            <a:r>
              <a:rPr lang="en-US" b="0" dirty="0" smtClean="0"/>
              <a:t>countries</a:t>
            </a:r>
          </a:p>
          <a:p>
            <a:r>
              <a:rPr lang="en-US" dirty="0" smtClean="0"/>
              <a:t>Key IMT-2020 </a:t>
            </a:r>
            <a:r>
              <a:rPr lang="en-US" dirty="0"/>
              <a:t>Documents: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IMT Vision – Framework and overall objectives of the future development of IMT for 2020 and beyond </a:t>
            </a:r>
            <a:r>
              <a:rPr lang="en-US" b="0" dirty="0" smtClean="0"/>
              <a:t>[1]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Future technology trends of terrestrial IMT systems </a:t>
            </a:r>
            <a:r>
              <a:rPr lang="en-US" b="0" dirty="0" smtClean="0"/>
              <a:t>[2]</a:t>
            </a:r>
            <a:endParaRPr lang="en-US" b="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11956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IMT 2020 Usage Scenarios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Enhanced Mobile Broadband: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Wide-Area Coverage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Seamless coverage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Medium to high mobility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Improved user data rate (compared to IMT-Advanced, but lower than Hotspot)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Hotspot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High user density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Very high traffic capacity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Low mobility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High data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445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IMT 2020 Usage Scenarios [1]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Ultra-reliable and low latency communications: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Wireless control of industrial manufacturing/production processes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Remote medical surgery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Distribution automation in a smart grid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Transportation safety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And others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Massive machine type communications: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Very large number of connected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 volume, non-delay sensitive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 cost, long battery life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740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3281</TotalTime>
  <Words>1336</Words>
  <Application>Microsoft Office PowerPoint</Application>
  <PresentationFormat>On-screen Show (4:3)</PresentationFormat>
  <Paragraphs>212</Paragraphs>
  <Slides>19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 Unicode MS</vt:lpstr>
      <vt:lpstr>MS Gothic</vt:lpstr>
      <vt:lpstr>Arial</vt:lpstr>
      <vt:lpstr>Times New Roman</vt:lpstr>
      <vt:lpstr>Wingdings</vt:lpstr>
      <vt:lpstr>Office Theme</vt:lpstr>
      <vt:lpstr>802-11-Submission</vt:lpstr>
      <vt:lpstr>1_802-11-Submission</vt:lpstr>
      <vt:lpstr>1_Office Theme</vt:lpstr>
      <vt:lpstr>Document</vt:lpstr>
      <vt:lpstr>IMT-2020 Discussion Review and Straw Polls</vt:lpstr>
      <vt:lpstr>Abstract</vt:lpstr>
      <vt:lpstr>Agenda</vt:lpstr>
      <vt:lpstr>802.11 IMT-2020 Discussion Review  </vt:lpstr>
      <vt:lpstr>Discussion Summary</vt:lpstr>
      <vt:lpstr>IMT-2000, IMT-Advanced</vt:lpstr>
      <vt:lpstr>IMT-2020</vt:lpstr>
      <vt:lpstr>IMT 2020 Usage Scenarios [1]</vt:lpstr>
      <vt:lpstr>IMT 2020 Usage Scenarios [1] (cont.)</vt:lpstr>
      <vt:lpstr>The ITU-R are in the middle of a multi-year plan to develop requirements &amp; approve specifications</vt:lpstr>
      <vt:lpstr>Now is the time for IEEE 802 to start the process of submitting IEEE 802.11 as a IMT-2020 technology </vt:lpstr>
      <vt:lpstr>IMT-2020 Bottom Line</vt:lpstr>
      <vt:lpstr>Straw Polls and Results from WNG</vt:lpstr>
      <vt:lpstr>802.11’s Views for ITM-2020 participation and Straw Polls </vt:lpstr>
      <vt:lpstr>What is the preferred Style of Participation </vt:lpstr>
      <vt:lpstr>Possible Benefits to 802.11 from IMT-2020 Participation </vt:lpstr>
      <vt:lpstr>Possible Benefits to 802.11 of IMT-2020 Participation (cont.) </vt:lpstr>
      <vt:lpstr>Possible Benefits to 802.11 of IMT-2020 Participation (cont.) </vt:lpstr>
      <vt:lpstr>References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ITU-R IMT-2020 Status – 802.11 Way Forward</dc:title>
  <dc:creator>Joseph Levy (InterDigital)</dc:creator>
  <cp:lastModifiedBy>Levy, Joseph S</cp:lastModifiedBy>
  <cp:revision>58</cp:revision>
  <cp:lastPrinted>1601-01-01T00:00:00Z</cp:lastPrinted>
  <dcterms:created xsi:type="dcterms:W3CDTF">2016-01-17T17:32:36Z</dcterms:created>
  <dcterms:modified xsi:type="dcterms:W3CDTF">2016-01-20T15:31:05Z</dcterms:modified>
</cp:coreProperties>
</file>