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321" r:id="rId3"/>
    <p:sldId id="319" r:id="rId4"/>
    <p:sldId id="322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2" r:id="rId13"/>
    <p:sldId id="330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20" r:id="rId2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7" autoAdjust="0"/>
    <p:restoredTop sz="84983" autoAdjust="0"/>
  </p:normalViewPr>
  <p:slideViewPr>
    <p:cSldViewPr>
      <p:cViewPr varScale="1">
        <p:scale>
          <a:sx n="123" d="100"/>
          <a:sy n="123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281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0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08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0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94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5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460295" y="6475413"/>
            <a:ext cx="108363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 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802.11-16/0137r0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Use Case Template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2016-01-19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49157"/>
              </p:ext>
            </p:extLst>
          </p:nvPr>
        </p:nvGraphicFramePr>
        <p:xfrm>
          <a:off x="509588" y="2674938"/>
          <a:ext cx="79867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Document" r:id="rId4" imgW="8258040" imgH="2549006" progId="Word.Document.8">
                  <p:embed/>
                </p:oleObj>
              </mc:Choice>
              <mc:Fallback>
                <p:oleObj name="Document" r:id="rId4" imgW="8258040" imgH="254900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4938"/>
                        <a:ext cx="7986712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5157192"/>
            <a:ext cx="347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Revision </a:t>
            </a:r>
            <a:r>
              <a:rPr lang="en-US" dirty="0" smtClean="0"/>
              <a:t>0: Merging 11-15-0388r2 and 11-16-0019r0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1066800"/>
          </a:xfrm>
        </p:spPr>
        <p:txBody>
          <a:bodyPr/>
          <a:lstStyle/>
          <a:p>
            <a:r>
              <a:rPr lang="en-US" altLang="zh-CN" dirty="0" smtClean="0"/>
              <a:t>4. Positioning for Spectrum Management(Cont’d)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 Performance and Attributes:</a:t>
            </a:r>
          </a:p>
          <a:p>
            <a:pPr lvl="1"/>
            <a:r>
              <a:rPr lang="en-US" altLang="zh-CN" b="1" i="1" dirty="0" smtClean="0"/>
              <a:t>Horizontal accuracy:</a:t>
            </a:r>
            <a:r>
              <a:rPr lang="en-US" altLang="zh-CN" dirty="0" smtClean="0"/>
              <a:t> &lt;0.5 m@90%, vertical  accuracy: same floor@99%</a:t>
            </a:r>
          </a:p>
          <a:p>
            <a:pPr lvl="1"/>
            <a:r>
              <a:rPr lang="en-US" altLang="zh-CN" b="1" i="1" dirty="0" smtClean="0"/>
              <a:t>Latency:</a:t>
            </a:r>
            <a:r>
              <a:rPr lang="en-US" altLang="zh-CN" dirty="0" smtClean="0"/>
              <a:t> &lt;500ms </a:t>
            </a:r>
          </a:p>
          <a:p>
            <a:pPr lvl="1"/>
            <a:r>
              <a:rPr lang="en-US" altLang="zh-CN" b="1" i="1" dirty="0" smtClean="0"/>
              <a:t>Refresh Rate:</a:t>
            </a:r>
            <a:r>
              <a:rPr lang="en-US" altLang="zh-CN" dirty="0" smtClean="0"/>
              <a:t> &gt; 1 location/sec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lang="en-US" altLang="ja-JP" noProof="0" dirty="0" smtClean="0"/>
              <a:t>. Positioning </a:t>
            </a:r>
            <a:r>
              <a:rPr lang="en-US" altLang="ja-JP" dirty="0" smtClean="0"/>
              <a:t>for Medical </a:t>
            </a:r>
            <a:r>
              <a:rPr lang="en-US" altLang="ja-JP" noProof="0" dirty="0" smtClean="0"/>
              <a:t>Applications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Patient under medical surveillance in a hospital or care home.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with 802.11 coverage. The 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25 </a:t>
            </a:r>
            <a:r>
              <a:rPr kumimoji="1" lang="en-US" altLang="ja-JP" dirty="0"/>
              <a:t>users 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ft.</a:t>
            </a:r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Patient is connected to a portable medical </a:t>
            </a:r>
            <a:r>
              <a:rPr kumimoji="1" lang="en-US" altLang="ja-JP" dirty="0" smtClean="0"/>
              <a:t>device with WLAN interface </a:t>
            </a:r>
            <a:r>
              <a:rPr kumimoji="1" lang="en-US" altLang="ja-JP" dirty="0"/>
              <a:t>(e.g. heart rate monitor)</a:t>
            </a:r>
            <a:r>
              <a:rPr kumimoji="1" lang="en-US" altLang="ja-JP" dirty="0" smtClean="0"/>
              <a:t> which continuously monitors medical parameters.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patient moves around, his/her position is tracked and recorded.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monitored medical parameters get severe, a nurse or a doctor is informed including the patient’s position for first aid assistance.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medical parameters can be linked with an activity profile which is retrieved from the tracked data.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the patient leaves a certain area, a nurse gets informed (fencing feature).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1m @ 90</a:t>
            </a:r>
            <a:r>
              <a:rPr kumimoji="1" lang="en-US" altLang="ja-JP" dirty="0" smtClean="0"/>
              <a:t>%</a:t>
            </a:r>
          </a:p>
          <a:p>
            <a:pPr lvl="1"/>
            <a:r>
              <a:rPr kumimoji="1" lang="en-US" altLang="ja-JP" dirty="0"/>
              <a:t>Vertical accuracy: same </a:t>
            </a:r>
            <a:r>
              <a:rPr kumimoji="1" lang="en-US" altLang="ja-JP" dirty="0" smtClean="0"/>
              <a:t>floor @ 99.9%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200ms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40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low, the impact should be independent on the number of users</a:t>
            </a:r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</a:t>
            </a:r>
            <a:r>
              <a:rPr lang="en-US" altLang="ja-JP" noProof="0" dirty="0" smtClean="0"/>
              <a:t>. Indoor Geotagging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digital camera, smart phone, tablet, or smart eyeglasses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(e.g. museum, exhibits, </a:t>
            </a:r>
            <a:r>
              <a:rPr kumimoji="1" lang="en-US" altLang="ja-JP" b="0" dirty="0" smtClean="0"/>
              <a:t>fair, restaurant) with </a:t>
            </a:r>
            <a:r>
              <a:rPr kumimoji="1" lang="en-US" altLang="ja-JP" b="0" dirty="0"/>
              <a:t>802.11 coverage</a:t>
            </a:r>
            <a:r>
              <a:rPr kumimoji="1" lang="en-US" altLang="ja-JP" b="0" dirty="0" smtClean="0"/>
              <a:t>. The </a:t>
            </a:r>
            <a:r>
              <a:rPr kumimoji="1" lang="en-US" altLang="ja-JP" b="0" dirty="0"/>
              <a:t>expected AP environment is</a:t>
            </a:r>
          </a:p>
          <a:p>
            <a:pPr lvl="1" algn="just"/>
            <a:r>
              <a:rPr kumimoji="1" lang="en-US" altLang="ja-JP" dirty="0"/>
              <a:t>1 AP per &lt; 25 users or &lt; 100m² / 1000 sq. ft</a:t>
            </a:r>
            <a:r>
              <a:rPr kumimoji="1" lang="en-US" altLang="ja-JP" dirty="0" smtClean="0"/>
              <a:t>. (large buildings)</a:t>
            </a:r>
          </a:p>
          <a:p>
            <a:pPr lvl="1" algn="just"/>
            <a:r>
              <a:rPr kumimoji="1" lang="en-US" altLang="ja-JP" dirty="0" smtClean="0"/>
              <a:t>1 AP per floor, optional</a:t>
            </a:r>
            <a:r>
              <a:rPr kumimoji="1" lang="en-US" altLang="ja-JP" dirty="0"/>
              <a:t>: multiple APs from neighboring </a:t>
            </a:r>
            <a:r>
              <a:rPr kumimoji="1" lang="en-US" altLang="ja-JP" dirty="0" smtClean="0"/>
              <a:t>apartments (small buildings)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Person takes a picture with a digital camera.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Digital camera estimates its position using .11az and tags the picture with its geolocation (like GPS geotagging for outdoor applications)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</a:t>
            </a:r>
            <a:r>
              <a:rPr kumimoji="1" lang="en-US" altLang="ja-JP" dirty="0" smtClean="0"/>
              <a:t>&lt; 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&lt; 1m @ 90%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400ms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&lt; 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</a:t>
            </a:r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 r="8590"/>
          <a:stretch/>
        </p:blipFill>
        <p:spPr bwMode="auto">
          <a:xfrm>
            <a:off x="6061545" y="4572000"/>
            <a:ext cx="247285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7. Positioning for Video Cameras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Enterprise (e.g. shop) installing video surveillance cameras with WLAN connection capability</a:t>
            </a:r>
          </a:p>
          <a:p>
            <a:pPr lvl="1" algn="just"/>
            <a:r>
              <a:rPr kumimoji="1" lang="en-US" altLang="ja-JP" dirty="0" smtClean="0"/>
              <a:t>WLAN is used for video transmission, camera control, and positioning of the camera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lvl="1" algn="just"/>
            <a:r>
              <a:rPr kumimoji="1" lang="en-US" altLang="ja-JP" b="0" dirty="0" smtClean="0"/>
              <a:t>Building with </a:t>
            </a:r>
            <a:r>
              <a:rPr kumimoji="1" lang="en-US" altLang="ja-JP" b="0" dirty="0"/>
              <a:t>802.11 </a:t>
            </a:r>
            <a:r>
              <a:rPr kumimoji="1" lang="en-US" altLang="ja-JP" b="0" dirty="0" smtClean="0"/>
              <a:t>infrastructure. The </a:t>
            </a:r>
            <a:r>
              <a:rPr kumimoji="1" lang="en-US" altLang="ja-JP" b="0" dirty="0"/>
              <a:t>expected AP environment is</a:t>
            </a:r>
          </a:p>
          <a:p>
            <a:pPr lvl="2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cameras </a:t>
            </a:r>
            <a:r>
              <a:rPr kumimoji="1" lang="en-US" altLang="ja-JP" dirty="0"/>
              <a:t>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</a:t>
            </a:r>
            <a:r>
              <a:rPr kumimoji="1" lang="en-US" altLang="ja-JP" dirty="0" smtClean="0"/>
              <a:t>.</a:t>
            </a:r>
          </a:p>
          <a:p>
            <a:pPr lvl="1" algn="just"/>
            <a:r>
              <a:rPr kumimoji="1" lang="en-US" altLang="ja-JP" dirty="0" smtClean="0"/>
              <a:t>In some environments P2P is applied</a:t>
            </a:r>
          </a:p>
          <a:p>
            <a:pPr lvl="1" algn="just"/>
            <a:r>
              <a:rPr kumimoji="1" lang="en-US" altLang="ja-JP" dirty="0" smtClean="0"/>
              <a:t>APs and STAs </a:t>
            </a:r>
            <a:r>
              <a:rPr kumimoji="1" lang="en-US" altLang="ja-JP" dirty="0"/>
              <a:t>support </a:t>
            </a:r>
            <a:r>
              <a:rPr kumimoji="1" lang="en-US" altLang="ja-JP" dirty="0" smtClean="0"/>
              <a:t> .</a:t>
            </a:r>
            <a:r>
              <a:rPr kumimoji="1" lang="en-US" altLang="ja-JP" dirty="0"/>
              <a:t>11ac</a:t>
            </a:r>
            <a:r>
              <a:rPr kumimoji="1" lang="en-US" altLang="ja-JP" dirty="0" smtClean="0"/>
              <a:t>, .11ax and 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 technician installs the surveillance cameras at arbitrary positions.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After the setup is done, each camera is triggered to determine its position.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absolute (infrastructure) or relative (P2P) position is fed back to the control room, where the position of all cameras is denoted on a map of the building.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camera position is crucial for a continuous tracking of moving persons (picture handover between cameras).</a:t>
            </a:r>
          </a:p>
          <a:p>
            <a:pPr marL="357188" indent="-357188"/>
            <a:r>
              <a:rPr kumimoji="1" lang="en-US" altLang="ja-JP" dirty="0" smtClean="0"/>
              <a:t>Positioning requirements</a:t>
            </a:r>
            <a:r>
              <a:rPr kumimoji="1" lang="en-US" altLang="ja-JP" dirty="0"/>
              <a:t>:</a:t>
            </a:r>
            <a:endParaRPr kumimoji="1" lang="en-US" altLang="ja-JP" dirty="0" smtClean="0"/>
          </a:p>
          <a:p>
            <a:pPr marL="757238" lvl="1" indent="-357188"/>
            <a:r>
              <a:rPr kumimoji="1" lang="en-US" altLang="ja-JP" dirty="0" smtClean="0"/>
              <a:t>Horizontal / Vertical accuracy:  both &lt; 1m @ 90% (infrastructure)</a:t>
            </a:r>
          </a:p>
          <a:p>
            <a:pPr marL="757238" lvl="1" indent="-357188"/>
            <a:r>
              <a:rPr kumimoji="1" lang="en-US" altLang="ja-JP" dirty="0" smtClean="0"/>
              <a:t>Distance / Angular accuracy: &lt; 1m @ 90%   /   &lt; 2° @ 90% (P2P)</a:t>
            </a:r>
          </a:p>
          <a:p>
            <a:pPr marL="757238" lvl="1" indent="-357188"/>
            <a:r>
              <a:rPr kumimoji="1" lang="en-US" altLang="ja-JP" dirty="0" smtClean="0"/>
              <a:t>Latency: &lt; 1s</a:t>
            </a:r>
          </a:p>
          <a:p>
            <a:pPr marL="757238" lvl="1" indent="-357188"/>
            <a:r>
              <a:rPr kumimoji="1" lang="en-US" altLang="ja-JP" dirty="0"/>
              <a:t>Refresh rate: &lt; </a:t>
            </a:r>
            <a:r>
              <a:rPr kumimoji="1" lang="en-US" altLang="ja-JP" dirty="0" smtClean="0"/>
              <a:t>1 locations/day</a:t>
            </a:r>
            <a:endParaRPr kumimoji="1" lang="en-US" altLang="ja-JP" dirty="0"/>
          </a:p>
          <a:p>
            <a:pPr marL="757238" lvl="1" indent="-357188"/>
            <a:r>
              <a:rPr kumimoji="1" lang="en-US" altLang="ja-JP" dirty="0"/>
              <a:t>Impact on Network Bandwidth: as low as possible, video </a:t>
            </a:r>
            <a:r>
              <a:rPr kumimoji="1" lang="en-US" altLang="ja-JP" dirty="0" smtClean="0"/>
              <a:t>dominates</a:t>
            </a:r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1" t="18592" r="24762" b="18302"/>
          <a:stretch/>
        </p:blipFill>
        <p:spPr bwMode="auto">
          <a:xfrm>
            <a:off x="7293837" y="5066968"/>
            <a:ext cx="1562838" cy="11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52" y="2372179"/>
            <a:ext cx="2209923" cy="13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6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UAV Use Case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62664" cy="4400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A person controlling a commercial/consumer-level drone, with the controller in his/her hands.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Indoor and outdoor environment where a commercial- or consumer-level drone is permitted to fly. There is no requirement for APs in the area, but both the drone and the controller need to equip with Wi-Fi.</a:t>
            </a:r>
          </a:p>
          <a:p>
            <a:r>
              <a:rPr lang="en-US" dirty="0" smtClean="0"/>
              <a:t>Use case:</a:t>
            </a:r>
          </a:p>
          <a:p>
            <a:pPr lvl="1"/>
            <a:r>
              <a:rPr lang="en-US" dirty="0" smtClean="0"/>
              <a:t>The user controls his/her drone with a controller using Wi-Fi.</a:t>
            </a:r>
          </a:p>
          <a:p>
            <a:pPr lvl="1"/>
            <a:r>
              <a:rPr lang="en-US" dirty="0" smtClean="0"/>
              <a:t>The user defines an area (e.g. by defining the distance between the drone and the controller) that the drone should fly within;</a:t>
            </a:r>
          </a:p>
          <a:p>
            <a:pPr lvl="1"/>
            <a:r>
              <a:rPr lang="en-US" dirty="0" smtClean="0"/>
              <a:t>The user controls the drone to move 30 degree to the left/right, with the same radius. </a:t>
            </a:r>
          </a:p>
          <a:p>
            <a:pPr lvl="1"/>
            <a:r>
              <a:rPr lang="en-US" dirty="0" smtClean="0"/>
              <a:t>The user controls the drone to circle around him/her with the same radius (</a:t>
            </a:r>
            <a:r>
              <a:rPr lang="en-US" b="1" dirty="0" smtClean="0"/>
              <a:t>Orbit Mode</a:t>
            </a:r>
            <a:r>
              <a:rPr lang="en-US" dirty="0" smtClean="0"/>
              <a:t> - think of the user as a skier, biker or a surfer);</a:t>
            </a:r>
          </a:p>
          <a:p>
            <a:pPr lvl="1"/>
            <a:r>
              <a:rPr lang="en-US" dirty="0" smtClean="0"/>
              <a:t>The user controls the drone to fly along a straight line, towards him/her (zoom in) or away from him/her (zoom out).</a:t>
            </a:r>
          </a:p>
          <a:p>
            <a:pPr lvl="1"/>
            <a:r>
              <a:rPr lang="en-US" altLang="zh-CN" dirty="0" smtClean="0"/>
              <a:t>The user controls the drone to follow him/her at certain distance (</a:t>
            </a:r>
            <a:r>
              <a:rPr lang="en-US" altLang="zh-CN" b="1" dirty="0" smtClean="0"/>
              <a:t>Follow Mode</a:t>
            </a:r>
            <a:r>
              <a:rPr lang="en-US" altLang="zh-CN" dirty="0" smtClean="0"/>
              <a:t>)</a:t>
            </a:r>
            <a:endParaRPr lang="en-US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44208" y="6498048"/>
            <a:ext cx="200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Allan Zhu/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48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UAV Use Case Description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8062664" cy="440012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Horizontal accuracy: &lt;0.5 m@90%, </a:t>
            </a:r>
          </a:p>
          <a:p>
            <a:r>
              <a:rPr lang="en-US" sz="1800" dirty="0" smtClean="0"/>
              <a:t>Vertical  accuracy: &lt;0.5m @90%</a:t>
            </a:r>
          </a:p>
          <a:p>
            <a:r>
              <a:rPr lang="en-US" sz="1800" u="sng" dirty="0" smtClean="0"/>
              <a:t>Angular accuracy: bearing error &lt; TBD@90%</a:t>
            </a:r>
          </a:p>
          <a:p>
            <a:r>
              <a:rPr lang="en-US" sz="1800" dirty="0" smtClean="0"/>
              <a:t>Latency: &lt;10ms</a:t>
            </a:r>
          </a:p>
          <a:p>
            <a:pPr lvl="1"/>
            <a:r>
              <a:rPr lang="en-US" sz="1600" dirty="0" smtClean="0"/>
              <a:t>The 3DRobotics Solo can reach top speed of 25m/s. An interval of 10ms translates to 0.25m</a:t>
            </a:r>
          </a:p>
          <a:p>
            <a:pPr lvl="1"/>
            <a:r>
              <a:rPr lang="en-US" sz="1600" dirty="0" smtClean="0"/>
              <a:t>The DJI Inspire 1 can reach top speed of 22m/s. An interval of 10ms translates to 0.22m.</a:t>
            </a:r>
          </a:p>
          <a:p>
            <a:r>
              <a:rPr lang="en-US" sz="1800" dirty="0" smtClean="0"/>
              <a:t>Refresh Rate: &lt;10ms</a:t>
            </a:r>
          </a:p>
          <a:p>
            <a:pPr lvl="1"/>
            <a:r>
              <a:rPr lang="en-US" sz="1600" dirty="0" smtClean="0"/>
              <a:t>This depends on the drone flying speed. For precise control, this can be made smaller.</a:t>
            </a:r>
          </a:p>
          <a:p>
            <a:r>
              <a:rPr lang="en-US" sz="1800" dirty="0" smtClean="0"/>
              <a:t>Number of Simultaneous Users</a:t>
            </a:r>
          </a:p>
          <a:p>
            <a:pPr lvl="1"/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800" dirty="0" smtClean="0"/>
              <a:t>Impact on the Wireless Network</a:t>
            </a:r>
          </a:p>
          <a:p>
            <a:pPr lvl="1"/>
            <a:r>
              <a:rPr lang="en-US" sz="1600" dirty="0" smtClean="0"/>
              <a:t>No impact – The drone and the controller form their own network.</a:t>
            </a:r>
          </a:p>
          <a:p>
            <a:endParaRPr lang="en-US" sz="18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44208" y="6498048"/>
            <a:ext cx="200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Allan Zhu/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08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9. 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an 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machine and 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9</a:t>
            </a:r>
            <a:r>
              <a:rPr lang="en-US" sz="2800" dirty="0"/>
              <a:t>. Location services of underground </a:t>
            </a:r>
            <a:r>
              <a:rPr lang="en-US" sz="2800" dirty="0" smtClean="0"/>
              <a:t>mining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 a narrow tunnel</a:t>
            </a:r>
          </a:p>
          <a:p>
            <a:pPr lvl="1"/>
            <a:r>
              <a:rPr lang="en-US" sz="1600" dirty="0" smtClean="0"/>
              <a:t>For personnel: &lt;1m@90%</a:t>
            </a:r>
          </a:p>
          <a:p>
            <a:pPr lvl="1"/>
            <a:r>
              <a:rPr lang="en-US" sz="1600" b="0" dirty="0" smtClean="0"/>
              <a:t>For digging/drilling heads: TBD</a:t>
            </a:r>
          </a:p>
          <a:p>
            <a:r>
              <a:rPr lang="en-US" sz="2000" b="0" dirty="0" smtClean="0"/>
              <a:t>Horizontal accuracy with respect to local reference system (larger tunnels): </a:t>
            </a:r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TBD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30 per AP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5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Pipe/Vault 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pipes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</a:t>
            </a:r>
            <a:r>
              <a:rPr kumimoji="1" lang="en-US" altLang="ja-JP" dirty="0" smtClean="0"/>
              <a:t>per </a:t>
            </a:r>
            <a:r>
              <a:rPr kumimoji="1" lang="en-US" altLang="ja-JP" dirty="0"/>
              <a:t>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cameras 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leakage or 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Linear accuracy (metal and buried pipes): &lt; 0.1m @ 90%</a:t>
            </a:r>
          </a:p>
          <a:p>
            <a:pPr lvl="1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012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dirty="0" smtClean="0">
                <a:solidFill>
                  <a:schemeClr val="tx1"/>
                </a:solidFill>
              </a:rPr>
              <a:t>. Nano </a:t>
            </a:r>
            <a:r>
              <a:rPr lang="en-US" dirty="0" smtClean="0"/>
              <a:t>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802.11ad/ay coverage. The store has an AP on every isle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is going around in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Phone location indicates whether the user is moving, or whether he stopped in front of some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 determines that the user is facing a specific product, and can offer promotional ad for competition (e.g. Pepsi instead of Coca-Cola machine)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Locate specific item (e.g. specific size/model in clothes department)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Power consumption profile: foreground for positioning determination, background for positioning services discovery.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Operating mode: AP2STA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Usage duration: 1 hour (10 minutes of foreground  activity).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 smtClean="0"/>
              <a:t>Pointing angles (AZ, EL &amp; Roll) accuracy: &lt;10deg</a:t>
            </a:r>
          </a:p>
          <a:p>
            <a:pPr lvl="1"/>
            <a:r>
              <a:rPr lang="en-US" dirty="0" smtClean="0"/>
              <a:t>Latency: &lt;10ms, for motion estimation, &lt;100ms for static estimation </a:t>
            </a:r>
          </a:p>
          <a:p>
            <a:pPr lvl="1"/>
            <a:r>
              <a:rPr lang="en-US" dirty="0" smtClean="0"/>
              <a:t>Refresh Rate: 10-100Hz (same as GPS)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document is a proposed template to describe use cases, and some location requirements per use case, for Next Generation Positioning</a:t>
            </a:r>
          </a:p>
          <a:p>
            <a:r>
              <a:rPr lang="en-US" dirty="0" smtClean="0"/>
              <a:t>In this initial version, only one sample use case is included. Additional use cases are expected to be added in future versions of this document</a:t>
            </a:r>
          </a:p>
          <a:p>
            <a:endParaRPr lang="en-US" dirty="0"/>
          </a:p>
          <a:p>
            <a:r>
              <a:rPr lang="en-US" dirty="0" smtClean="0"/>
              <a:t>Location requirements are included with each use case to drive focus for the study group</a:t>
            </a:r>
            <a:endParaRPr lang="en-US" strike="sngStrike" dirty="0" smtClean="0"/>
          </a:p>
          <a:p>
            <a:r>
              <a:rPr lang="en-US" dirty="0" smtClean="0"/>
              <a:t>The goal is to come up with a superset of everything potentially needed and then narrow down the field from there 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dirty="0" smtClean="0"/>
              <a:t>. Augmented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High-end wearable devices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User wearing glasses with augmented reality features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is wandering around, wearing glass with augmented reality features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Exact location of the glasses is used for exact augmentation at each eye, per location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ach door which is looked at, is supplemented with an image showing behind the door scene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Power consumption profile: foreground for positioning determination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Operating mode: AP2STA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&lt;2deg</a:t>
            </a:r>
          </a:p>
          <a:p>
            <a:pPr lvl="1"/>
            <a:r>
              <a:rPr lang="en-US" dirty="0" smtClean="0"/>
              <a:t>Latency: &lt;10ms: augmentation data is required to be tagged with the exact location</a:t>
            </a:r>
          </a:p>
          <a:p>
            <a:pPr lvl="1"/>
            <a:r>
              <a:rPr lang="en-US" dirty="0" smtClean="0"/>
              <a:t>Refresh Rate: 0.5Hz-100Hz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4752" cy="1066800"/>
          </a:xfrm>
        </p:spPr>
        <p:txBody>
          <a:bodyPr/>
          <a:lstStyle/>
          <a:p>
            <a:r>
              <a:rPr lang="en-US" dirty="0" smtClean="0"/>
              <a:t>13</a:t>
            </a:r>
            <a:r>
              <a:rPr lang="en-US" dirty="0"/>
              <a:t>. Determine dynamic (conference) room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sz="2000" dirty="0"/>
              <a:t>User: </a:t>
            </a:r>
            <a:r>
              <a:rPr lang="en-US" sz="2000" b="0" dirty="0"/>
              <a:t>Presenters in a conference room</a:t>
            </a:r>
          </a:p>
          <a:p>
            <a:r>
              <a:rPr lang="en-US" sz="2000" dirty="0"/>
              <a:t>Environment: </a:t>
            </a:r>
            <a:r>
              <a:rPr lang="en-US" sz="2000" b="0" dirty="0"/>
              <a:t>Conference room</a:t>
            </a:r>
          </a:p>
          <a:p>
            <a:r>
              <a:rPr lang="en-US" sz="2000" dirty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Determine and track the physical setup of the Laptops  and Displays in the room, and make it available to the users in the room.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Use the setup to move windows or other display elements between different laptops display and the room displays</a:t>
            </a:r>
          </a:p>
          <a:p>
            <a:r>
              <a:rPr lang="en-US" sz="2000" dirty="0"/>
              <a:t>Expected:</a:t>
            </a:r>
          </a:p>
          <a:p>
            <a:pPr lvl="1"/>
            <a:r>
              <a:rPr lang="en-US" sz="1800" dirty="0"/>
              <a:t>Horizontal + vertical accuracy: &lt;20 cm@90%</a:t>
            </a:r>
          </a:p>
          <a:p>
            <a:pPr lvl="1"/>
            <a:r>
              <a:rPr lang="en-US" sz="1800" dirty="0"/>
              <a:t>Pointing angles (AZ, EL &amp; Roll) accuracy: &lt; 20deg</a:t>
            </a:r>
          </a:p>
          <a:p>
            <a:pPr lvl="1"/>
            <a:r>
              <a:rPr lang="en-US" sz="1800" dirty="0"/>
              <a:t>Latency: &lt;0.5s: </a:t>
            </a:r>
            <a:endParaRPr lang="he-IL" sz="1800" dirty="0"/>
          </a:p>
          <a:p>
            <a:pPr lvl="1"/>
            <a:r>
              <a:rPr lang="en-US" sz="1800" dirty="0"/>
              <a:t>Refresh Rate: &lt;2Hz </a:t>
            </a:r>
          </a:p>
          <a:p>
            <a:pPr lvl="1"/>
            <a:r>
              <a:rPr lang="en-US" sz="1800" dirty="0"/>
              <a:t>Number of users – up to 30 users, ≥3 APs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dirty="0" smtClean="0"/>
              <a:t>. </a:t>
            </a:r>
            <a:r>
              <a:rPr lang="en-US" dirty="0"/>
              <a:t>Proximity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sz="2000" dirty="0"/>
              <a:t>User: </a:t>
            </a:r>
            <a:r>
              <a:rPr lang="en-US" sz="2000" b="0" dirty="0"/>
              <a:t>Any 60GHz device</a:t>
            </a:r>
          </a:p>
          <a:p>
            <a:r>
              <a:rPr lang="en-US" sz="2000" dirty="0"/>
              <a:t>Environment: </a:t>
            </a:r>
            <a:r>
              <a:rPr lang="en-US" sz="2000" b="0" dirty="0"/>
              <a:t>Any environment</a:t>
            </a:r>
          </a:p>
          <a:p>
            <a:r>
              <a:rPr lang="en-US" sz="2000" dirty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The user connects the device to the other device.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Distance between devices is measured.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If the distance is less than a predefined distance (10cm -100cm) special medium access rules may be applied</a:t>
            </a:r>
          </a:p>
          <a:p>
            <a:pPr marL="1257300" lvl="2" indent="-457200"/>
            <a:r>
              <a:rPr lang="en-US" sz="1600" dirty="0"/>
              <a:t>For example – relaxed CCA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Operating mode: STA2STA or AP2STA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2000" dirty="0"/>
              <a:t>Expected:</a:t>
            </a:r>
          </a:p>
          <a:p>
            <a:pPr lvl="1"/>
            <a:r>
              <a:rPr lang="en-US" sz="1800" dirty="0"/>
              <a:t>Ranging accuracy: &lt;5 cm@90%</a:t>
            </a:r>
          </a:p>
          <a:p>
            <a:pPr lvl="1"/>
            <a:r>
              <a:rPr lang="en-US" sz="1800" dirty="0"/>
              <a:t>Pointing angles (AZ, EL &amp; Roll) accuracy: &lt;</a:t>
            </a:r>
            <a:r>
              <a:rPr lang="en-US" sz="1800" dirty="0" smtClean="0"/>
              <a:t>15deg (optional)</a:t>
            </a:r>
            <a:endParaRPr lang="en-US" sz="1800" dirty="0"/>
          </a:p>
          <a:p>
            <a:pPr lvl="1"/>
            <a:r>
              <a:rPr lang="en-US" sz="1800" dirty="0"/>
              <a:t>Latency: &lt;200ms: </a:t>
            </a:r>
          </a:p>
          <a:p>
            <a:pPr lvl="1"/>
            <a:r>
              <a:rPr lang="en-US" sz="1800" dirty="0"/>
              <a:t>Refresh Rate: &lt;2Hz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150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15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Determining Relative Location to Dock(s)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60357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User: </a:t>
            </a:r>
            <a:r>
              <a:rPr lang="en-US" sz="2000" b="0" dirty="0"/>
              <a:t>Person with a Laptop/Tablet looking for docking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Environment: </a:t>
            </a:r>
            <a:r>
              <a:rPr lang="en-US" sz="2000" b="0" dirty="0"/>
              <a:t>Enterprise cubicle environment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Use case: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The user is walking in an enterprise environment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User is presented with a list of docks, with the direction to each dock, and </a:t>
            </a:r>
            <a:r>
              <a:rPr lang="en-US" sz="1800" dirty="0" smtClean="0"/>
              <a:t>the distance</a:t>
            </a:r>
            <a:r>
              <a:rPr lang="en-US" sz="1800" dirty="0"/>
              <a:t>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Only docks within effective docking range are presented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If the user takes the laptop and walks away, the docking disconnects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Expected: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Horizontal + vertical accuracy: &lt;30 cm@90%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Pointing angles (AZ, EL &amp; Roll) accuracy: &lt;20deg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Latency: &lt;100ms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Refresh Rate: 1-10Hz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Mobility – up to 1meter/sec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Number of simultaneous users – up to 12 users to 7 docking stations.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dirty="0" smtClean="0"/>
              <a:t>. Wearable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/>
              <a:t>User </a:t>
            </a:r>
            <a:r>
              <a:rPr lang="en-US" b="0" dirty="0" smtClean="0"/>
              <a:t>during sport activity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Wearable sensors on the person, connected to the mobile phone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Monitor movement-trajectory with location-tagging to avoid injury  and improve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Monitor additional physical data such as heart-rate and electrical 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Power </a:t>
            </a:r>
            <a:r>
              <a:rPr lang="en-US" sz="2100" dirty="0"/>
              <a:t>consumption profile: foreground for positioning determination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Operating mode: </a:t>
            </a:r>
            <a:r>
              <a:rPr lang="en-US" sz="2100" dirty="0" smtClean="0"/>
              <a:t>AP2STA</a:t>
            </a:r>
            <a:r>
              <a:rPr lang="en-US" sz="2100" dirty="0"/>
              <a:t>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Usage duration: 1-24 hour, low duty cycle </a:t>
            </a:r>
            <a:r>
              <a:rPr lang="en-US" sz="2100" dirty="0" smtClean="0"/>
              <a:t>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Up to 8 attached devices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</a:t>
            </a:r>
            <a:r>
              <a:rPr lang="en-US" dirty="0" smtClean="0"/>
              <a:t>&lt;</a:t>
            </a:r>
            <a:r>
              <a:rPr lang="en-US" dirty="0"/>
              <a:t>5</a:t>
            </a:r>
            <a:r>
              <a:rPr lang="en-US" dirty="0" smtClean="0"/>
              <a:t>deg</a:t>
            </a:r>
            <a:endParaRPr lang="en-US" dirty="0"/>
          </a:p>
          <a:p>
            <a:pPr lvl="1"/>
            <a:r>
              <a:rPr lang="en-US" dirty="0" smtClean="0"/>
              <a:t>Latency: &lt;10ms: sensory data is required to be tagged with the exact location</a:t>
            </a:r>
          </a:p>
          <a:p>
            <a:pPr lvl="1"/>
            <a:r>
              <a:rPr lang="en-US" dirty="0" smtClean="0"/>
              <a:t>Refresh Rate: 0.5Hz-100Hz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/>
              <a:t>Configuration of usage duration, refresh rate and battery are application specific and linked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dirty="0" smtClean="0"/>
              <a:t>. Control consoles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User controls TV, or a gaming console by using his phone, using location instead of gestures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Living room  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the mobile phone to control the TV menus, w/o using its screen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the mobile phone as control for gaming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Exact location of the phone is used for game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Operating mode: </a:t>
            </a:r>
            <a:r>
              <a:rPr lang="en-US" sz="2100" dirty="0" smtClean="0"/>
              <a:t>AP2STA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Optional operating mode: STA2STA	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</a:t>
            </a:r>
            <a:r>
              <a:rPr lang="en-US" dirty="0" smtClean="0"/>
              <a:t>&lt;2deg</a:t>
            </a:r>
            <a:endParaRPr lang="en-US" dirty="0"/>
          </a:p>
          <a:p>
            <a:pPr lvl="1"/>
            <a:r>
              <a:rPr lang="en-US" dirty="0" smtClean="0"/>
              <a:t>Latency: &lt;100ms: </a:t>
            </a:r>
          </a:p>
          <a:p>
            <a:pPr lvl="1"/>
            <a:r>
              <a:rPr lang="en-US" dirty="0" smtClean="0"/>
              <a:t>Refresh Rate: 10Hz-100Hz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11-07-2988-04-0000-liaison-from-wi-fi-alliance-to-802-11-regarding-wfa-vht-study-group-consolidation-of-usage-models.ppt</a:t>
            </a:r>
          </a:p>
          <a:p>
            <a:r>
              <a:rPr lang="en-US" dirty="0" smtClean="0"/>
              <a:t>11-14-1464-02-0wng-ng-positioning-overview-and-chalanges.pptx</a:t>
            </a:r>
          </a:p>
          <a:p>
            <a:endParaRPr lang="en-US" dirty="0"/>
          </a:p>
          <a:p>
            <a:r>
              <a:rPr lang="en-US" dirty="0" smtClean="0"/>
              <a:t>Use case 2 and 3: 11-15-561r2</a:t>
            </a:r>
          </a:p>
          <a:p>
            <a:r>
              <a:rPr lang="en-US" dirty="0" smtClean="0"/>
              <a:t>Use case 4: 11-15-902r0</a:t>
            </a:r>
          </a:p>
          <a:p>
            <a:r>
              <a:rPr lang="en-US" dirty="0" smtClean="0"/>
              <a:t>Use case 5,6,7: 11-15-1061r0</a:t>
            </a:r>
          </a:p>
          <a:p>
            <a:r>
              <a:rPr lang="en-US" dirty="0" smtClean="0"/>
              <a:t>Use case 8: 11-15-907r4 </a:t>
            </a:r>
          </a:p>
          <a:p>
            <a:r>
              <a:rPr lang="en-US" dirty="0" smtClean="0"/>
              <a:t>Use case 9, 10: </a:t>
            </a:r>
            <a:r>
              <a:rPr lang="en-US" dirty="0" smtClean="0"/>
              <a:t>11-15-1159r2</a:t>
            </a:r>
            <a:endParaRPr lang="en-US" dirty="0"/>
          </a:p>
          <a:p>
            <a:r>
              <a:rPr lang="en-US" dirty="0"/>
              <a:t>Use case </a:t>
            </a:r>
            <a:r>
              <a:rPr lang="en-US" dirty="0" smtClean="0"/>
              <a:t>11-17: 11-16-0019r0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Micro 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 coverage. The store may have APs at the store entrance. The expected AP density is about 1 AP per 4000 sq. ft. with APs supporting HT, VHT and NGP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enters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 soon as user enters, the phone notifies the user about the store promotions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can query details about a product on the app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app and smartphone can then help the user navigate to the particular shelf containing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stands in queue and as they reaches the checkout counter, their loyalty number  is brought up on the system 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accuracy: &lt;0.5 m@90%, vertical  accuracy: same floor@99%</a:t>
            </a:r>
          </a:p>
          <a:p>
            <a:pPr lvl="1"/>
            <a:r>
              <a:rPr lang="en-US" dirty="0" smtClean="0"/>
              <a:t>Latency: &lt;500ms </a:t>
            </a:r>
          </a:p>
          <a:p>
            <a:pPr lvl="1"/>
            <a:r>
              <a:rPr lang="en-US" dirty="0" smtClean="0"/>
              <a:t>Refresh Rate: &gt; 1 location/sec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“follow-me </a:t>
            </a:r>
            <a:r>
              <a:rPr kumimoji="1" lang="en-US" altLang="ja-JP" dirty="0"/>
              <a:t>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693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8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48077"/>
              </p:ext>
            </p:extLst>
          </p:nvPr>
        </p:nvGraphicFramePr>
        <p:xfrm>
          <a:off x="1123950" y="2153920"/>
          <a:ext cx="6896100" cy="368435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638300"/>
                <a:gridCol w="2590800"/>
                <a:gridCol w="2667000"/>
              </a:tblGrid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”speaker system calibration”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“follow-me</a:t>
                      </a:r>
                      <a:r>
                        <a:rPr lang="en-US" sz="1500" baseline="0" dirty="0" smtClean="0"/>
                        <a:t> sound”</a:t>
                      </a:r>
                      <a:endParaRPr lang="en-US" sz="1500" dirty="0"/>
                    </a:p>
                  </a:txBody>
                  <a:tcPr anchor="ctr"/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Horizontal</a:t>
                      </a:r>
                      <a:r>
                        <a:rPr lang="en-US" sz="1500" baseline="0" dirty="0" smtClean="0"/>
                        <a:t> accuracy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10cm @</a:t>
                      </a:r>
                      <a:r>
                        <a:rPr lang="en-US" sz="1500" baseline="0" dirty="0" smtClean="0"/>
                        <a:t> 90%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 room @ 99%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(simple)</a:t>
                      </a:r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50cm @ 90% (typ.)</a:t>
                      </a:r>
                      <a:endParaRPr lang="en-US" sz="1500" dirty="0"/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Vertical accuracy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not required</a:t>
                      </a:r>
                      <a:endParaRPr lang="en-US" sz="15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</a:t>
                      </a:r>
                      <a:r>
                        <a:rPr lang="en-US" sz="1500" baseline="0" dirty="0" smtClean="0"/>
                        <a:t> floor @ 99% (simple)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&lt; 50cm @ 90% (typ.)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</a:t>
                      </a:r>
                      <a:endParaRPr lang="en-US" sz="15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10cm @ 90% (high</a:t>
                      </a:r>
                      <a:r>
                        <a:rPr lang="en-US" sz="1500" baseline="0" dirty="0" smtClean="0"/>
                        <a:t>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Latency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Refresh rate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0.1 locations/s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500" dirty="0" smtClean="0"/>
                        <a:t>(depending on accuracy)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Exp. number of simultaneous users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&lt;= 5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6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spot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 @ 90%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@ 99%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/>
            <a:r>
              <a:rPr kumimoji="1" lang="en-US" altLang="ja-JP" dirty="0"/>
              <a:t>Impact on Network </a:t>
            </a:r>
            <a:r>
              <a:rPr kumimoji="1" lang="en-US" altLang="ja-JP" dirty="0" smtClean="0"/>
              <a:t>Bandwidth: low, the impact should be independent on the number of users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6055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29644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Positioning for Spectrum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9832" y="1752600"/>
            <a:ext cx="5940152" cy="5105400"/>
          </a:xfrm>
        </p:spPr>
        <p:txBody>
          <a:bodyPr/>
          <a:lstStyle/>
          <a:p>
            <a:r>
              <a:rPr lang="en-US" altLang="zh-CN" sz="1500" smtClean="0"/>
              <a:t>User: </a:t>
            </a:r>
            <a:r>
              <a:rPr lang="en-US" altLang="zh-CN" sz="1500" b="0" smtClean="0"/>
              <a:t>Persons with a WiFi-device which has the corresponding app installed.</a:t>
            </a:r>
          </a:p>
          <a:p>
            <a:r>
              <a:rPr lang="en-US" altLang="zh-CN" sz="1500" smtClean="0"/>
              <a:t>Environment: </a:t>
            </a:r>
            <a:r>
              <a:rPr lang="en-US" altLang="zh-CN" sz="1500" b="0" smtClean="0"/>
              <a:t>An areas (e.g. a large office, an university…) where there multi-APs for 802.11 coverage. The expected AP density is about 1 AP per TBD sq. ft. The APs providing data service to the STAs within their  coverage supporting HT, VHT, DMG and NGP. </a:t>
            </a:r>
          </a:p>
          <a:p>
            <a:r>
              <a:rPr lang="en-US" altLang="zh-CN" sz="150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The user enters the area with their WiFi-device.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soon as user enters this area, the position of the user is determined through the NGP.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With the position information of the user, the APs can suggest the user which AP to associate with and which channel to use, a.k.a. the </a:t>
            </a:r>
            <a:r>
              <a:rPr lang="en-US" altLang="zh-CN" sz="1500" b="1" smtClean="0">
                <a:solidFill>
                  <a:srgbClr val="FF0000"/>
                </a:solidFill>
              </a:rPr>
              <a:t>load balance </a:t>
            </a:r>
            <a:r>
              <a:rPr lang="en-US" altLang="zh-CN" sz="1500" smtClean="0"/>
              <a:t>process, which can greatly improve the user experience especially in high density case.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the user travels in this area, the APs keep on tracking the position of the user. The traveling path of the user can help a lot in the </a:t>
            </a:r>
            <a:r>
              <a:rPr lang="en-US" altLang="zh-CN" sz="1500" b="1" smtClean="0">
                <a:solidFill>
                  <a:srgbClr val="FF0000"/>
                </a:solidFill>
              </a:rPr>
              <a:t>hand over </a:t>
            </a:r>
            <a:r>
              <a:rPr lang="en-US" altLang="zh-CN" sz="1500" smtClean="0"/>
              <a:t>process, so the service(such as WiFi call, facetime etc.) is not interrupted when user is traveling.</a:t>
            </a:r>
          </a:p>
          <a:p>
            <a:pPr>
              <a:buNone/>
            </a:pPr>
            <a:endParaRPr lang="en-US" sz="1500" b="0" dirty="0" smtClean="0"/>
          </a:p>
        </p:txBody>
      </p:sp>
    </p:spTree>
    <p:extLst>
      <p:ext uri="{BB962C8B-B14F-4D97-AF65-F5344CB8AC3E}">
        <p14:creationId xmlns:p14="http://schemas.microsoft.com/office/powerpoint/2010/main" val="4511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33766</TotalTime>
  <Words>3670</Words>
  <Application>Microsoft Office PowerPoint</Application>
  <PresentationFormat>On-screen Show (4:3)</PresentationFormat>
  <Paragraphs>450</Paragraphs>
  <Slides>26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宋体</vt:lpstr>
      <vt:lpstr>Times New Roman</vt:lpstr>
      <vt:lpstr>ACcord-Submission</vt:lpstr>
      <vt:lpstr>Microsoft Word 97 - 2003 Document</vt:lpstr>
      <vt:lpstr>NGP Use Case Template</vt:lpstr>
      <vt:lpstr>Abstract</vt:lpstr>
      <vt:lpstr>Terminology</vt:lpstr>
      <vt:lpstr>1. Micro location in store</vt:lpstr>
      <vt:lpstr>2. Positioning for Home Audio</vt:lpstr>
      <vt:lpstr>2. Positioning for Home Audio (cont.)</vt:lpstr>
      <vt:lpstr>3. Navigation in Public Buildings</vt:lpstr>
      <vt:lpstr>3. Navigation in Public Buildings (cont.)</vt:lpstr>
      <vt:lpstr>4. Positioning for Spectrum Management</vt:lpstr>
      <vt:lpstr>4. Positioning for Spectrum Management(Cont’d)</vt:lpstr>
      <vt:lpstr>5. Positioning for Medical Applications</vt:lpstr>
      <vt:lpstr>6. Indoor Geotagging</vt:lpstr>
      <vt:lpstr>7. Positioning for Video Cameras</vt:lpstr>
      <vt:lpstr>8. UAV Use Case Description</vt:lpstr>
      <vt:lpstr>8. UAV Use Case Description (cont.)</vt:lpstr>
      <vt:lpstr>9. Location services of underground mining</vt:lpstr>
      <vt:lpstr>9. Location services of underground mining (cont)</vt:lpstr>
      <vt:lpstr>10. Pipe/Vault Robot Positioning</vt:lpstr>
      <vt:lpstr>11. Nano Location in store</vt:lpstr>
      <vt:lpstr>12. Augmented reality</vt:lpstr>
      <vt:lpstr>13. Determine dynamic (conference) room setup</vt:lpstr>
      <vt:lpstr>14. Proximity Detection</vt:lpstr>
      <vt:lpstr>15. Determining Relative Location to Dock(s)</vt:lpstr>
      <vt:lpstr>16. Wearable devices</vt:lpstr>
      <vt:lpstr>17. Control consoles 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Santosh Pandey (sanpande)</cp:lastModifiedBy>
  <cp:revision>429</cp:revision>
  <cp:lastPrinted>2013-07-10T22:27:23Z</cp:lastPrinted>
  <dcterms:created xsi:type="dcterms:W3CDTF">2009-11-13T19:11:16Z</dcterms:created>
  <dcterms:modified xsi:type="dcterms:W3CDTF">2016-01-19T19:03:48Z</dcterms:modified>
</cp:coreProperties>
</file>