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51" d="100"/>
          <a:sy n="51" d="100"/>
        </p:scale>
        <p:origin x="4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01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802.11-16/0134r2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nesh.venkatesa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nathan.segev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CA" sz="2800" dirty="0" smtClean="0"/>
              <a:t>Functional Requirements for a .11az Range Measurement protocol operating 2.4/5 GHz bands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2016-01-19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07138"/>
              </p:ext>
            </p:extLst>
          </p:nvPr>
        </p:nvGraphicFramePr>
        <p:xfrm>
          <a:off x="683568" y="2636912"/>
          <a:ext cx="8081410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Ganesh Venkatesan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r>
                        <a:rPr lang="en-US" sz="1400" baseline="0" dirty="0" smtClean="0"/>
                        <a:t>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2111 NE,</a:t>
                      </a:r>
                      <a:r>
                        <a:rPr lang="en-US" sz="1400" baseline="0" dirty="0" smtClean="0"/>
                        <a:t> 25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Avenue, Hillsboro, OR 97124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+1 503 334 6720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Ganesh.venkatesan@intel.com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</a:t>
                      </a:r>
                      <a:r>
                        <a:rPr lang="en-US" sz="1400" dirty="0" err="1" smtClean="0"/>
                        <a:t>Segev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+972 3 920 7038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Jonathan.segev@intel.com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r>
              <a:rPr lang="en-US" dirty="0"/>
              <a:t>This document proposes a </a:t>
            </a:r>
            <a:r>
              <a:rPr lang="en-US" dirty="0" smtClean="0"/>
              <a:t>set of functional requirements for a .11az protocol operating in the 2.4 and 5 GHz bands that meets the accuracy and coverage goals established in </a:t>
            </a:r>
            <a:r>
              <a:rPr lang="en-US" dirty="0" err="1" smtClean="0"/>
              <a:t>thr</a:t>
            </a:r>
            <a:r>
              <a:rPr lang="en-US" dirty="0" smtClean="0"/>
              <a:t> PAR and CSD documents for the project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Definition of Accuracy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72400" cy="2160240"/>
          </a:xfrm>
        </p:spPr>
        <p:txBody>
          <a:bodyPr/>
          <a:lstStyle/>
          <a:p>
            <a:r>
              <a:rPr lang="en-US" dirty="0" smtClean="0"/>
              <a:t>&lt;tbd-1&gt;% </a:t>
            </a:r>
            <a:r>
              <a:rPr lang="en-US" dirty="0"/>
              <a:t>of the set of computed </a:t>
            </a:r>
            <a:r>
              <a:rPr lang="en-US" dirty="0" smtClean="0"/>
              <a:t>estimates </a:t>
            </a:r>
            <a:r>
              <a:rPr lang="en-US" dirty="0"/>
              <a:t>from uniformly distributed test </a:t>
            </a:r>
            <a:r>
              <a:rPr lang="en-US" dirty="0" smtClean="0"/>
              <a:t>locations </a:t>
            </a:r>
            <a:r>
              <a:rPr lang="en-US" dirty="0"/>
              <a:t>(covering regions of interest)</a:t>
            </a:r>
            <a:r>
              <a:rPr lang="en-US" dirty="0" smtClean="0"/>
              <a:t> </a:t>
            </a:r>
            <a:r>
              <a:rPr lang="en-US" dirty="0"/>
              <a:t>over a fixed test duration per </a:t>
            </a:r>
            <a:r>
              <a:rPr lang="en-US" dirty="0" smtClean="0"/>
              <a:t>test location are within &lt;tbd-2&gt;</a:t>
            </a:r>
          </a:p>
          <a:p>
            <a:pPr lvl="1"/>
            <a:r>
              <a:rPr lang="en-US" dirty="0" smtClean="0"/>
              <a:t>E.g. 90% of the set of computed estimates from uniformly distributed test locations over a fixed test duration per test location are within one meter</a:t>
            </a:r>
          </a:p>
          <a:p>
            <a:pPr lvl="1"/>
            <a:r>
              <a:rPr lang="en-US" dirty="0" smtClean="0"/>
              <a:t>Stated as </a:t>
            </a:r>
            <a:r>
              <a:rPr lang="en-US" b="1" i="1" dirty="0" smtClean="0"/>
              <a:t>&lt;tbd-2&gt;@&lt;tbd-1&gt;</a:t>
            </a:r>
            <a:r>
              <a:rPr lang="en-US" dirty="0" smtClean="0"/>
              <a:t> or </a:t>
            </a:r>
            <a:r>
              <a:rPr lang="en-US" b="1" i="1" dirty="0" smtClean="0"/>
              <a:t>less than &lt;tbd-2&gt;@&lt;tbd_1&gt;</a:t>
            </a:r>
            <a:r>
              <a:rPr lang="en-US" dirty="0" smtClean="0"/>
              <a:t>  in the Use Case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 rot="10800000">
            <a:off x="5719789" y="4356947"/>
            <a:ext cx="2314069" cy="2016893"/>
          </a:xfrm>
          <a:prstGeom prst="cub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6473918" y="4498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 flipV="1">
            <a:off x="6516216" y="48749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 flipV="1">
            <a:off x="6809184" y="518277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7274768" y="51077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 flipV="1">
            <a:off x="7380312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 flipV="1">
            <a:off x="7189572" y="610084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 flipV="1">
            <a:off x="6835345" y="45785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 flipV="1">
            <a:off x="6737176" y="601380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 flipV="1">
            <a:off x="6948264" y="62214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 flipV="1">
            <a:off x="6012160" y="4802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 flipV="1">
            <a:off x="7122368" y="59334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 flipV="1">
            <a:off x="5993674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flipV="1">
            <a:off x="6372200" y="5987556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 flipV="1">
            <a:off x="7579568" y="60858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 flipV="1">
            <a:off x="7884368" y="5717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 flipV="1">
            <a:off x="7532712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 flipV="1">
            <a:off x="7341972" y="58211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 flipV="1">
            <a:off x="6889576" y="57341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 flipV="1">
            <a:off x="7100664" y="59417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 flipV="1">
            <a:off x="7274768" y="56537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 flipV="1">
            <a:off x="6146074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 flipV="1">
            <a:off x="6524600" y="570790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 flipV="1">
            <a:off x="7731968" y="58061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 flipV="1">
            <a:off x="7326790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 flipV="1">
            <a:off x="7136050" y="54611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 flipV="1">
            <a:off x="6683654" y="53741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 flipV="1">
            <a:off x="6894742" y="55817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 flipV="1">
            <a:off x="7068846" y="52937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 flipV="1">
            <a:off x="5940152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 flipV="1">
            <a:off x="6318678" y="534786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 flipV="1">
            <a:off x="7526046" y="54461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 flipV="1">
            <a:off x="7613104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 flipV="1">
            <a:off x="7422364" y="51011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 flipV="1">
            <a:off x="6969968" y="501407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 flipV="1">
            <a:off x="7181056" y="52217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 flipV="1">
            <a:off x="7355160" y="49336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 flipV="1">
            <a:off x="6226466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 flipV="1">
            <a:off x="6604992" y="498782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 flipV="1">
            <a:off x="7812360" y="50860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 flipV="1">
            <a:off x="7686830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 flipV="1">
            <a:off x="7496090" y="45970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 flipV="1">
            <a:off x="7043694" y="45100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 flipV="1">
            <a:off x="7254782" y="47176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 flipV="1">
            <a:off x="7428886" y="44296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 flipV="1">
            <a:off x="6300192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 flipV="1">
            <a:off x="6678718" y="4483772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 flipV="1">
            <a:off x="7886086" y="45820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 flipV="1">
            <a:off x="7398798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 flipV="1">
            <a:off x="7208058" y="494033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 flipV="1">
            <a:off x="6755662" y="485328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 flipV="1">
            <a:off x="6966750" y="506092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 flipV="1">
            <a:off x="7140854" y="47728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 flipV="1">
            <a:off x="6012160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 flipV="1">
            <a:off x="6390686" y="4827044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 flipV="1">
            <a:off x="7598054" y="49252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(2.4/5 GHz)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70037"/>
            <a:ext cx="8228012" cy="4602164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802.11az </a:t>
            </a:r>
            <a:r>
              <a:rPr lang="en-US" sz="2000" b="0" dirty="0" smtClean="0"/>
              <a:t>range measurement protocol </a:t>
            </a:r>
            <a:r>
              <a:rPr lang="en-US" sz="2000" b="0" dirty="0" smtClean="0"/>
              <a:t>shall:</a:t>
            </a:r>
            <a:endParaRPr lang="en-US" sz="2000" b="0" dirty="0" smtClean="0"/>
          </a:p>
          <a:p>
            <a:pPr lvl="0"/>
            <a:r>
              <a:rPr lang="en-US" sz="1800" b="0" dirty="0" smtClean="0"/>
              <a:t>have a mechanism to obtain a range measurement that is more accurate than that obtained using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under the same conditions</a:t>
            </a:r>
          </a:p>
          <a:p>
            <a:pPr lvl="0"/>
            <a:r>
              <a:rPr lang="en-US" sz="1800" b="0" dirty="0" smtClean="0"/>
              <a:t>support a mechanism to fallback to the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protocol </a:t>
            </a:r>
            <a:endParaRPr lang="en-US" sz="1800" b="0" dirty="0"/>
          </a:p>
          <a:p>
            <a:pPr lvl="0"/>
            <a:r>
              <a:rPr lang="en-US" sz="1800" b="0" dirty="0" smtClean="0"/>
              <a:t>support </a:t>
            </a:r>
            <a:r>
              <a:rPr lang="en-US" sz="1800" b="0" dirty="0" smtClean="0"/>
              <a:t>concurrent </a:t>
            </a:r>
            <a:r>
              <a:rPr lang="en-US" sz="1800" b="0" dirty="0" smtClean="0"/>
              <a:t>sessions in order for </a:t>
            </a:r>
            <a:r>
              <a:rPr lang="en-US" sz="1800" b="0" dirty="0"/>
              <a:t>a </a:t>
            </a:r>
            <a:r>
              <a:rPr lang="en-US" sz="1800" b="0" dirty="0" smtClean="0"/>
              <a:t>STA to be able to perform range measurements with multiple </a:t>
            </a:r>
            <a:r>
              <a:rPr lang="en-US" sz="1800" b="0" dirty="0"/>
              <a:t>APs </a:t>
            </a:r>
            <a:r>
              <a:rPr lang="en-US" sz="1800" b="0" dirty="0" smtClean="0"/>
              <a:t>(each operating in the same or different channels) </a:t>
            </a:r>
            <a:endParaRPr lang="en-US" sz="1800" b="0" dirty="0"/>
          </a:p>
          <a:p>
            <a:pPr lvl="0"/>
            <a:r>
              <a:rPr lang="en-US" sz="1800" b="0" dirty="0" smtClean="0"/>
              <a:t>support </a:t>
            </a:r>
            <a:r>
              <a:rPr lang="en-US" sz="1800" b="0" dirty="0"/>
              <a:t>range measurement in both the associated and the unassociated </a:t>
            </a:r>
            <a:r>
              <a:rPr lang="en-US" sz="1800" b="0" dirty="0" smtClean="0"/>
              <a:t>modes</a:t>
            </a:r>
            <a:endParaRPr lang="en-US" sz="1800" b="0" dirty="0"/>
          </a:p>
          <a:p>
            <a:r>
              <a:rPr lang="en-US" sz="1800" b="0" dirty="0"/>
              <a:t>s</a:t>
            </a:r>
            <a:r>
              <a:rPr lang="en-US" sz="1800" b="0" dirty="0" smtClean="0"/>
              <a:t>upport range measurement with an upper bound error of </a:t>
            </a:r>
            <a:r>
              <a:rPr lang="en-US" sz="1800" b="0" dirty="0"/>
              <a:t>&lt;TBD&gt; m for 90% of uniformly sampled measurements. 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For </a:t>
            </a:r>
            <a:r>
              <a:rPr lang="en-US" sz="1800" b="0" dirty="0"/>
              <a:t>the purpose of simulation, 802.11az shall use 802.11n channel model D NLOS with 20MHz, 40MHz, 80MHz and 160MHz bandwidths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5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(2.4/5 GHz)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455614" y="1552301"/>
            <a:ext cx="8088312" cy="467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0" hangingPunct="0">
              <a:spcBef>
                <a:spcPct val="0"/>
              </a:spcBef>
              <a:buNone/>
            </a:pPr>
            <a:r>
              <a:rPr lang="en-US" sz="1800" b="0" dirty="0"/>
              <a:t>The 802.11az range measurement protocol shall: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 legacy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REVmc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Fine Timing Measurement in order to interoperate with legacy peers that do not support the 802.11az range measurement protocol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 mechanism to obtain a range measurement that is more accurate than that obtained using legacy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REVmc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Fine Timing Measurement under the same conditions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concurrent sessions in order for an Initiator to be able to perform range measurements with multiple Responders (each operating in the same or different channels)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range measurement in both the associated and the unassociated modes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range measurement with an upper bound error of &lt;TBD&gt; m for 90% of uniformly sampled measurements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all conditions perform no worse than the legacy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REVmc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Fine Timing Measurement protocol (i.e. the resulting range measurement accuracy is as good as the legacy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REVmc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Fine Timing Measurement protocol)</a:t>
            </a:r>
          </a:p>
          <a:p>
            <a:pPr marL="171450" indent="-171450" eaLnBrk="0" hangingPunct="0">
              <a:spcBef>
                <a:spcPct val="0"/>
              </a:spcBef>
            </a:pPr>
            <a:endParaRPr lang="en-US" altLang="en-US" sz="1600" b="0" dirty="0">
              <a:cs typeface="Times New Roman" panose="02020603050405020304" pitchFamily="18" charset="0"/>
            </a:endParaRP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en-US" sz="1600" b="0" dirty="0"/>
              <a:t>For the purpose of simulation, 802.11az shall use 802.11n channel model D NLOS with 20MHz, 40MHz, 80MHz and 160MHz bandwidths</a:t>
            </a:r>
            <a:endParaRPr lang="en-US" sz="1800" b="0" dirty="0"/>
          </a:p>
          <a:p>
            <a:pPr marL="171450" indent="-171450" eaLnBrk="0" hangingPunct="0">
              <a:spcBef>
                <a:spcPct val="0"/>
              </a:spcBef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22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Move to adopt the set of functional requirements listed in </a:t>
            </a:r>
            <a:r>
              <a:rPr lang="en-US" dirty="0" smtClean="0">
                <a:hlinkClick r:id="rId2" action="ppaction://hlinksldjump"/>
              </a:rPr>
              <a:t>slide #5</a:t>
            </a:r>
            <a:r>
              <a:rPr lang="en-US" dirty="0" smtClean="0"/>
              <a:t> and include them in the </a:t>
            </a:r>
            <a:r>
              <a:rPr lang="en-US" dirty="0" err="1" smtClean="0"/>
              <a:t>TGaz</a:t>
            </a:r>
            <a:r>
              <a:rPr lang="en-US" dirty="0" smtClean="0"/>
              <a:t> Functional Requirements Document under the sub-section focused on Accuracy and Coverage for the .11az protocol while operating in  2.4 GHz and 5GHz bands.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50756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19605</TotalTime>
  <Words>440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Intel Clear</vt:lpstr>
      <vt:lpstr>Times New Roman</vt:lpstr>
      <vt:lpstr>802-11-Submission</vt:lpstr>
      <vt:lpstr>Functional Requirements for a .11az Range Measurement protocol operating 2.4/5 GHz bands </vt:lpstr>
      <vt:lpstr>Background</vt:lpstr>
      <vt:lpstr>Definition of Accuracy</vt:lpstr>
      <vt:lpstr>Functional Requirements (2.4/5 GHz)</vt:lpstr>
      <vt:lpstr>Functional Requirements (2.4/5 GHz)</vt:lpstr>
      <vt:lpstr>Motion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Venkatesan, Ganesh</cp:lastModifiedBy>
  <cp:revision>286</cp:revision>
  <cp:lastPrinted>1998-02-10T13:28:06Z</cp:lastPrinted>
  <dcterms:created xsi:type="dcterms:W3CDTF">2013-01-06T12:40:29Z</dcterms:created>
  <dcterms:modified xsi:type="dcterms:W3CDTF">2016-01-20T15:39:03Z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