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69" r:id="rId5"/>
    <p:sldId id="270" r:id="rId6"/>
    <p:sldId id="271" r:id="rId7"/>
    <p:sldId id="272" r:id="rId8"/>
    <p:sldId id="273" r:id="rId9"/>
    <p:sldId id="274" r:id="rId10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75" autoAdjust="0"/>
  </p:normalViewPr>
  <p:slideViewPr>
    <p:cSldViewPr>
      <p:cViewPr varScale="1">
        <p:scale>
          <a:sx n="51" d="100"/>
          <a:sy n="51" d="100"/>
        </p:scale>
        <p:origin x="46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2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96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 b="0" i="0" baseline="0">
                <a:solidFill>
                  <a:srgbClr val="003C71"/>
                </a:solidFill>
                <a:latin typeface="Intel Clear"/>
                <a:cs typeface="Intel Clear"/>
              </a:defRPr>
            </a:lvl1pPr>
          </a:lstStyle>
          <a:p>
            <a:r>
              <a:rPr lang="en-US" dirty="0" smtClean="0"/>
              <a:t>28pt Intel Clear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1pPr>
              <a:defRPr>
                <a:solidFill>
                  <a:srgbClr val="0071C5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18pt Intel Clear sub-bullet</a:t>
            </a:r>
          </a:p>
          <a:p>
            <a:pPr lvl="3"/>
            <a:r>
              <a:rPr lang="en-US" dirty="0" smtClean="0"/>
              <a:t>16pt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35189" y="6475413"/>
            <a:ext cx="2408736" cy="184666"/>
          </a:xfrm>
        </p:spPr>
        <p:txBody>
          <a:bodyPr/>
          <a:lstStyle/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10118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CA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January 2016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802.11-16/0134r2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anesh.venkatesan@inte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onathan.segev@inte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922040"/>
            <a:ext cx="8568952" cy="1066800"/>
          </a:xfrm>
          <a:noFill/>
          <a:ln/>
        </p:spPr>
        <p:txBody>
          <a:bodyPr/>
          <a:lstStyle/>
          <a:p>
            <a:r>
              <a:rPr lang="en-CA" sz="2800" dirty="0" smtClean="0"/>
              <a:t>Functional Requirements for a .11az Range Measurement protocol operating 2.4/5 GHz bands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386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 smtClean="0"/>
              <a:t>Date</a:t>
            </a:r>
            <a:r>
              <a:rPr lang="en-CA" sz="2000" dirty="0"/>
              <a:t>:</a:t>
            </a:r>
            <a:r>
              <a:rPr lang="en-CA" sz="2000" b="0" dirty="0"/>
              <a:t> </a:t>
            </a:r>
            <a:r>
              <a:rPr lang="en-CA" sz="2000" b="0" dirty="0" smtClean="0"/>
              <a:t>2016-01-19</a:t>
            </a:r>
            <a:endParaRPr lang="en-CA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95048" y="221450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907138"/>
              </p:ext>
            </p:extLst>
          </p:nvPr>
        </p:nvGraphicFramePr>
        <p:xfrm>
          <a:off x="683568" y="2636912"/>
          <a:ext cx="8081410" cy="147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6282"/>
                <a:gridCol w="1616282"/>
                <a:gridCol w="1616282"/>
                <a:gridCol w="1616282"/>
                <a:gridCol w="16162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Affiliation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Address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Phone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Email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Ganesh Venkatesan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Intel</a:t>
                      </a:r>
                      <a:r>
                        <a:rPr lang="en-US" sz="1400" baseline="0" dirty="0" smtClean="0"/>
                        <a:t> Corporation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2111 NE,</a:t>
                      </a:r>
                      <a:r>
                        <a:rPr lang="en-US" sz="1400" baseline="0" dirty="0" smtClean="0"/>
                        <a:t> 25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baseline="0" dirty="0" smtClean="0"/>
                        <a:t> Avenue, Hillsboro, OR 97124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+1 503 334 6720</a:t>
                      </a:r>
                      <a:endParaRPr lang="en-US" sz="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hlinkClick r:id="rId3"/>
                        </a:rPr>
                        <a:t>Ganesh.venkatesan@intel.com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endParaRPr lang="en-US" sz="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Jonathan </a:t>
                      </a:r>
                      <a:r>
                        <a:rPr lang="en-US" sz="1400" dirty="0" err="1" smtClean="0"/>
                        <a:t>Segev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Intel Corporation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+972 3 920 7038</a:t>
                      </a:r>
                      <a:endParaRPr lang="en-US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hlinkClick r:id="rId4"/>
                        </a:rPr>
                        <a:t>Jonathan.segev@intel.com</a:t>
                      </a:r>
                      <a:r>
                        <a:rPr lang="en-GB" sz="1200" dirty="0" smtClean="0">
                          <a:effectLst/>
                        </a:rPr>
                        <a:t> 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4683224"/>
          </a:xfrm>
        </p:spPr>
        <p:txBody>
          <a:bodyPr/>
          <a:lstStyle/>
          <a:p>
            <a:r>
              <a:rPr lang="en-US" dirty="0"/>
              <a:t>This document proposes a </a:t>
            </a:r>
            <a:r>
              <a:rPr lang="en-US" dirty="0" smtClean="0"/>
              <a:t>set of functional requirements for a .11az protocol operating in the 2.4 and 5 GHz bands that meets the accuracy and coverage goals established in </a:t>
            </a:r>
            <a:r>
              <a:rPr lang="en-US" dirty="0" err="1" smtClean="0"/>
              <a:t>thr</a:t>
            </a:r>
            <a:r>
              <a:rPr lang="en-US" dirty="0" smtClean="0"/>
              <a:t> PAR and CSD documents for the project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35189" y="6475413"/>
            <a:ext cx="2408736" cy="184666"/>
          </a:xfrm>
        </p:spPr>
        <p:txBody>
          <a:bodyPr/>
          <a:lstStyle/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48A76A33-492B-4794-AA09-478639124AC1}" type="slidenum">
              <a:rPr lang="en-CA"/>
              <a:pPr/>
              <a:t>2</a:t>
            </a:fld>
            <a:endParaRPr lang="en-CA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3423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1066800"/>
          </a:xfrm>
        </p:spPr>
        <p:txBody>
          <a:bodyPr/>
          <a:lstStyle/>
          <a:p>
            <a:r>
              <a:rPr lang="en-US" dirty="0" smtClean="0"/>
              <a:t>Definition of Accuracy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7772400" cy="2160240"/>
          </a:xfrm>
        </p:spPr>
        <p:txBody>
          <a:bodyPr/>
          <a:lstStyle/>
          <a:p>
            <a:r>
              <a:rPr lang="en-US" dirty="0" smtClean="0"/>
              <a:t>&lt;tbd-1&gt;% </a:t>
            </a:r>
            <a:r>
              <a:rPr lang="en-US" dirty="0"/>
              <a:t>of the set of computed </a:t>
            </a:r>
            <a:r>
              <a:rPr lang="en-US" dirty="0" smtClean="0"/>
              <a:t>estimates </a:t>
            </a:r>
            <a:r>
              <a:rPr lang="en-US" dirty="0"/>
              <a:t>from uniformly distributed test </a:t>
            </a:r>
            <a:r>
              <a:rPr lang="en-US" dirty="0" smtClean="0"/>
              <a:t>locations </a:t>
            </a:r>
            <a:r>
              <a:rPr lang="en-US" dirty="0"/>
              <a:t>(covering regions of interest)</a:t>
            </a:r>
            <a:r>
              <a:rPr lang="en-US" dirty="0" smtClean="0"/>
              <a:t> </a:t>
            </a:r>
            <a:r>
              <a:rPr lang="en-US" dirty="0"/>
              <a:t>over a fixed test duration per </a:t>
            </a:r>
            <a:r>
              <a:rPr lang="en-US" dirty="0" smtClean="0"/>
              <a:t>test location are within &lt;tbd-2&gt;</a:t>
            </a:r>
          </a:p>
          <a:p>
            <a:pPr lvl="1"/>
            <a:r>
              <a:rPr lang="en-US" dirty="0" smtClean="0"/>
              <a:t>E.g. 90% of the set of computed estimates from uniformly distributed test locations over a fixed test duration per test location are within one meter</a:t>
            </a:r>
          </a:p>
          <a:p>
            <a:pPr lvl="1"/>
            <a:r>
              <a:rPr lang="en-US" dirty="0" smtClean="0"/>
              <a:t>Stated as </a:t>
            </a:r>
            <a:r>
              <a:rPr lang="en-US" b="1" i="1" dirty="0" smtClean="0"/>
              <a:t>&lt;tbd-2&gt;@&lt;tbd-1&gt;</a:t>
            </a:r>
            <a:r>
              <a:rPr lang="en-US" dirty="0" smtClean="0"/>
              <a:t> or </a:t>
            </a:r>
            <a:r>
              <a:rPr lang="en-US" b="1" i="1" dirty="0" smtClean="0"/>
              <a:t>less than &lt;tbd-2&gt;@&lt;tbd_1&gt;</a:t>
            </a:r>
            <a:r>
              <a:rPr lang="en-US" dirty="0" smtClean="0"/>
              <a:t>  in the Use Case</a:t>
            </a:r>
            <a:endParaRPr lang="en-US" dirty="0"/>
          </a:p>
        </p:txBody>
      </p:sp>
      <p:sp>
        <p:nvSpPr>
          <p:cNvPr id="9" name="Cube 8"/>
          <p:cNvSpPr/>
          <p:nvPr/>
        </p:nvSpPr>
        <p:spPr bwMode="auto">
          <a:xfrm rot="10800000">
            <a:off x="5719789" y="4356947"/>
            <a:ext cx="2314069" cy="2016893"/>
          </a:xfrm>
          <a:prstGeom prst="cube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 flipV="1">
            <a:off x="6473918" y="449818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 flipV="1">
            <a:off x="6516216" y="4874993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 flipV="1">
            <a:off x="6809184" y="518277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 flipV="1">
            <a:off x="7122368" y="495538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 flipV="1">
            <a:off x="7274768" y="510778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 flipV="1">
            <a:off x="7427168" y="526018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 flipV="1">
            <a:off x="7380312" y="622982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 flipV="1">
            <a:off x="7189572" y="610084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 flipV="1">
            <a:off x="6835345" y="457857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 flipV="1">
            <a:off x="7122368" y="495538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 flipV="1">
            <a:off x="6737176" y="601380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 flipV="1">
            <a:off x="7427168" y="526018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 flipV="1">
            <a:off x="6948264" y="622144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 flipV="1">
            <a:off x="7731968" y="556498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 flipV="1">
            <a:off x="6012160" y="480298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 flipV="1">
            <a:off x="7122368" y="5933409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 flipV="1">
            <a:off x="5993674" y="622982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 flipV="1">
            <a:off x="6372200" y="5987556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 flipV="1">
            <a:off x="7579568" y="6085809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 flipV="1">
            <a:off x="7731968" y="556498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 flipV="1">
            <a:off x="7884368" y="571738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 flipV="1">
            <a:off x="7532712" y="595017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 flipV="1">
            <a:off x="7341972" y="582119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 flipV="1">
            <a:off x="6889576" y="5734153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 flipV="1">
            <a:off x="7100664" y="5941793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ounded Rectangle 35"/>
          <p:cNvSpPr/>
          <p:nvPr/>
        </p:nvSpPr>
        <p:spPr bwMode="auto">
          <a:xfrm flipV="1">
            <a:off x="7274768" y="565376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 flipV="1">
            <a:off x="6146074" y="595017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 flipV="1">
            <a:off x="6524600" y="5707908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ounded Rectangle 38"/>
          <p:cNvSpPr/>
          <p:nvPr/>
        </p:nvSpPr>
        <p:spPr bwMode="auto">
          <a:xfrm flipV="1">
            <a:off x="7731968" y="580616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 flipV="1">
            <a:off x="7326790" y="559013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ounded Rectangle 40"/>
          <p:cNvSpPr/>
          <p:nvPr/>
        </p:nvSpPr>
        <p:spPr bwMode="auto">
          <a:xfrm flipV="1">
            <a:off x="7136050" y="546115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 flipV="1">
            <a:off x="6683654" y="5374113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 flipV="1">
            <a:off x="6894742" y="5581753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 flipV="1">
            <a:off x="7068846" y="529372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 flipV="1">
            <a:off x="5940152" y="559013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ounded Rectangle 45"/>
          <p:cNvSpPr/>
          <p:nvPr/>
        </p:nvSpPr>
        <p:spPr bwMode="auto">
          <a:xfrm flipV="1">
            <a:off x="6318678" y="5347868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ounded Rectangle 46"/>
          <p:cNvSpPr/>
          <p:nvPr/>
        </p:nvSpPr>
        <p:spPr bwMode="auto">
          <a:xfrm flipV="1">
            <a:off x="7526046" y="544612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ounded Rectangle 47"/>
          <p:cNvSpPr/>
          <p:nvPr/>
        </p:nvSpPr>
        <p:spPr bwMode="auto">
          <a:xfrm flipV="1">
            <a:off x="7613104" y="523009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ounded Rectangle 48"/>
          <p:cNvSpPr/>
          <p:nvPr/>
        </p:nvSpPr>
        <p:spPr bwMode="auto">
          <a:xfrm flipV="1">
            <a:off x="7422364" y="510111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 flipV="1">
            <a:off x="6969968" y="5014073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 flipV="1">
            <a:off x="7181056" y="5221713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ounded Rectangle 51"/>
          <p:cNvSpPr/>
          <p:nvPr/>
        </p:nvSpPr>
        <p:spPr bwMode="auto">
          <a:xfrm flipV="1">
            <a:off x="7355160" y="493368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 flipV="1">
            <a:off x="6226466" y="523009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ounded Rectangle 53"/>
          <p:cNvSpPr/>
          <p:nvPr/>
        </p:nvSpPr>
        <p:spPr bwMode="auto">
          <a:xfrm flipV="1">
            <a:off x="6604992" y="4987828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ounded Rectangle 54"/>
          <p:cNvSpPr/>
          <p:nvPr/>
        </p:nvSpPr>
        <p:spPr bwMode="auto">
          <a:xfrm flipV="1">
            <a:off x="7812360" y="508608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ounded Rectangle 55"/>
          <p:cNvSpPr/>
          <p:nvPr/>
        </p:nvSpPr>
        <p:spPr bwMode="auto">
          <a:xfrm flipV="1">
            <a:off x="7686830" y="472604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ounded Rectangle 56"/>
          <p:cNvSpPr/>
          <p:nvPr/>
        </p:nvSpPr>
        <p:spPr bwMode="auto">
          <a:xfrm flipV="1">
            <a:off x="7496090" y="459706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ounded Rectangle 57"/>
          <p:cNvSpPr/>
          <p:nvPr/>
        </p:nvSpPr>
        <p:spPr bwMode="auto">
          <a:xfrm flipV="1">
            <a:off x="7043694" y="451001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ounded Rectangle 58"/>
          <p:cNvSpPr/>
          <p:nvPr/>
        </p:nvSpPr>
        <p:spPr bwMode="auto">
          <a:xfrm flipV="1">
            <a:off x="7254782" y="471765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ounded Rectangle 59"/>
          <p:cNvSpPr/>
          <p:nvPr/>
        </p:nvSpPr>
        <p:spPr bwMode="auto">
          <a:xfrm flipV="1">
            <a:off x="7428886" y="442962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 flipV="1">
            <a:off x="6300192" y="4726041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 flipV="1">
            <a:off x="6678718" y="4483772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 flipV="1">
            <a:off x="7886086" y="4582025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 flipV="1">
            <a:off x="7398798" y="5069313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 flipV="1">
            <a:off x="7208058" y="4940333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 flipV="1">
            <a:off x="6755662" y="4853289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 flipV="1">
            <a:off x="6966750" y="5060929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 flipV="1">
            <a:off x="7140854" y="477289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 flipV="1">
            <a:off x="6012160" y="5069313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ounded Rectangle 69"/>
          <p:cNvSpPr/>
          <p:nvPr/>
        </p:nvSpPr>
        <p:spPr bwMode="auto">
          <a:xfrm flipV="1">
            <a:off x="6390686" y="4827044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ounded Rectangle 70"/>
          <p:cNvSpPr/>
          <p:nvPr/>
        </p:nvSpPr>
        <p:spPr bwMode="auto">
          <a:xfrm flipV="1">
            <a:off x="7598054" y="4925297"/>
            <a:ext cx="72008" cy="803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35189" y="6475413"/>
            <a:ext cx="2408736" cy="184666"/>
          </a:xfrm>
        </p:spPr>
        <p:txBody>
          <a:bodyPr/>
          <a:lstStyle/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  <p:sp>
        <p:nvSpPr>
          <p:cNvPr id="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48A76A33-492B-4794-AA09-478639124AC1}" type="slidenum">
              <a:rPr lang="en-CA"/>
              <a:pPr/>
              <a:t>3</a:t>
            </a:fld>
            <a:endParaRPr lang="en-CA" dirty="0"/>
          </a:p>
        </p:txBody>
      </p:sp>
      <p:sp>
        <p:nvSpPr>
          <p:cNvPr id="7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222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Requirements (2.4/5 GHz)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5613" y="1570037"/>
            <a:ext cx="8228012" cy="4602164"/>
          </a:xfrm>
        </p:spPr>
        <p:txBody>
          <a:bodyPr/>
          <a:lstStyle/>
          <a:p>
            <a:pPr marL="0" lvl="0" indent="0">
              <a:buNone/>
            </a:pPr>
            <a:r>
              <a:rPr lang="en-US" sz="2000" b="0" dirty="0" smtClean="0"/>
              <a:t>The </a:t>
            </a:r>
            <a:r>
              <a:rPr lang="en-US" sz="2000" b="0" dirty="0"/>
              <a:t>802.11az </a:t>
            </a:r>
            <a:r>
              <a:rPr lang="en-US" sz="2000" b="0" dirty="0" smtClean="0"/>
              <a:t>range measurement protocol </a:t>
            </a:r>
            <a:r>
              <a:rPr lang="en-US" sz="2000" b="0" dirty="0" smtClean="0"/>
              <a:t>shall:</a:t>
            </a:r>
            <a:endParaRPr lang="en-US" sz="2000" b="0" dirty="0" smtClean="0"/>
          </a:p>
          <a:p>
            <a:pPr lvl="0"/>
            <a:r>
              <a:rPr lang="en-US" sz="1800" b="0" dirty="0" smtClean="0"/>
              <a:t>have a mechanism to obtain a range measurement that is more accurate than that obtained using legacy </a:t>
            </a:r>
            <a:r>
              <a:rPr lang="en-US" sz="1800" b="0" dirty="0" err="1" smtClean="0"/>
              <a:t>REVmc</a:t>
            </a:r>
            <a:r>
              <a:rPr lang="en-US" sz="1800" b="0" dirty="0" smtClean="0"/>
              <a:t> Fine Timing Measurement under the same conditions</a:t>
            </a:r>
          </a:p>
          <a:p>
            <a:pPr lvl="0"/>
            <a:r>
              <a:rPr lang="en-US" sz="1800" b="0" dirty="0" smtClean="0"/>
              <a:t>support a mechanism to fallback to the legacy </a:t>
            </a:r>
            <a:r>
              <a:rPr lang="en-US" sz="1800" b="0" dirty="0" err="1" smtClean="0"/>
              <a:t>REVmc</a:t>
            </a:r>
            <a:r>
              <a:rPr lang="en-US" sz="1800" b="0" dirty="0" smtClean="0"/>
              <a:t> Fine Timing Measurement protocol </a:t>
            </a:r>
            <a:endParaRPr lang="en-US" sz="1800" b="0" dirty="0"/>
          </a:p>
          <a:p>
            <a:pPr lvl="0"/>
            <a:r>
              <a:rPr lang="en-US" sz="1800" b="0" dirty="0" smtClean="0"/>
              <a:t>support </a:t>
            </a:r>
            <a:r>
              <a:rPr lang="en-US" sz="1800" b="0" dirty="0" smtClean="0"/>
              <a:t>concurrent </a:t>
            </a:r>
            <a:r>
              <a:rPr lang="en-US" sz="1800" b="0" dirty="0" smtClean="0"/>
              <a:t>sessions in order for </a:t>
            </a:r>
            <a:r>
              <a:rPr lang="en-US" sz="1800" b="0" dirty="0"/>
              <a:t>a </a:t>
            </a:r>
            <a:r>
              <a:rPr lang="en-US" sz="1800" b="0" dirty="0" smtClean="0"/>
              <a:t>STA to be able to perform range measurements with multiple </a:t>
            </a:r>
            <a:r>
              <a:rPr lang="en-US" sz="1800" b="0" dirty="0"/>
              <a:t>APs </a:t>
            </a:r>
            <a:r>
              <a:rPr lang="en-US" sz="1800" b="0" dirty="0" smtClean="0"/>
              <a:t>(each operating in the same or different channels) </a:t>
            </a:r>
            <a:endParaRPr lang="en-US" sz="1800" b="0" dirty="0"/>
          </a:p>
          <a:p>
            <a:pPr lvl="0"/>
            <a:r>
              <a:rPr lang="en-US" sz="1800" b="0" dirty="0" smtClean="0"/>
              <a:t>support </a:t>
            </a:r>
            <a:r>
              <a:rPr lang="en-US" sz="1800" b="0" dirty="0"/>
              <a:t>range measurement in both the associated and the unassociated </a:t>
            </a:r>
            <a:r>
              <a:rPr lang="en-US" sz="1800" b="0" dirty="0" smtClean="0"/>
              <a:t>modes</a:t>
            </a:r>
            <a:endParaRPr lang="en-US" sz="1800" b="0" dirty="0"/>
          </a:p>
          <a:p>
            <a:r>
              <a:rPr lang="en-US" sz="1800" b="0" dirty="0"/>
              <a:t>s</a:t>
            </a:r>
            <a:r>
              <a:rPr lang="en-US" sz="1800" b="0" dirty="0" smtClean="0"/>
              <a:t>upport range measurement with an upper bound error of </a:t>
            </a:r>
            <a:r>
              <a:rPr lang="en-US" sz="1800" b="0" dirty="0"/>
              <a:t>&lt;TBD&gt; m for 90% of uniformly sampled measurements. </a:t>
            </a:r>
          </a:p>
          <a:p>
            <a:pPr marL="0" indent="0">
              <a:buNone/>
            </a:pPr>
            <a:endParaRPr lang="en-US" sz="1800" b="0" dirty="0" smtClean="0"/>
          </a:p>
          <a:p>
            <a:pPr marL="0" indent="0">
              <a:buNone/>
            </a:pPr>
            <a:r>
              <a:rPr lang="en-US" sz="1800" b="0" dirty="0" smtClean="0"/>
              <a:t>For </a:t>
            </a:r>
            <a:r>
              <a:rPr lang="en-US" sz="1800" b="0" dirty="0"/>
              <a:t>the purpose of simulation, 802.11az shall use 802.11n channel model D NLOS with 20MHz, 40MHz, 80MHz and 160MHz bandwidths</a:t>
            </a: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35189" y="6475413"/>
            <a:ext cx="2408736" cy="184666"/>
          </a:xfrm>
        </p:spPr>
        <p:txBody>
          <a:bodyPr/>
          <a:lstStyle/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757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Requirements (2.4/5 GHz)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sz="quarter" idx="13"/>
          </p:nvPr>
        </p:nvSpPr>
        <p:spPr bwMode="auto">
          <a:xfrm>
            <a:off x="455614" y="1552301"/>
            <a:ext cx="8088312" cy="467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0" hangingPunct="0">
              <a:spcBef>
                <a:spcPct val="0"/>
              </a:spcBef>
              <a:buNone/>
            </a:pPr>
            <a:r>
              <a:rPr lang="en-US" sz="1800" b="0" dirty="0"/>
              <a:t>The 802.11az range measurement protocol shall:</a:t>
            </a:r>
          </a:p>
          <a:p>
            <a:pPr marL="171450" indent="-171450" eaLnBrk="0" hangingPunct="0">
              <a:spcBef>
                <a:spcPct val="0"/>
              </a:spcBef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 legacy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REVmc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Fine Timing Measurement in order to interoperate with legacy peers that do not support the 802.11az range measurement protocol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171450" indent="-171450" eaLnBrk="0" hangingPunct="0">
              <a:spcBef>
                <a:spcPct val="0"/>
              </a:spcBef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a mechanism to obtain a range measurement that is more accurate than that obtained using legacy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REVmc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Fine Timing Measurement under the same conditions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171450" indent="-171450" eaLnBrk="0" hangingPunct="0">
              <a:spcBef>
                <a:spcPct val="0"/>
              </a:spcBef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concurrent sessions in order for an Initiator to be able to perform range measurements with multiple Responders (each operating in the same or different channels) 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171450" indent="-171450" eaLnBrk="0" hangingPunct="0">
              <a:spcBef>
                <a:spcPct val="0"/>
              </a:spcBef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range measurement in both the associated and the unassociated modes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171450" indent="-171450" eaLnBrk="0" hangingPunct="0">
              <a:spcBef>
                <a:spcPct val="0"/>
              </a:spcBef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range measurement with an upper bound error of &lt;TBD&gt; m for 90% of uniformly sampled measurements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171450" indent="-171450" eaLnBrk="0" hangingPunct="0">
              <a:spcBef>
                <a:spcPct val="0"/>
              </a:spcBef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 all conditions perform no worse than the legacy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REVmc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Fine Timing Measurement protocol (i.e. the resulting range measurement accuracy is as good as the legacy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REVmc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Fine Timing Measurement protocol)</a:t>
            </a:r>
          </a:p>
          <a:p>
            <a:pPr marL="171450" indent="-171450" eaLnBrk="0" hangingPunct="0">
              <a:spcBef>
                <a:spcPct val="0"/>
              </a:spcBef>
            </a:pPr>
            <a:endParaRPr lang="en-US" altLang="en-US" sz="1600" b="0" dirty="0">
              <a:cs typeface="Times New Roman" panose="02020603050405020304" pitchFamily="18" charset="0"/>
            </a:endParaRPr>
          </a:p>
          <a:p>
            <a:pPr marL="0" indent="0" eaLnBrk="0" hangingPunct="0">
              <a:spcBef>
                <a:spcPct val="0"/>
              </a:spcBef>
              <a:buNone/>
            </a:pPr>
            <a:r>
              <a:rPr lang="en-US" sz="1600" b="0" dirty="0"/>
              <a:t>For the purpose of simulation, 802.11az shall use 802.11n channel model D NLOS with 20MHz, 40MHz, 80MHz and 160MHz bandwidths</a:t>
            </a:r>
            <a:endParaRPr lang="en-US" sz="1800" b="0" dirty="0"/>
          </a:p>
          <a:p>
            <a:pPr marL="171450" indent="-171450" eaLnBrk="0" hangingPunct="0">
              <a:spcBef>
                <a:spcPct val="0"/>
              </a:spcBef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222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Move to adopt the set of functional requirements listed in </a:t>
            </a:r>
            <a:r>
              <a:rPr lang="en-US" dirty="0" smtClean="0">
                <a:hlinkClick r:id="rId2" action="ppaction://hlinksldjump"/>
              </a:rPr>
              <a:t>slide #5</a:t>
            </a:r>
            <a:r>
              <a:rPr lang="en-US" dirty="0" smtClean="0"/>
              <a:t> and include them in the </a:t>
            </a:r>
            <a:r>
              <a:rPr lang="en-US" dirty="0" err="1" smtClean="0"/>
              <a:t>TGaz</a:t>
            </a:r>
            <a:r>
              <a:rPr lang="en-US" dirty="0" smtClean="0"/>
              <a:t> Functional Requirements Document under the sub-section focused on Accuracy and Coverage for the .11az protocol while operating in  2.4 GHz and 5GHz bands.</a:t>
            </a:r>
          </a:p>
          <a:p>
            <a:endParaRPr lang="en-US" dirty="0"/>
          </a:p>
          <a:p>
            <a:r>
              <a:rPr lang="en-US" dirty="0" smtClean="0"/>
              <a:t>Moved:</a:t>
            </a:r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7507567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9AC9DA-9D82-48CF-B50F-54B18938746C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sharepoint/v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19605</TotalTime>
  <Words>440</Words>
  <Application>Microsoft Office PowerPoint</Application>
  <PresentationFormat>On-screen Show (4:3)</PresentationFormat>
  <Paragraphs>67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SimSun</vt:lpstr>
      <vt:lpstr>Arial</vt:lpstr>
      <vt:lpstr>Calibri</vt:lpstr>
      <vt:lpstr>Intel Clear</vt:lpstr>
      <vt:lpstr>Times New Roman</vt:lpstr>
      <vt:lpstr>802-11-Submission</vt:lpstr>
      <vt:lpstr>Functional Requirements for a .11az Range Measurement protocol operating 2.4/5 GHz bands </vt:lpstr>
      <vt:lpstr>Background</vt:lpstr>
      <vt:lpstr>Definition of Accuracy</vt:lpstr>
      <vt:lpstr>Functional Requirements (2.4/5 GHz)</vt:lpstr>
      <vt:lpstr>Functional Requirements (2.4/5 GHz)</vt:lpstr>
      <vt:lpstr>Motion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lastModifiedBy>Venkatesan, Ganesh</cp:lastModifiedBy>
  <cp:revision>286</cp:revision>
  <cp:lastPrinted>1998-02-10T13:28:06Z</cp:lastPrinted>
  <dcterms:created xsi:type="dcterms:W3CDTF">2013-01-06T12:40:29Z</dcterms:created>
  <dcterms:modified xsi:type="dcterms:W3CDTF">2016-01-20T15:39:03Z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sflag">
    <vt:lpwstr>1368405942</vt:lpwstr>
  </property>
</Properties>
</file>