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9" r:id="rId5"/>
    <p:sldId id="270" r:id="rId6"/>
    <p:sldId id="271" r:id="rId7"/>
    <p:sldId id="272" r:id="rId8"/>
  </p:sldIdLst>
  <p:sldSz cx="9144000" cy="6858000" type="screen4x3"/>
  <p:notesSz cx="7099300" cy="10234613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4" clrIdx="0"/>
  <p:cmAuthor id="1" name="mtk30123" initials="m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575" autoAdjust="0"/>
  </p:normalViewPr>
  <p:slideViewPr>
    <p:cSldViewPr>
      <p:cViewPr varScale="1">
        <p:scale>
          <a:sx n="83" d="100"/>
          <a:sy n="83" d="100"/>
        </p:scale>
        <p:origin x="137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822" y="-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6840" y="199841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/>
            <a:r>
              <a:rPr lang="en-CA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5975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0723" y="11230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4021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396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6C6C1AD-AC61-4C0F-9776-CB69EC346EA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37C3055-0FD7-48D3-B938-4E7B5FDBD74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 b="0" i="0" baseline="0">
                <a:solidFill>
                  <a:srgbClr val="003C71"/>
                </a:solidFill>
                <a:latin typeface="Intel Clear"/>
                <a:cs typeface="Intel Clear"/>
              </a:defRPr>
            </a:lvl1pPr>
          </a:lstStyle>
          <a:p>
            <a:r>
              <a:rPr lang="en-US" dirty="0" smtClean="0"/>
              <a:t>28pt Intel Clear Headline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/>
          <a:lstStyle>
            <a:lvl1pPr>
              <a:defRPr>
                <a:solidFill>
                  <a:srgbClr val="0071C5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18pt Intel Clear body text</a:t>
            </a:r>
          </a:p>
          <a:p>
            <a:pPr lvl="1"/>
            <a:r>
              <a:rPr lang="en-US" dirty="0" smtClean="0"/>
              <a:t>18pt Intel Clear bullet one</a:t>
            </a:r>
          </a:p>
          <a:p>
            <a:pPr lvl="2"/>
            <a:r>
              <a:rPr lang="en-US" dirty="0" smtClean="0"/>
              <a:t>18pt Intel Clear sub-bullet</a:t>
            </a:r>
          </a:p>
          <a:p>
            <a:pPr lvl="3"/>
            <a:r>
              <a:rPr lang="en-US" dirty="0" smtClean="0"/>
              <a:t>16pt Intel Clear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35189" y="6475413"/>
            <a:ext cx="2408736" cy="184666"/>
          </a:xfrm>
        </p:spPr>
        <p:txBody>
          <a:bodyPr/>
          <a:lstStyle/>
          <a:p>
            <a:r>
              <a:rPr lang="en-CA" dirty="0" smtClean="0"/>
              <a:t>Ganesh </a:t>
            </a:r>
            <a:r>
              <a:rPr lang="en-CA" dirty="0" err="1" smtClean="0"/>
              <a:t>Venkatesan</a:t>
            </a:r>
            <a:r>
              <a:rPr lang="en-CA" dirty="0" smtClean="0"/>
              <a:t> (Intel Corporation)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10118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0790EDF-FA07-41D0-B3E5-92490857216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9FF250A-B65A-444E-9C06-3DCAD7C68C6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0539E92-7ADD-4BA4-97A1-231ED78958E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86207338-6D17-4C33-B1C7-C4329894A8A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C1B3BE6-3529-46B9-A25A-C5F787C1410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B58CADE-F4C1-4118-B10B-4EA3909AB3B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CA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January 2016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35189" y="6475413"/>
            <a:ext cx="24087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Ganesh </a:t>
            </a:r>
            <a:r>
              <a:rPr lang="en-CA" dirty="0" err="1" smtClean="0"/>
              <a:t>Venkatesan</a:t>
            </a:r>
            <a:r>
              <a:rPr lang="en-CA" dirty="0" smtClean="0"/>
              <a:t> (Intel Corporation)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802.11-16/0134r1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anesh.venkatesan@inte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onathan.segev@intel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 smtClean="0"/>
              <a:t>Ganesh </a:t>
            </a:r>
            <a:r>
              <a:rPr lang="en-CA" dirty="0" err="1" smtClean="0"/>
              <a:t>Venkatesan</a:t>
            </a:r>
            <a:r>
              <a:rPr lang="en-CA" dirty="0" smtClean="0"/>
              <a:t> (Intel Corporation)</a:t>
            </a:r>
            <a:endParaRPr lang="en-C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dirty="0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922040"/>
            <a:ext cx="8568952" cy="1066800"/>
          </a:xfrm>
          <a:noFill/>
          <a:ln/>
        </p:spPr>
        <p:txBody>
          <a:bodyPr/>
          <a:lstStyle/>
          <a:p>
            <a:r>
              <a:rPr lang="en-CA" sz="2800" dirty="0" smtClean="0"/>
              <a:t>Functional Requirements for a .11az Range Measurement protocol operating 2.4/5 GHz bands</a:t>
            </a:r>
            <a:r>
              <a:rPr lang="en-CA" dirty="0" smtClean="0"/>
              <a:t/>
            </a:r>
            <a:br>
              <a:rPr lang="en-CA" dirty="0" smtClean="0"/>
            </a:b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386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 smtClean="0"/>
              <a:t>Date</a:t>
            </a:r>
            <a:r>
              <a:rPr lang="en-CA" sz="2000" dirty="0"/>
              <a:t>:</a:t>
            </a:r>
            <a:r>
              <a:rPr lang="en-CA" sz="2000" b="0" dirty="0"/>
              <a:t> </a:t>
            </a:r>
            <a:r>
              <a:rPr lang="en-CA" sz="2000" b="0" dirty="0" smtClean="0"/>
              <a:t>2016-01-19</a:t>
            </a:r>
            <a:endParaRPr lang="en-CA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95048" y="221450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5907138"/>
              </p:ext>
            </p:extLst>
          </p:nvPr>
        </p:nvGraphicFramePr>
        <p:xfrm>
          <a:off x="683568" y="2636912"/>
          <a:ext cx="8081410" cy="147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6282"/>
                <a:gridCol w="1616282"/>
                <a:gridCol w="1616282"/>
                <a:gridCol w="1616282"/>
                <a:gridCol w="161628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Affiliation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Address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Phone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Email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Ganesh Venkatesan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Intel</a:t>
                      </a:r>
                      <a:r>
                        <a:rPr lang="en-US" sz="1400" baseline="0" dirty="0" smtClean="0"/>
                        <a:t> Corporation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2111 NE,</a:t>
                      </a:r>
                      <a:r>
                        <a:rPr lang="en-US" sz="1400" baseline="0" dirty="0" smtClean="0"/>
                        <a:t> 25</a:t>
                      </a:r>
                      <a:r>
                        <a:rPr lang="en-US" sz="1400" baseline="30000" dirty="0" smtClean="0"/>
                        <a:t>th</a:t>
                      </a:r>
                      <a:r>
                        <a:rPr lang="en-US" sz="1400" baseline="0" dirty="0" smtClean="0"/>
                        <a:t> Avenue, Hillsboro, OR 97124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+1 503 334 6720</a:t>
                      </a:r>
                      <a:endParaRPr lang="en-US" sz="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hlinkClick r:id="rId3"/>
                        </a:rPr>
                        <a:t>Ganesh.venkatesan@intel.com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endParaRPr lang="en-US" sz="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Jonathan </a:t>
                      </a:r>
                      <a:r>
                        <a:rPr lang="en-US" sz="1400" dirty="0" err="1" smtClean="0"/>
                        <a:t>Segev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Intel Corporation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+972 3 920 7038</a:t>
                      </a:r>
                      <a:endParaRPr lang="en-US" sz="11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hlinkClick r:id="rId4"/>
                        </a:rPr>
                        <a:t>Jonathan.segev@intel.com</a:t>
                      </a:r>
                      <a:r>
                        <a:rPr lang="en-GB" sz="1200" dirty="0" smtClean="0">
                          <a:effectLst/>
                        </a:rPr>
                        <a:t> </a:t>
                      </a:r>
                      <a:endParaRPr lang="en-US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00808"/>
            <a:ext cx="7772400" cy="4683224"/>
          </a:xfrm>
        </p:spPr>
        <p:txBody>
          <a:bodyPr/>
          <a:lstStyle/>
          <a:p>
            <a:r>
              <a:rPr lang="en-US" dirty="0"/>
              <a:t>This document proposes a </a:t>
            </a:r>
            <a:r>
              <a:rPr lang="en-US" dirty="0" smtClean="0"/>
              <a:t>set of functional requirements for a .11az protocol operating in the 2.4 and 5 GHz bands that meets the accuracy and coverage goals established in </a:t>
            </a:r>
            <a:r>
              <a:rPr lang="en-US" dirty="0" err="1" smtClean="0"/>
              <a:t>thr</a:t>
            </a:r>
            <a:r>
              <a:rPr lang="en-US" dirty="0" smtClean="0"/>
              <a:t> PAR and CSD documents for the project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35189" y="6475413"/>
            <a:ext cx="2408736" cy="184666"/>
          </a:xfrm>
        </p:spPr>
        <p:txBody>
          <a:bodyPr/>
          <a:lstStyle/>
          <a:p>
            <a:r>
              <a:rPr lang="en-CA" dirty="0" smtClean="0"/>
              <a:t>Ganesh </a:t>
            </a:r>
            <a:r>
              <a:rPr lang="en-CA" dirty="0" err="1" smtClean="0"/>
              <a:t>Venkatesan</a:t>
            </a:r>
            <a:r>
              <a:rPr lang="en-CA" dirty="0" smtClean="0"/>
              <a:t> (Intel Corporation)</a:t>
            </a:r>
            <a:endParaRPr lang="en-CA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48A76A33-492B-4794-AA09-478639124AC1}" type="slidenum">
              <a:rPr lang="en-CA"/>
              <a:pPr/>
              <a:t>2</a:t>
            </a:fld>
            <a:endParaRPr lang="en-CA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3423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34008"/>
            <a:ext cx="7772400" cy="1066800"/>
          </a:xfrm>
        </p:spPr>
        <p:txBody>
          <a:bodyPr/>
          <a:lstStyle/>
          <a:p>
            <a:r>
              <a:rPr lang="en-US" dirty="0" smtClean="0"/>
              <a:t>Definition of Accuracy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11560" y="1340768"/>
            <a:ext cx="7772400" cy="2160240"/>
          </a:xfrm>
        </p:spPr>
        <p:txBody>
          <a:bodyPr/>
          <a:lstStyle/>
          <a:p>
            <a:r>
              <a:rPr lang="en-US" dirty="0" smtClean="0"/>
              <a:t>&lt;tbd-1&gt;% </a:t>
            </a:r>
            <a:r>
              <a:rPr lang="en-US" dirty="0"/>
              <a:t>of the set of computed </a:t>
            </a:r>
            <a:r>
              <a:rPr lang="en-US" dirty="0" smtClean="0"/>
              <a:t>estimates </a:t>
            </a:r>
            <a:r>
              <a:rPr lang="en-US" dirty="0"/>
              <a:t>from uniformly distributed test </a:t>
            </a:r>
            <a:r>
              <a:rPr lang="en-US" dirty="0" smtClean="0"/>
              <a:t>locations </a:t>
            </a:r>
            <a:r>
              <a:rPr lang="en-US" dirty="0"/>
              <a:t>(covering regions of interest)</a:t>
            </a:r>
            <a:r>
              <a:rPr lang="en-US" dirty="0" smtClean="0"/>
              <a:t> </a:t>
            </a:r>
            <a:r>
              <a:rPr lang="en-US" dirty="0"/>
              <a:t>over a fixed test duration per </a:t>
            </a:r>
            <a:r>
              <a:rPr lang="en-US" dirty="0" smtClean="0"/>
              <a:t>test location are within &lt;tbd-2&gt;</a:t>
            </a:r>
          </a:p>
          <a:p>
            <a:pPr lvl="1"/>
            <a:r>
              <a:rPr lang="en-US" dirty="0" smtClean="0"/>
              <a:t>E.g. 90% of the set of computed estimates from uniformly distributed test locations over a fixed test duration per test location are within one meter</a:t>
            </a:r>
          </a:p>
          <a:p>
            <a:pPr lvl="1"/>
            <a:r>
              <a:rPr lang="en-US" dirty="0" smtClean="0"/>
              <a:t>Stated as </a:t>
            </a:r>
            <a:r>
              <a:rPr lang="en-US" b="1" i="1" dirty="0" smtClean="0"/>
              <a:t>&lt;tbd-2&gt;@&lt;tbd-1&gt;</a:t>
            </a:r>
            <a:r>
              <a:rPr lang="en-US" dirty="0" smtClean="0"/>
              <a:t> or </a:t>
            </a:r>
            <a:r>
              <a:rPr lang="en-US" b="1" i="1" dirty="0" smtClean="0"/>
              <a:t>less than &lt;tbd-2&gt;@&lt;tbd_1&gt;</a:t>
            </a:r>
            <a:r>
              <a:rPr lang="en-US" dirty="0" smtClean="0"/>
              <a:t>  in the Use Case</a:t>
            </a:r>
            <a:endParaRPr lang="en-US" dirty="0"/>
          </a:p>
        </p:txBody>
      </p:sp>
      <p:sp>
        <p:nvSpPr>
          <p:cNvPr id="9" name="Cube 8"/>
          <p:cNvSpPr/>
          <p:nvPr/>
        </p:nvSpPr>
        <p:spPr bwMode="auto">
          <a:xfrm rot="10800000">
            <a:off x="5719789" y="4356947"/>
            <a:ext cx="2314069" cy="2016893"/>
          </a:xfrm>
          <a:prstGeom prst="cube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 flipV="1">
            <a:off x="6473918" y="4498185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 flipV="1">
            <a:off x="6516216" y="4874993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 flipV="1">
            <a:off x="6809184" y="5182771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 flipV="1">
            <a:off x="7122368" y="4955385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 flipV="1">
            <a:off x="7274768" y="5107785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 flipV="1">
            <a:off x="7427168" y="5260185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ounded Rectangle 16"/>
          <p:cNvSpPr/>
          <p:nvPr/>
        </p:nvSpPr>
        <p:spPr bwMode="auto">
          <a:xfrm flipV="1">
            <a:off x="7380312" y="6229825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 flipV="1">
            <a:off x="7189572" y="6100845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 flipV="1">
            <a:off x="6835345" y="4578577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ounded Rectangle 19"/>
          <p:cNvSpPr/>
          <p:nvPr/>
        </p:nvSpPr>
        <p:spPr bwMode="auto">
          <a:xfrm flipV="1">
            <a:off x="7122368" y="4955385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ounded Rectangle 20"/>
          <p:cNvSpPr/>
          <p:nvPr/>
        </p:nvSpPr>
        <p:spPr bwMode="auto">
          <a:xfrm flipV="1">
            <a:off x="6737176" y="6013801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ounded Rectangle 21"/>
          <p:cNvSpPr/>
          <p:nvPr/>
        </p:nvSpPr>
        <p:spPr bwMode="auto">
          <a:xfrm flipV="1">
            <a:off x="7427168" y="5260185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ounded Rectangle 22"/>
          <p:cNvSpPr/>
          <p:nvPr/>
        </p:nvSpPr>
        <p:spPr bwMode="auto">
          <a:xfrm flipV="1">
            <a:off x="6948264" y="6221441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ounded Rectangle 23"/>
          <p:cNvSpPr/>
          <p:nvPr/>
        </p:nvSpPr>
        <p:spPr bwMode="auto">
          <a:xfrm flipV="1">
            <a:off x="7731968" y="5564985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Rounded Rectangle 24"/>
          <p:cNvSpPr/>
          <p:nvPr/>
        </p:nvSpPr>
        <p:spPr bwMode="auto">
          <a:xfrm flipV="1">
            <a:off x="6012160" y="4802985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ounded Rectangle 25"/>
          <p:cNvSpPr/>
          <p:nvPr/>
        </p:nvSpPr>
        <p:spPr bwMode="auto">
          <a:xfrm flipV="1">
            <a:off x="7122368" y="5933409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Rounded Rectangle 26"/>
          <p:cNvSpPr/>
          <p:nvPr/>
        </p:nvSpPr>
        <p:spPr bwMode="auto">
          <a:xfrm flipV="1">
            <a:off x="5993674" y="6229825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ounded Rectangle 27"/>
          <p:cNvSpPr/>
          <p:nvPr/>
        </p:nvSpPr>
        <p:spPr bwMode="auto">
          <a:xfrm flipV="1">
            <a:off x="6372200" y="5987556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ounded Rectangle 28"/>
          <p:cNvSpPr/>
          <p:nvPr/>
        </p:nvSpPr>
        <p:spPr bwMode="auto">
          <a:xfrm flipV="1">
            <a:off x="7579568" y="6085809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ounded Rectangle 29"/>
          <p:cNvSpPr/>
          <p:nvPr/>
        </p:nvSpPr>
        <p:spPr bwMode="auto">
          <a:xfrm flipV="1">
            <a:off x="7731968" y="5564985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Rounded Rectangle 30"/>
          <p:cNvSpPr/>
          <p:nvPr/>
        </p:nvSpPr>
        <p:spPr bwMode="auto">
          <a:xfrm flipV="1">
            <a:off x="7884368" y="5717385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Rounded Rectangle 31"/>
          <p:cNvSpPr/>
          <p:nvPr/>
        </p:nvSpPr>
        <p:spPr bwMode="auto">
          <a:xfrm flipV="1">
            <a:off x="7532712" y="5950177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 flipV="1">
            <a:off x="7341972" y="5821197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Rounded Rectangle 33"/>
          <p:cNvSpPr/>
          <p:nvPr/>
        </p:nvSpPr>
        <p:spPr bwMode="auto">
          <a:xfrm flipV="1">
            <a:off x="6889576" y="5734153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Rounded Rectangle 34"/>
          <p:cNvSpPr/>
          <p:nvPr/>
        </p:nvSpPr>
        <p:spPr bwMode="auto">
          <a:xfrm flipV="1">
            <a:off x="7100664" y="5941793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Rounded Rectangle 35"/>
          <p:cNvSpPr/>
          <p:nvPr/>
        </p:nvSpPr>
        <p:spPr bwMode="auto">
          <a:xfrm flipV="1">
            <a:off x="7274768" y="5653761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Rounded Rectangle 36"/>
          <p:cNvSpPr/>
          <p:nvPr/>
        </p:nvSpPr>
        <p:spPr bwMode="auto">
          <a:xfrm flipV="1">
            <a:off x="6146074" y="5950177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Rounded Rectangle 37"/>
          <p:cNvSpPr/>
          <p:nvPr/>
        </p:nvSpPr>
        <p:spPr bwMode="auto">
          <a:xfrm flipV="1">
            <a:off x="6524600" y="5707908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ounded Rectangle 38"/>
          <p:cNvSpPr/>
          <p:nvPr/>
        </p:nvSpPr>
        <p:spPr bwMode="auto">
          <a:xfrm flipV="1">
            <a:off x="7731968" y="5806161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Rounded Rectangle 39"/>
          <p:cNvSpPr/>
          <p:nvPr/>
        </p:nvSpPr>
        <p:spPr bwMode="auto">
          <a:xfrm flipV="1">
            <a:off x="7326790" y="5590137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Rounded Rectangle 40"/>
          <p:cNvSpPr/>
          <p:nvPr/>
        </p:nvSpPr>
        <p:spPr bwMode="auto">
          <a:xfrm flipV="1">
            <a:off x="7136050" y="5461157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Rounded Rectangle 41"/>
          <p:cNvSpPr/>
          <p:nvPr/>
        </p:nvSpPr>
        <p:spPr bwMode="auto">
          <a:xfrm flipV="1">
            <a:off x="6683654" y="5374113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ounded Rectangle 42"/>
          <p:cNvSpPr/>
          <p:nvPr/>
        </p:nvSpPr>
        <p:spPr bwMode="auto">
          <a:xfrm flipV="1">
            <a:off x="6894742" y="5581753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Rounded Rectangle 43"/>
          <p:cNvSpPr/>
          <p:nvPr/>
        </p:nvSpPr>
        <p:spPr bwMode="auto">
          <a:xfrm flipV="1">
            <a:off x="7068846" y="5293721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Rounded Rectangle 44"/>
          <p:cNvSpPr/>
          <p:nvPr/>
        </p:nvSpPr>
        <p:spPr bwMode="auto">
          <a:xfrm flipV="1">
            <a:off x="5940152" y="5590137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Rounded Rectangle 45"/>
          <p:cNvSpPr/>
          <p:nvPr/>
        </p:nvSpPr>
        <p:spPr bwMode="auto">
          <a:xfrm flipV="1">
            <a:off x="6318678" y="5347868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ounded Rectangle 46"/>
          <p:cNvSpPr/>
          <p:nvPr/>
        </p:nvSpPr>
        <p:spPr bwMode="auto">
          <a:xfrm flipV="1">
            <a:off x="7526046" y="5446121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Rounded Rectangle 47"/>
          <p:cNvSpPr/>
          <p:nvPr/>
        </p:nvSpPr>
        <p:spPr bwMode="auto">
          <a:xfrm flipV="1">
            <a:off x="7613104" y="5230097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Rounded Rectangle 48"/>
          <p:cNvSpPr/>
          <p:nvPr/>
        </p:nvSpPr>
        <p:spPr bwMode="auto">
          <a:xfrm flipV="1">
            <a:off x="7422364" y="5101117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ounded Rectangle 49"/>
          <p:cNvSpPr/>
          <p:nvPr/>
        </p:nvSpPr>
        <p:spPr bwMode="auto">
          <a:xfrm flipV="1">
            <a:off x="6969968" y="5014073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Rounded Rectangle 50"/>
          <p:cNvSpPr/>
          <p:nvPr/>
        </p:nvSpPr>
        <p:spPr bwMode="auto">
          <a:xfrm flipV="1">
            <a:off x="7181056" y="5221713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Rounded Rectangle 51"/>
          <p:cNvSpPr/>
          <p:nvPr/>
        </p:nvSpPr>
        <p:spPr bwMode="auto">
          <a:xfrm flipV="1">
            <a:off x="7355160" y="4933681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Rounded Rectangle 52"/>
          <p:cNvSpPr/>
          <p:nvPr/>
        </p:nvSpPr>
        <p:spPr bwMode="auto">
          <a:xfrm flipV="1">
            <a:off x="6226466" y="5230097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ounded Rectangle 53"/>
          <p:cNvSpPr/>
          <p:nvPr/>
        </p:nvSpPr>
        <p:spPr bwMode="auto">
          <a:xfrm flipV="1">
            <a:off x="6604992" y="4987828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ounded Rectangle 54"/>
          <p:cNvSpPr/>
          <p:nvPr/>
        </p:nvSpPr>
        <p:spPr bwMode="auto">
          <a:xfrm flipV="1">
            <a:off x="7812360" y="5086081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Rounded Rectangle 55"/>
          <p:cNvSpPr/>
          <p:nvPr/>
        </p:nvSpPr>
        <p:spPr bwMode="auto">
          <a:xfrm flipV="1">
            <a:off x="7686830" y="4726041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Rounded Rectangle 56"/>
          <p:cNvSpPr/>
          <p:nvPr/>
        </p:nvSpPr>
        <p:spPr bwMode="auto">
          <a:xfrm flipV="1">
            <a:off x="7496090" y="4597061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Rounded Rectangle 57"/>
          <p:cNvSpPr/>
          <p:nvPr/>
        </p:nvSpPr>
        <p:spPr bwMode="auto">
          <a:xfrm flipV="1">
            <a:off x="7043694" y="4510017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Rounded Rectangle 58"/>
          <p:cNvSpPr/>
          <p:nvPr/>
        </p:nvSpPr>
        <p:spPr bwMode="auto">
          <a:xfrm flipV="1">
            <a:off x="7254782" y="4717657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Rounded Rectangle 59"/>
          <p:cNvSpPr/>
          <p:nvPr/>
        </p:nvSpPr>
        <p:spPr bwMode="auto">
          <a:xfrm flipV="1">
            <a:off x="7428886" y="4429625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1" name="Rounded Rectangle 60"/>
          <p:cNvSpPr/>
          <p:nvPr/>
        </p:nvSpPr>
        <p:spPr bwMode="auto">
          <a:xfrm flipV="1">
            <a:off x="6300192" y="4726041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2" name="Rounded Rectangle 61"/>
          <p:cNvSpPr/>
          <p:nvPr/>
        </p:nvSpPr>
        <p:spPr bwMode="auto">
          <a:xfrm flipV="1">
            <a:off x="6678718" y="4483772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Rounded Rectangle 62"/>
          <p:cNvSpPr/>
          <p:nvPr/>
        </p:nvSpPr>
        <p:spPr bwMode="auto">
          <a:xfrm flipV="1">
            <a:off x="7886086" y="4582025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 flipV="1">
            <a:off x="7398798" y="5069313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 flipV="1">
            <a:off x="7208058" y="4940333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 flipV="1">
            <a:off x="6755662" y="4853289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 flipV="1">
            <a:off x="6966750" y="5060929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 flipV="1">
            <a:off x="7140854" y="4772897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 flipV="1">
            <a:off x="6012160" y="5069313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0" name="Rounded Rectangle 69"/>
          <p:cNvSpPr/>
          <p:nvPr/>
        </p:nvSpPr>
        <p:spPr bwMode="auto">
          <a:xfrm flipV="1">
            <a:off x="6390686" y="4827044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1" name="Rounded Rectangle 70"/>
          <p:cNvSpPr/>
          <p:nvPr/>
        </p:nvSpPr>
        <p:spPr bwMode="auto">
          <a:xfrm flipV="1">
            <a:off x="7598054" y="4925297"/>
            <a:ext cx="72008" cy="80392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35189" y="6475413"/>
            <a:ext cx="2408736" cy="184666"/>
          </a:xfrm>
        </p:spPr>
        <p:txBody>
          <a:bodyPr/>
          <a:lstStyle/>
          <a:p>
            <a:r>
              <a:rPr lang="en-CA" dirty="0" smtClean="0"/>
              <a:t>Ganesh </a:t>
            </a:r>
            <a:r>
              <a:rPr lang="en-CA" dirty="0" err="1" smtClean="0"/>
              <a:t>Venkatesan</a:t>
            </a:r>
            <a:r>
              <a:rPr lang="en-CA" dirty="0" smtClean="0"/>
              <a:t> (Intel Corporation)</a:t>
            </a:r>
            <a:endParaRPr lang="en-CA" dirty="0"/>
          </a:p>
        </p:txBody>
      </p:sp>
      <p:sp>
        <p:nvSpPr>
          <p:cNvPr id="7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48A76A33-492B-4794-AA09-478639124AC1}" type="slidenum">
              <a:rPr lang="en-CA"/>
              <a:pPr/>
              <a:t>3</a:t>
            </a:fld>
            <a:endParaRPr lang="en-CA" dirty="0"/>
          </a:p>
        </p:txBody>
      </p:sp>
      <p:sp>
        <p:nvSpPr>
          <p:cNvPr id="7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6222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Requirements (2.4/5 GHz)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5613" y="1570037"/>
            <a:ext cx="8228012" cy="4602164"/>
          </a:xfrm>
        </p:spPr>
        <p:txBody>
          <a:bodyPr/>
          <a:lstStyle/>
          <a:p>
            <a:pPr marL="0" lvl="0" indent="0">
              <a:buNone/>
            </a:pPr>
            <a:r>
              <a:rPr lang="en-US" sz="2000" b="0" dirty="0" smtClean="0"/>
              <a:t>The </a:t>
            </a:r>
            <a:r>
              <a:rPr lang="en-US" sz="2000" b="0" dirty="0"/>
              <a:t>802.11az </a:t>
            </a:r>
            <a:r>
              <a:rPr lang="en-US" sz="2000" b="0" dirty="0" smtClean="0"/>
              <a:t>range measurement protocol </a:t>
            </a:r>
            <a:r>
              <a:rPr lang="en-US" sz="2000" b="0" dirty="0" smtClean="0"/>
              <a:t>shall:</a:t>
            </a:r>
            <a:endParaRPr lang="en-US" sz="2000" b="0" dirty="0" smtClean="0"/>
          </a:p>
          <a:p>
            <a:pPr lvl="0"/>
            <a:r>
              <a:rPr lang="en-US" sz="1800" b="0" dirty="0" smtClean="0"/>
              <a:t>have a mechanism to obtain a range measurement that is more accurate than that obtained using legacy </a:t>
            </a:r>
            <a:r>
              <a:rPr lang="en-US" sz="1800" b="0" dirty="0" err="1" smtClean="0"/>
              <a:t>REVmc</a:t>
            </a:r>
            <a:r>
              <a:rPr lang="en-US" sz="1800" b="0" dirty="0" smtClean="0"/>
              <a:t> Fine Timing Measurement under the same conditions</a:t>
            </a:r>
          </a:p>
          <a:p>
            <a:pPr lvl="0"/>
            <a:r>
              <a:rPr lang="en-US" sz="1800" b="0" dirty="0" smtClean="0"/>
              <a:t>support a mechanism to fallback to the legacy </a:t>
            </a:r>
            <a:r>
              <a:rPr lang="en-US" sz="1800" b="0" dirty="0" err="1" smtClean="0"/>
              <a:t>REVmc</a:t>
            </a:r>
            <a:r>
              <a:rPr lang="en-US" sz="1800" b="0" dirty="0" smtClean="0"/>
              <a:t> Fine Timing Measurement protocol </a:t>
            </a:r>
            <a:endParaRPr lang="en-US" sz="1800" b="0" dirty="0"/>
          </a:p>
          <a:p>
            <a:pPr lvl="0"/>
            <a:r>
              <a:rPr lang="en-US" sz="1800" b="0" dirty="0" smtClean="0"/>
              <a:t>support concurrent FTM sessions in order for </a:t>
            </a:r>
            <a:r>
              <a:rPr lang="en-US" sz="1800" b="0" dirty="0"/>
              <a:t>a </a:t>
            </a:r>
            <a:r>
              <a:rPr lang="en-US" sz="1800" b="0" dirty="0" smtClean="0"/>
              <a:t>STA to be able to perform range measurements with multiple </a:t>
            </a:r>
            <a:r>
              <a:rPr lang="en-US" sz="1800" b="0" dirty="0"/>
              <a:t>APs </a:t>
            </a:r>
            <a:r>
              <a:rPr lang="en-US" sz="1800" b="0" dirty="0" smtClean="0"/>
              <a:t>(each operating in the same or different channels) </a:t>
            </a:r>
            <a:endParaRPr lang="en-US" sz="1800" b="0" dirty="0"/>
          </a:p>
          <a:p>
            <a:pPr lvl="0"/>
            <a:r>
              <a:rPr lang="en-US" sz="1800" b="0" dirty="0" smtClean="0"/>
              <a:t>support </a:t>
            </a:r>
            <a:r>
              <a:rPr lang="en-US" sz="1800" b="0" dirty="0"/>
              <a:t>range measurement in both the associated and the unassociated </a:t>
            </a:r>
            <a:r>
              <a:rPr lang="en-US" sz="1800" b="0" dirty="0" smtClean="0"/>
              <a:t>modes</a:t>
            </a:r>
            <a:endParaRPr lang="en-US" sz="1800" b="0" dirty="0"/>
          </a:p>
          <a:p>
            <a:r>
              <a:rPr lang="en-US" sz="1800" b="0" dirty="0"/>
              <a:t>s</a:t>
            </a:r>
            <a:r>
              <a:rPr lang="en-US" sz="1800" b="0" dirty="0" smtClean="0"/>
              <a:t>upport range measurement with an upper bound error of </a:t>
            </a:r>
            <a:r>
              <a:rPr lang="en-US" sz="1800" b="0" dirty="0"/>
              <a:t>&lt;TBD&gt; m for 90% of uniformly sampled measurements. </a:t>
            </a:r>
          </a:p>
          <a:p>
            <a:pPr marL="0" indent="0">
              <a:buNone/>
            </a:pPr>
            <a:endParaRPr lang="en-US" sz="1800" b="0" dirty="0" smtClean="0"/>
          </a:p>
          <a:p>
            <a:pPr marL="0" indent="0">
              <a:buNone/>
            </a:pPr>
            <a:r>
              <a:rPr lang="en-US" sz="1800" b="0" dirty="0" smtClean="0"/>
              <a:t>For </a:t>
            </a:r>
            <a:r>
              <a:rPr lang="en-US" sz="1800" b="0" dirty="0"/>
              <a:t>the purpose of simulation, 802.11az shall use 802.11n channel model D NLOS with 20MHz, 40MHz, 80MHz and 160MHz bandwidths</a:t>
            </a: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35189" y="6475413"/>
            <a:ext cx="2408736" cy="184666"/>
          </a:xfrm>
        </p:spPr>
        <p:txBody>
          <a:bodyPr/>
          <a:lstStyle/>
          <a:p>
            <a:r>
              <a:rPr lang="en-CA" dirty="0" smtClean="0"/>
              <a:t>Ganesh </a:t>
            </a:r>
            <a:r>
              <a:rPr lang="en-CA" dirty="0" err="1" smtClean="0"/>
              <a:t>Venkatesan</a:t>
            </a:r>
            <a:r>
              <a:rPr lang="en-CA" dirty="0" smtClean="0"/>
              <a:t> (Intel Corporation)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2757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>
        <DisplayName/>
        <AccountId xsi:nil="true"/>
        <AccountType/>
      </UserInfo>
    </SCEncryptBy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4A6532D8EFC04BAE1B45E68A1C7708" ma:contentTypeVersion="2" ma:contentTypeDescription="Create a new document." ma:contentTypeScope="" ma:versionID="a760520e3580f23fb2e16ef1aded3f4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59AC9DA-9D82-48CF-B50F-54B18938746C}">
  <ds:schemaRefs>
    <ds:schemaRef ds:uri="http://schemas.microsoft.com/office/2006/documentManagement/types"/>
    <ds:schemaRef ds:uri="http://schemas.microsoft.com/sharepoint/v3"/>
    <ds:schemaRef ds:uri="http://purl.org/dc/elements/1.1/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C992D68-1B72-4FE0-B74F-01FA6B2BE2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DD99E1A7-8408-4725-844F-1FA6041366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18537</TotalTime>
  <Words>360</Words>
  <Application>Microsoft Office PowerPoint</Application>
  <PresentationFormat>On-screen Show (4:3)</PresentationFormat>
  <Paragraphs>47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SimSun</vt:lpstr>
      <vt:lpstr>Intel Clear</vt:lpstr>
      <vt:lpstr>Times New Roman</vt:lpstr>
      <vt:lpstr>802-11-Submission</vt:lpstr>
      <vt:lpstr>Functional Requirements for a .11az Range Measurement protocol operating 2.4/5 GHz bands </vt:lpstr>
      <vt:lpstr>Background</vt:lpstr>
      <vt:lpstr>Definition of Accuracy</vt:lpstr>
      <vt:lpstr>Functional Requirements (2.4/5 GHz)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802.11: What Comes Next?</dc:title>
  <dc:creator>Osama Aboul-Magd</dc:creator>
  <cp:lastModifiedBy>Venkatesan, Ganesh</cp:lastModifiedBy>
  <cp:revision>283</cp:revision>
  <cp:lastPrinted>1998-02-10T13:28:06Z</cp:lastPrinted>
  <dcterms:created xsi:type="dcterms:W3CDTF">2013-01-06T12:40:29Z</dcterms:created>
  <dcterms:modified xsi:type="dcterms:W3CDTF">2016-01-19T21:51:39Z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(2)BSfH+S5WC3H1heJwMcWfGKJnX/NjH0AeZYwuDZi5K3haM3A0/0YlH9v5wdf9IOuqJDAlRV8L_x000d_
eYAIN2P7tgPs/XZRCpRPit7Z2UHGM2asABsMNoloVvEpIt7Ez0TVeG+YZ3gic7Mt6rE0jBpj_x000d_
bxftRYRqOMti1FDI/Wy3SB3GbqjETuS/Wkt/LEAi76Bs9v03Jl5PY2B9q+G6H1qtZID/XtGy_x000d_
Hu5UVOnRAaA+3LjbfA</vt:lpwstr>
  </property>
  <property fmtid="{D5CDD505-2E9C-101B-9397-08002B2CF9AE}" pid="3" name="_ms_pID_7253431">
    <vt:lpwstr>4SRBaKRc3srCDjd0BKYmpigSHEXmAOTFztjbchk3Br9H3Ah8ll+gqa_x000d_
iy+GdRhjURr3xxW5qIKnSLo8IMouZc3kueA3AaIX24oJq0XQwOq3B6Cqjm9asniNVLHLcU7S_x000d_
NO8=</vt:lpwstr>
  </property>
  <property fmtid="{D5CDD505-2E9C-101B-9397-08002B2CF9AE}" pid="4" name="_NewReviewCycle">
    <vt:lpwstr/>
  </property>
  <property fmtid="{D5CDD505-2E9C-101B-9397-08002B2CF9AE}" pid="5" name="ContentTypeId">
    <vt:lpwstr>0x010100A74A6532D8EFC04BAE1B45E68A1C7708</vt:lpwstr>
  </property>
  <property fmtid="{D5CDD505-2E9C-101B-9397-08002B2CF9AE}" pid="6" name="sflag">
    <vt:lpwstr>1368405942</vt:lpwstr>
  </property>
</Properties>
</file>