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9" r:id="rId5"/>
    <p:sldId id="270" r:id="rId6"/>
    <p:sldId id="271" r:id="rId7"/>
    <p:sldId id="272" r:id="rId8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51" d="100"/>
          <a:sy n="51" d="100"/>
        </p:scale>
        <p:origin x="4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011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2016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802.11-16/0134r5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nesh.venkatesan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onathan.segev@inte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22040"/>
            <a:ext cx="8568952" cy="1066800"/>
          </a:xfrm>
          <a:noFill/>
          <a:ln/>
        </p:spPr>
        <p:txBody>
          <a:bodyPr/>
          <a:lstStyle/>
          <a:p>
            <a:r>
              <a:rPr lang="en-CA" sz="2800" dirty="0" smtClean="0"/>
              <a:t>Functional Requirements for a .11az Range Measurement protocol operating 2.4/5 GHz bands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2016-01-19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07138"/>
              </p:ext>
            </p:extLst>
          </p:nvPr>
        </p:nvGraphicFramePr>
        <p:xfrm>
          <a:off x="683568" y="2636912"/>
          <a:ext cx="8081410" cy="147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16162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Ganesh Venkatesan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</a:t>
                      </a:r>
                      <a:r>
                        <a:rPr lang="en-US" sz="1400" baseline="0" dirty="0" smtClean="0"/>
                        <a:t> Corporation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2111 NE,</a:t>
                      </a:r>
                      <a:r>
                        <a:rPr lang="en-US" sz="1400" baseline="0" dirty="0" smtClean="0"/>
                        <a:t> 25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Avenue, Hillsboro, OR 97124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+1 503 334 6720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Ganesh.venkatesan@intel.com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</a:t>
                      </a:r>
                      <a:r>
                        <a:rPr lang="en-US" sz="1400" dirty="0" err="1" smtClean="0"/>
                        <a:t>Segev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 Corporation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+972 3 920 7038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Jonathan.segev@intel.com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683224"/>
          </a:xfrm>
        </p:spPr>
        <p:txBody>
          <a:bodyPr/>
          <a:lstStyle/>
          <a:p>
            <a:r>
              <a:rPr lang="en-US" dirty="0"/>
              <a:t>This document proposes a </a:t>
            </a:r>
            <a:r>
              <a:rPr lang="en-US" dirty="0" smtClean="0"/>
              <a:t>set of functional requirements for a .11az protocol operating in the 2.4 and 5 GHz bands that meets the accuracy and coverage goals established in </a:t>
            </a:r>
            <a:r>
              <a:rPr lang="en-US" dirty="0" err="1" smtClean="0"/>
              <a:t>thr</a:t>
            </a:r>
            <a:r>
              <a:rPr lang="en-US" dirty="0" smtClean="0"/>
              <a:t> PAR and CSD documents for the project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Definition of Accuracy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772400" cy="2160240"/>
          </a:xfrm>
        </p:spPr>
        <p:txBody>
          <a:bodyPr/>
          <a:lstStyle/>
          <a:p>
            <a:r>
              <a:rPr lang="en-US" dirty="0" smtClean="0"/>
              <a:t>&lt;tbd-1&gt;% </a:t>
            </a:r>
            <a:r>
              <a:rPr lang="en-US" dirty="0"/>
              <a:t>of the set of computed </a:t>
            </a:r>
            <a:r>
              <a:rPr lang="en-US" dirty="0" smtClean="0"/>
              <a:t>estimates </a:t>
            </a:r>
            <a:r>
              <a:rPr lang="en-US" dirty="0"/>
              <a:t>from uniformly distributed test </a:t>
            </a:r>
            <a:r>
              <a:rPr lang="en-US" dirty="0" smtClean="0"/>
              <a:t>locations </a:t>
            </a:r>
            <a:r>
              <a:rPr lang="en-US" dirty="0"/>
              <a:t>(covering regions of interest)</a:t>
            </a:r>
            <a:r>
              <a:rPr lang="en-US" dirty="0" smtClean="0"/>
              <a:t> </a:t>
            </a:r>
            <a:r>
              <a:rPr lang="en-US" dirty="0"/>
              <a:t>over a fixed test duration per </a:t>
            </a:r>
            <a:r>
              <a:rPr lang="en-US" dirty="0" smtClean="0"/>
              <a:t>test location are within &lt;tbd-2&gt;</a:t>
            </a:r>
          </a:p>
          <a:p>
            <a:pPr lvl="1"/>
            <a:r>
              <a:rPr lang="en-US" dirty="0" smtClean="0"/>
              <a:t>E.g. 90% of the set of computed estimates from uniformly distributed test locations over a fixed test duration per test location are within one meter</a:t>
            </a:r>
          </a:p>
          <a:p>
            <a:pPr lvl="1"/>
            <a:r>
              <a:rPr lang="en-US" dirty="0" smtClean="0"/>
              <a:t>Stated as </a:t>
            </a:r>
            <a:r>
              <a:rPr lang="en-US" b="1" i="1" dirty="0" smtClean="0"/>
              <a:t>&lt;tbd-2&gt;@&lt;tbd-1&gt;</a:t>
            </a:r>
            <a:r>
              <a:rPr lang="en-US" dirty="0" smtClean="0"/>
              <a:t> or </a:t>
            </a:r>
            <a:r>
              <a:rPr lang="en-US" b="1" i="1" dirty="0" smtClean="0"/>
              <a:t>less than &lt;tbd-2&gt;@&lt;tbd_1&gt;</a:t>
            </a:r>
            <a:r>
              <a:rPr lang="en-US" dirty="0" smtClean="0"/>
              <a:t>  in the Use Case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 rot="10800000">
            <a:off x="5719789" y="4356947"/>
            <a:ext cx="2314069" cy="2016893"/>
          </a:xfrm>
          <a:prstGeom prst="cube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6473918" y="4498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 flipV="1">
            <a:off x="6516216" y="487499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 flipV="1">
            <a:off x="6809184" y="518277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 flipV="1">
            <a:off x="7122368" y="4955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7274768" y="51077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 flipV="1">
            <a:off x="7427168" y="5260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 flipV="1">
            <a:off x="7380312" y="62298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 flipV="1">
            <a:off x="7189572" y="610084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 flipV="1">
            <a:off x="6835345" y="45785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 flipV="1">
            <a:off x="7122368" y="4955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 flipV="1">
            <a:off x="6737176" y="601380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 flipV="1">
            <a:off x="7427168" y="5260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 flipV="1">
            <a:off x="6948264" y="62214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 flipV="1">
            <a:off x="7731968" y="5564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 flipV="1">
            <a:off x="6012160" y="4802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 flipV="1">
            <a:off x="7122368" y="593340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 flipV="1">
            <a:off x="5993674" y="62298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 flipV="1">
            <a:off x="6372200" y="5987556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 flipV="1">
            <a:off x="7579568" y="608580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 flipV="1">
            <a:off x="7731968" y="5564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 flipV="1">
            <a:off x="7884368" y="5717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 flipV="1">
            <a:off x="7532712" y="59501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 flipV="1">
            <a:off x="7341972" y="58211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 flipV="1">
            <a:off x="6889576" y="573415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 flipV="1">
            <a:off x="7100664" y="594179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 flipV="1">
            <a:off x="7274768" y="56537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 flipV="1">
            <a:off x="6146074" y="59501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 flipV="1">
            <a:off x="6524600" y="570790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 flipV="1">
            <a:off x="7731968" y="58061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 flipV="1">
            <a:off x="7326790" y="559013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 flipV="1">
            <a:off x="7136050" y="546115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 flipV="1">
            <a:off x="6683654" y="53741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 flipV="1">
            <a:off x="6894742" y="558175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 flipV="1">
            <a:off x="7068846" y="529372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 flipV="1">
            <a:off x="5940152" y="559013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 flipV="1">
            <a:off x="6318678" y="534786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 flipV="1">
            <a:off x="7526046" y="544612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 flipV="1">
            <a:off x="7613104" y="52300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 flipV="1">
            <a:off x="7422364" y="510111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 flipV="1">
            <a:off x="6969968" y="501407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 flipV="1">
            <a:off x="7181056" y="52217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 flipV="1">
            <a:off x="7355160" y="493368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 flipV="1">
            <a:off x="6226466" y="52300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 flipV="1">
            <a:off x="6604992" y="498782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 flipV="1">
            <a:off x="7812360" y="508608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 flipV="1">
            <a:off x="7686830" y="47260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 flipV="1">
            <a:off x="7496090" y="45970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 flipV="1">
            <a:off x="7043694" y="451001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 flipV="1">
            <a:off x="7254782" y="471765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 flipV="1">
            <a:off x="7428886" y="44296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 flipV="1">
            <a:off x="6300192" y="47260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 flipV="1">
            <a:off x="6678718" y="4483772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 flipV="1">
            <a:off x="7886086" y="45820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 flipV="1">
            <a:off x="7398798" y="50693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 flipV="1">
            <a:off x="7208058" y="494033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 flipV="1">
            <a:off x="6755662" y="485328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 flipV="1">
            <a:off x="6966750" y="506092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 flipV="1">
            <a:off x="7140854" y="47728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 flipV="1">
            <a:off x="6012160" y="50693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 flipV="1">
            <a:off x="6390686" y="4827044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 flipV="1">
            <a:off x="7598054" y="49252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 (2.4/5 GHz)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570037"/>
            <a:ext cx="8228012" cy="4602164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802.11az </a:t>
            </a:r>
            <a:r>
              <a:rPr lang="en-US" sz="2000" b="0" dirty="0" smtClean="0"/>
              <a:t>range measurement </a:t>
            </a:r>
            <a:r>
              <a:rPr lang="en-US" sz="2000" b="0" smtClean="0"/>
              <a:t>protocol </a:t>
            </a:r>
            <a:r>
              <a:rPr lang="en-US" sz="2000" b="0" smtClean="0"/>
              <a:t>shall:</a:t>
            </a:r>
            <a:endParaRPr lang="en-US" sz="2000" b="0" dirty="0" smtClean="0"/>
          </a:p>
          <a:p>
            <a:pPr lvl="0"/>
            <a:r>
              <a:rPr lang="en-US" sz="1800" b="0" dirty="0" smtClean="0"/>
              <a:t>have a mechanism to obtain a range measurement that is more accurate than that obtained using legacy </a:t>
            </a:r>
            <a:r>
              <a:rPr lang="en-US" sz="1800" b="0" dirty="0" err="1" smtClean="0"/>
              <a:t>REVmc</a:t>
            </a:r>
            <a:r>
              <a:rPr lang="en-US" sz="1800" b="0" dirty="0" smtClean="0"/>
              <a:t> Fine Timing Measurement under the same conditions</a:t>
            </a:r>
          </a:p>
          <a:p>
            <a:pPr lvl="0"/>
            <a:r>
              <a:rPr lang="en-US" sz="1800" b="0" dirty="0" smtClean="0"/>
              <a:t>support a mechanism to fallback to the legacy </a:t>
            </a:r>
            <a:r>
              <a:rPr lang="en-US" sz="1800" b="0" dirty="0" err="1" smtClean="0"/>
              <a:t>REVmc</a:t>
            </a:r>
            <a:r>
              <a:rPr lang="en-US" sz="1800" b="0" dirty="0" smtClean="0"/>
              <a:t> Fine Timing Measurement protocol </a:t>
            </a:r>
            <a:endParaRPr lang="en-US" sz="1800" b="0" dirty="0"/>
          </a:p>
          <a:p>
            <a:pPr lvl="0"/>
            <a:r>
              <a:rPr lang="en-US" sz="1800" b="0" dirty="0" smtClean="0"/>
              <a:t>support concurrent FTM sessions in order for </a:t>
            </a:r>
            <a:r>
              <a:rPr lang="en-US" sz="1800" b="0" dirty="0"/>
              <a:t>a </a:t>
            </a:r>
            <a:r>
              <a:rPr lang="en-US" sz="1800" b="0" dirty="0" smtClean="0"/>
              <a:t>STA to be able to perform range measurements with multiple </a:t>
            </a:r>
            <a:r>
              <a:rPr lang="en-US" sz="1800" b="0" dirty="0"/>
              <a:t>APs </a:t>
            </a:r>
            <a:r>
              <a:rPr lang="en-US" sz="1800" b="0" dirty="0" smtClean="0"/>
              <a:t>(each operating in the same or different channels) </a:t>
            </a:r>
            <a:endParaRPr lang="en-US" sz="1800" b="0" dirty="0"/>
          </a:p>
          <a:p>
            <a:pPr lvl="0"/>
            <a:r>
              <a:rPr lang="en-US" sz="1800" b="0" dirty="0" smtClean="0"/>
              <a:t>support </a:t>
            </a:r>
            <a:r>
              <a:rPr lang="en-US" sz="1800" b="0" dirty="0"/>
              <a:t>range measurement in both the associated and the unassociated </a:t>
            </a:r>
            <a:r>
              <a:rPr lang="en-US" sz="1800" b="0" dirty="0" smtClean="0"/>
              <a:t>modes</a:t>
            </a:r>
            <a:endParaRPr lang="en-US" sz="1800" b="0" dirty="0"/>
          </a:p>
          <a:p>
            <a:r>
              <a:rPr lang="en-US" sz="1800" b="0" dirty="0"/>
              <a:t>s</a:t>
            </a:r>
            <a:r>
              <a:rPr lang="en-US" sz="1800" b="0" dirty="0" smtClean="0"/>
              <a:t>upport range measurement with an upper bound error of </a:t>
            </a:r>
            <a:r>
              <a:rPr lang="en-US" sz="1800" b="0" dirty="0"/>
              <a:t>&lt;TBD&gt; m for 90% of uniformly sampled measurements. 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For </a:t>
            </a:r>
            <a:r>
              <a:rPr lang="en-US" sz="1800" b="0" dirty="0"/>
              <a:t>the purpose of simulation, 802.11az shall use 802.11n channel model D NLOS with 20MHz, 40MHz, 80MHz and 160MHz bandwidths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5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18308</TotalTime>
  <Words>360</Words>
  <Application>Microsoft Office PowerPoint</Application>
  <PresentationFormat>On-screen Show (4:3)</PresentationFormat>
  <Paragraphs>47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SimSun</vt:lpstr>
      <vt:lpstr>Intel Clear</vt:lpstr>
      <vt:lpstr>Times New Roman</vt:lpstr>
      <vt:lpstr>802-11-Submission</vt:lpstr>
      <vt:lpstr>Functional Requirements for a .11az Range Measurement protocol operating 2.4/5 GHz bands </vt:lpstr>
      <vt:lpstr>Background</vt:lpstr>
      <vt:lpstr>Definition of Accuracy</vt:lpstr>
      <vt:lpstr>Functional Requirements (2.4/5 GHz)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Venkatesan, Ganesh</cp:lastModifiedBy>
  <cp:revision>282</cp:revision>
  <cp:lastPrinted>1998-02-10T13:28:06Z</cp:lastPrinted>
  <dcterms:created xsi:type="dcterms:W3CDTF">2013-01-06T12:40:29Z</dcterms:created>
  <dcterms:modified xsi:type="dcterms:W3CDTF">2016-01-19T18:02:41Z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