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83" r:id="rId3"/>
    <p:sldId id="278" r:id="rId4"/>
    <p:sldId id="284" r:id="rId5"/>
    <p:sldId id="286" r:id="rId6"/>
    <p:sldId id="293" r:id="rId7"/>
    <p:sldId id="285" r:id="rId8"/>
    <p:sldId id="287" r:id="rId9"/>
    <p:sldId id="288" r:id="rId10"/>
    <p:sldId id="289" r:id="rId11"/>
    <p:sldId id="290" r:id="rId12"/>
    <p:sldId id="291" r:id="rId13"/>
    <p:sldId id="29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9103" autoAdjust="0"/>
    <p:restoredTop sz="94660"/>
  </p:normalViewPr>
  <p:slideViewPr>
    <p:cSldViewPr>
      <p:cViewPr>
        <p:scale>
          <a:sx n="80" d="100"/>
          <a:sy n="80" d="100"/>
        </p:scale>
        <p:origin x="-1445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26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59551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29C350E-6DA4-1948-AEA6-37283C0D1E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Jeorge</a:t>
            </a:r>
            <a:r>
              <a:rPr lang="en-US" dirty="0" smtClean="0"/>
              <a:t> </a:t>
            </a:r>
            <a:r>
              <a:rPr lang="en-US" dirty="0" err="1" smtClean="0"/>
              <a:t>Hurtarte</a:t>
            </a:r>
            <a:r>
              <a:rPr lang="en-US" dirty="0" smtClean="0"/>
              <a:t>, Teradyne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8617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Jeorge</a:t>
            </a:r>
            <a:r>
              <a:rPr lang="en-US" dirty="0" smtClean="0"/>
              <a:t> </a:t>
            </a:r>
            <a:r>
              <a:rPr lang="en-US" dirty="0" err="1" smtClean="0"/>
              <a:t>Hurtarte</a:t>
            </a:r>
            <a:r>
              <a:rPr lang="en-US" dirty="0" smtClean="0"/>
              <a:t>, Teradyne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732555" y="6477000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66-00-0000-liaison-from-ngmn-on-5g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503-00-0reg-march-25-2015-liaison-from-ngmn-on-5g.docx" TargetMode="External"/><Relationship Id="rId5" Type="http://schemas.openxmlformats.org/officeDocument/2006/relationships/hyperlink" Target="https://mentor.ieee.org/802.11/dcn/15/11-15-0322-01-0reg-ngmn-5g-white-paper.docx" TargetMode="External"/><Relationship Id="rId4" Type="http://schemas.openxmlformats.org/officeDocument/2006/relationships/hyperlink" Target="https://mentor.ieee.org/802.11/dcn/15/11-15-0191-01-0000-ngmn-liaison-response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73-02-0reg-draft-of-2nd-liaison-response-to-ngmn.docx" TargetMode="External"/><Relationship Id="rId2" Type="http://schemas.openxmlformats.org/officeDocument/2006/relationships/hyperlink" Target="https://mentor.ieee.org/802.11/dcn/15/11-15-0547-00-0wng-ngmn-5g-white-paper-overview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1266-01-0000-tutorial-panel-discussion-perspectives-on-ieee-802-11-in-5g.pp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055-00-0reg-report-to-ngmn-december-14-2015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1366-00-0000-liaison-from-ngmn-on-5g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7765011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DC355B-44DF-6C43-94AD-0B374DD75B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9144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0"/>
                <a:cs typeface="ＭＳ Ｐゴシック" charset="0"/>
              </a:rPr>
              <a:t>IEEE 802.11 activities related to</a:t>
            </a:r>
            <a:r>
              <a:rPr kumimoji="0" lang="en-US" altLang="en-US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0"/>
                <a:cs typeface="ＭＳ Ｐゴシック" charset="0"/>
              </a:rPr>
              <a:t> NGMN</a:t>
            </a:r>
            <a:endParaRPr kumimoji="0" lang="en-US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Date: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 18 January 2016</a:t>
            </a: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742950" y="2276475"/>
          <a:ext cx="7439025" cy="2495550"/>
        </p:xfrm>
        <a:graphic>
          <a:graphicData uri="http://schemas.openxmlformats.org/presentationml/2006/ole">
            <p:oleObj spid="_x0000_s2050" name="Document" r:id="rId3" imgW="8259129" imgH="2777003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en-US" sz="1800" dirty="0"/>
              <a:t>Authors:</a:t>
            </a:r>
            <a:endParaRPr lang="en-US" altLang="en-US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IEEE 802.11 2</a:t>
            </a:r>
            <a:r>
              <a:rPr lang="en-GB" sz="2100" baseline="30000" dirty="0" smtClean="0"/>
              <a:t>nd</a:t>
            </a:r>
            <a:r>
              <a:rPr lang="en-GB" sz="2100" dirty="0" smtClean="0"/>
              <a:t>  Liaison Response to NGMN (continued)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8" y="2047875"/>
            <a:ext cx="8658225" cy="276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algn="ctr">
              <a:buNone/>
            </a:pPr>
            <a:r>
              <a:rPr lang="en-GB" sz="3200" dirty="0" smtClean="0"/>
              <a:t>Next Steps within 802.11</a:t>
            </a:r>
          </a:p>
          <a:p>
            <a:pPr algn="ctr">
              <a:buNone/>
            </a:pPr>
            <a:endParaRPr lang="en-GB" sz="2800" dirty="0" smtClean="0"/>
          </a:p>
          <a:p>
            <a:r>
              <a:rPr lang="en-GB" sz="2800" dirty="0" smtClean="0"/>
              <a:t>3</a:t>
            </a:r>
            <a:r>
              <a:rPr lang="en-GB" sz="2800" baseline="30000" dirty="0" smtClean="0"/>
              <a:t>rd</a:t>
            </a:r>
            <a:r>
              <a:rPr lang="en-GB" sz="2800" dirty="0" smtClean="0"/>
              <a:t> NGMN Liaison Response Letter</a:t>
            </a:r>
          </a:p>
          <a:p>
            <a:pPr lvl="1"/>
            <a:r>
              <a:rPr lang="en-GB" sz="1700" dirty="0" smtClean="0"/>
              <a:t>A draft for the 3</a:t>
            </a:r>
            <a:r>
              <a:rPr lang="en-GB" sz="1700" baseline="30000" dirty="0" smtClean="0"/>
              <a:t>rd</a:t>
            </a:r>
            <a:r>
              <a:rPr lang="en-GB" sz="1700" dirty="0" smtClean="0"/>
              <a:t> Liaison Response Letter to the NGMN was produced during the Atlanta PM1 NGMN Ad Hoc session, which included the following questions to the NGMN:</a:t>
            </a:r>
          </a:p>
          <a:p>
            <a:pPr lvl="1"/>
            <a:endParaRPr lang="en-GB" sz="1700" dirty="0" smtClean="0"/>
          </a:p>
          <a:p>
            <a:pPr lvl="2"/>
            <a:r>
              <a:rPr lang="en-US" sz="1500" dirty="0" smtClean="0"/>
              <a:t>Would you kindly advise on any feedback on the questions submitted by the 802.11 on its 2nd Liaison letter response of 14 May 2015? </a:t>
            </a:r>
          </a:p>
          <a:p>
            <a:pPr lvl="2"/>
            <a:r>
              <a:rPr lang="en-US" sz="1500" dirty="0" smtClean="0"/>
              <a:t>At a future time, the 802.11 may have additional inputs to the NGMN that may warrant sending a representative to the NGMN; in which case, would the NGMN consider inviting our representative as a guest to one of its future meetings?</a:t>
            </a:r>
          </a:p>
          <a:p>
            <a:pPr lvl="2"/>
            <a:endParaRPr lang="en-GB" sz="1500" dirty="0" smtClean="0"/>
          </a:p>
          <a:p>
            <a:pPr lvl="1"/>
            <a:r>
              <a:rPr lang="en-GB" sz="1700" dirty="0" smtClean="0"/>
              <a:t>It was suggested to hold sending the letter pending a reply from the NGNM to the 2</a:t>
            </a:r>
            <a:r>
              <a:rPr lang="en-GB" sz="1700" baseline="30000" dirty="0" smtClean="0"/>
              <a:t>nd</a:t>
            </a:r>
            <a:r>
              <a:rPr lang="en-GB" sz="1700" dirty="0" smtClean="0"/>
              <a:t> Liaison letter.</a:t>
            </a:r>
          </a:p>
          <a:p>
            <a:pPr lvl="2"/>
            <a:endParaRPr lang="en-GB" sz="1500" dirty="0" smtClean="0"/>
          </a:p>
          <a:p>
            <a:r>
              <a:rPr lang="en-GB" sz="2800" dirty="0" smtClean="0"/>
              <a:t>Straw Polls (next slide)</a:t>
            </a:r>
          </a:p>
          <a:p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800" dirty="0" smtClean="0"/>
              <a:t>Straw Polls</a:t>
            </a:r>
          </a:p>
          <a:p>
            <a:pPr lvl="1">
              <a:buNone/>
            </a:pPr>
            <a:endParaRPr lang="en-GB" sz="1600" dirty="0" smtClean="0"/>
          </a:p>
          <a:p>
            <a:r>
              <a:rPr lang="en-GB" sz="2000" dirty="0" smtClean="0"/>
              <a:t>#1: Do you believe it will be beneficial for the 802/802.11 to engage in the IMT-2020 process and 5G in general (NGMN/3GPP)?</a:t>
            </a:r>
          </a:p>
          <a:p>
            <a:pPr lvl="1"/>
            <a:r>
              <a:rPr lang="en-GB" sz="1600" dirty="0" smtClean="0"/>
              <a:t>Yes:    14,    No:    1,   Not Sure:  12</a:t>
            </a:r>
          </a:p>
          <a:p>
            <a:r>
              <a:rPr lang="en-GB" sz="2000" dirty="0" smtClean="0"/>
              <a:t>#2: Would you participate in a 802/802.11 activity to engage in the IMT-2020 process and communications with NGMN and 3GPP?</a:t>
            </a:r>
          </a:p>
          <a:p>
            <a:pPr lvl="1"/>
            <a:r>
              <a:rPr lang="en-GB" sz="1600" dirty="0" smtClean="0"/>
              <a:t>Yes:    7         No:   2,     Not sure:  16</a:t>
            </a:r>
          </a:p>
          <a:p>
            <a:r>
              <a:rPr lang="en-GB" sz="2000" dirty="0" smtClean="0"/>
              <a:t>#3: We believe that at this time there is value to continue to liaise with the NGMN.</a:t>
            </a:r>
          </a:p>
          <a:p>
            <a:pPr lvl="1"/>
            <a:r>
              <a:rPr lang="en-GB" sz="1600" dirty="0" smtClean="0"/>
              <a:t>Yes:  0     	No:  3	Not sure:   20</a:t>
            </a:r>
            <a:endParaRPr lang="en-GB" sz="1600" b="0" u="sng" dirty="0" smtClean="0"/>
          </a:p>
          <a:p>
            <a:r>
              <a:rPr lang="en-GB" sz="2000" dirty="0" smtClean="0"/>
              <a:t>#4: We agree to reconvene the NGNM liaison activity if and when NGNM replies, or if and when we have substantive information to provide to them that could be of mutual benefit.</a:t>
            </a:r>
          </a:p>
          <a:p>
            <a:pPr marL="685800" lvl="2" indent="-342900"/>
            <a:r>
              <a:rPr lang="en-GB" sz="1600" dirty="0" smtClean="0"/>
              <a:t>Yes:      21 	No:  0	Not sure:   3</a:t>
            </a:r>
          </a:p>
          <a:p>
            <a:endParaRPr lang="en-GB" sz="2000" dirty="0" smtClean="0"/>
          </a:p>
          <a:p>
            <a:endParaRPr lang="en-GB" b="0" dirty="0" smtClean="0"/>
          </a:p>
          <a:p>
            <a:pPr>
              <a:buNone/>
            </a:pPr>
            <a:endParaRPr lang="en-GB" sz="1600" b="0" u="sng" dirty="0" smtClean="0"/>
          </a:p>
          <a:p>
            <a:pPr indent="0">
              <a:buNone/>
            </a:pPr>
            <a:endParaRPr lang="en-US" sz="1600" b="0" dirty="0" smtClean="0"/>
          </a:p>
          <a:p>
            <a:pPr indent="0">
              <a:buNone/>
            </a:pPr>
            <a:endParaRPr lang="en-US" sz="1600" b="0" dirty="0" smtClean="0"/>
          </a:p>
          <a:p>
            <a:pPr indent="0">
              <a:buNone/>
            </a:pPr>
            <a:endParaRPr lang="en-US" sz="1600" b="0" dirty="0" smtClean="0"/>
          </a:p>
          <a:p>
            <a:pPr indent="0">
              <a:buNone/>
            </a:pPr>
            <a:endParaRPr lang="en-US" sz="1600" b="0" dirty="0" smtClean="0"/>
          </a:p>
          <a:p>
            <a:pPr indent="0">
              <a:buNone/>
            </a:pPr>
            <a:endParaRPr lang="en-US" sz="1600" b="0" dirty="0" smtClean="0"/>
          </a:p>
          <a:p>
            <a:pPr indent="0">
              <a:buNone/>
            </a:pPr>
            <a:endParaRPr lang="en-US" sz="1600" b="0" dirty="0" smtClean="0"/>
          </a:p>
          <a:p>
            <a:pPr>
              <a:buNone/>
            </a:pP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74187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0772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800" dirty="0" smtClean="0"/>
              <a:t>Agenda for </a:t>
            </a:r>
            <a:r>
              <a:rPr lang="en-GB" sz="2800" dirty="0" smtClean="0"/>
              <a:t>Monday </a:t>
            </a:r>
            <a:r>
              <a:rPr lang="en-GB" sz="2800" smtClean="0"/>
              <a:t>PM1 </a:t>
            </a:r>
            <a:endParaRPr lang="en-GB" sz="2800" smtClean="0"/>
          </a:p>
          <a:p>
            <a:pPr lvl="0" algn="ctr">
              <a:buNone/>
            </a:pPr>
            <a:r>
              <a:rPr lang="en-GB" sz="2800" smtClean="0"/>
              <a:t>NGMN </a:t>
            </a:r>
            <a:r>
              <a:rPr lang="en-GB" sz="2800" dirty="0" smtClean="0"/>
              <a:t>Ad Hoc </a:t>
            </a:r>
            <a:r>
              <a:rPr lang="en-GB" sz="2800" dirty="0" smtClean="0"/>
              <a:t>Session in Atlanta, Georgia</a:t>
            </a:r>
            <a:endParaRPr lang="en-GB" sz="2800" dirty="0" smtClean="0"/>
          </a:p>
          <a:p>
            <a:pPr lvl="0" algn="ctr">
              <a:buNone/>
            </a:pPr>
            <a:endParaRPr lang="en-GB" sz="2800" dirty="0" smtClean="0"/>
          </a:p>
          <a:p>
            <a:endParaRPr lang="en-GB" sz="2100" dirty="0" smtClean="0"/>
          </a:p>
          <a:p>
            <a:pPr lvl="1"/>
            <a:r>
              <a:rPr lang="en-GB" sz="2400" dirty="0" smtClean="0"/>
              <a:t>Overview of 802.11 Activities related to NGMN Liaison</a:t>
            </a:r>
          </a:p>
          <a:p>
            <a:pPr lvl="1"/>
            <a:r>
              <a:rPr lang="en-GB" sz="2400" dirty="0" smtClean="0"/>
              <a:t>Next Steps within 802.11</a:t>
            </a:r>
          </a:p>
          <a:p>
            <a:pPr lvl="2"/>
            <a:r>
              <a:rPr lang="en-GB" sz="2000" dirty="0" smtClean="0"/>
              <a:t>Draft 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 Liaison Response Letter</a:t>
            </a:r>
          </a:p>
          <a:p>
            <a:pPr lvl="2"/>
            <a:r>
              <a:rPr lang="en-GB" sz="2000" dirty="0" smtClean="0"/>
              <a:t>Straw Polls</a:t>
            </a:r>
          </a:p>
          <a:p>
            <a:pPr lvl="1">
              <a:buNone/>
            </a:pPr>
            <a:endParaRPr lang="en-GB" sz="14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759413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800" dirty="0" smtClean="0"/>
              <a:t>Timeline</a:t>
            </a:r>
          </a:p>
          <a:p>
            <a:r>
              <a:rPr lang="en-GB" sz="1800" b="0" dirty="0" smtClean="0"/>
              <a:t>2 September 2014:  </a:t>
            </a:r>
          </a:p>
          <a:p>
            <a:pPr lvl="1"/>
            <a:r>
              <a:rPr lang="en-GB" sz="1600" b="0" dirty="0" smtClean="0"/>
              <a:t>NGMN Liaison Letter sent to the IEEE</a:t>
            </a:r>
          </a:p>
          <a:p>
            <a:r>
              <a:rPr lang="en-GB" sz="1800" b="0" dirty="0" smtClean="0"/>
              <a:t>27 October 2014:</a:t>
            </a:r>
          </a:p>
          <a:p>
            <a:pPr lvl="1"/>
            <a:r>
              <a:rPr lang="en-GB" sz="1600" dirty="0" smtClean="0"/>
              <a:t>IEEE 802.11 posts NGMN Liaison on 5G</a:t>
            </a:r>
          </a:p>
          <a:p>
            <a:pPr lvl="2"/>
            <a:r>
              <a:rPr lang="en-GB" sz="1400" dirty="0" smtClean="0">
                <a:hlinkClick r:id="rId3"/>
              </a:rPr>
              <a:t>https://mentor.ieee.org/802.11/dcn/14/11-14-1366-00-0000-liaison-from-ngmn-on-5g.pdf</a:t>
            </a:r>
            <a:r>
              <a:rPr lang="en-GB" sz="1400" dirty="0" smtClean="0"/>
              <a:t> </a:t>
            </a:r>
          </a:p>
          <a:p>
            <a:r>
              <a:rPr lang="en-GB" sz="1800" b="0" dirty="0" smtClean="0"/>
              <a:t>16 January 2015:</a:t>
            </a:r>
          </a:p>
          <a:p>
            <a:pPr lvl="1"/>
            <a:r>
              <a:rPr lang="en-GB" sz="1600" b="0" dirty="0" smtClean="0"/>
              <a:t>IEEE 802.11 sends 1</a:t>
            </a:r>
            <a:r>
              <a:rPr lang="en-GB" sz="1600" b="0" baseline="30000" dirty="0" smtClean="0"/>
              <a:t>st</a:t>
            </a:r>
            <a:r>
              <a:rPr lang="en-GB" sz="1600" b="0" dirty="0" smtClean="0"/>
              <a:t> Liaison Response to the NGMN</a:t>
            </a:r>
          </a:p>
          <a:p>
            <a:pPr lvl="2"/>
            <a:r>
              <a:rPr lang="en-GB" sz="1400" dirty="0" smtClean="0">
                <a:hlinkClick r:id="rId4"/>
              </a:rPr>
              <a:t>https://mentor.ieee.org/802.11/dcn/15/11-15-0191-01-0000-ngmn-liaison-response.docx</a:t>
            </a:r>
            <a:r>
              <a:rPr lang="en-GB" sz="1400" dirty="0" smtClean="0"/>
              <a:t> </a:t>
            </a:r>
          </a:p>
          <a:p>
            <a:r>
              <a:rPr lang="en-GB" sz="1800" b="0" dirty="0" smtClean="0"/>
              <a:t>17 February 2015:</a:t>
            </a:r>
          </a:p>
          <a:p>
            <a:pPr lvl="1"/>
            <a:r>
              <a:rPr lang="en-GB" sz="1400" dirty="0" smtClean="0"/>
              <a:t>The NGMN publishes the “NGMN 5G White Paper”</a:t>
            </a:r>
          </a:p>
          <a:p>
            <a:r>
              <a:rPr lang="en-GB" sz="1800" b="0" dirty="0" smtClean="0"/>
              <a:t>6 March 2015:</a:t>
            </a:r>
          </a:p>
          <a:p>
            <a:pPr lvl="1"/>
            <a:r>
              <a:rPr lang="en-GB" sz="1400" dirty="0" smtClean="0"/>
              <a:t>IEEE 802.11 posts link to the NGMN 5G White Paper</a:t>
            </a:r>
          </a:p>
          <a:p>
            <a:pPr lvl="2"/>
            <a:r>
              <a:rPr lang="en-GB" sz="1200" dirty="0" smtClean="0">
                <a:hlinkClick r:id="rId5"/>
              </a:rPr>
              <a:t>https://mentor.ieee.org/802.11/dcn/15/11-15-0322-01-0reg-ngmn-5g-white-paper.docx</a:t>
            </a:r>
            <a:r>
              <a:rPr lang="en-GB" sz="1200" dirty="0" smtClean="0"/>
              <a:t> </a:t>
            </a:r>
            <a:endParaRPr lang="en-GB" sz="1200" b="0" dirty="0" smtClean="0"/>
          </a:p>
          <a:p>
            <a:r>
              <a:rPr lang="en-GB" sz="1800" b="0" dirty="0" smtClean="0"/>
              <a:t>25 March 2015:</a:t>
            </a:r>
          </a:p>
          <a:p>
            <a:pPr lvl="1"/>
            <a:r>
              <a:rPr lang="en-GB" sz="1600" b="0" dirty="0" smtClean="0"/>
              <a:t>NGMN sends 2</a:t>
            </a:r>
            <a:r>
              <a:rPr lang="en-GB" sz="1600" b="0" baseline="30000" dirty="0" smtClean="0"/>
              <a:t>nd</a:t>
            </a:r>
            <a:r>
              <a:rPr lang="en-GB" sz="1600" b="0" dirty="0" smtClean="0"/>
              <a:t> Liaison Letter to the IEEE (similar in content as the 2 September 2014 Liaison Letter)</a:t>
            </a:r>
          </a:p>
          <a:p>
            <a:pPr lvl="2"/>
            <a:r>
              <a:rPr lang="en-GB" sz="1400" dirty="0" smtClean="0">
                <a:hlinkClick r:id="rId6"/>
              </a:rPr>
              <a:t>https://mentor.ieee.org/802.11/dcn/15/11-15-0503-00-0reg-march-25-2015-liaison-from-ngmn-on-5g.docx</a:t>
            </a:r>
            <a:r>
              <a:rPr lang="en-GB" sz="1400" dirty="0" smtClean="0"/>
              <a:t> </a:t>
            </a:r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800" dirty="0" smtClean="0"/>
              <a:t>Timeline</a:t>
            </a:r>
          </a:p>
          <a:p>
            <a:r>
              <a:rPr lang="en-GB" sz="1800" b="0" dirty="0" smtClean="0"/>
              <a:t>5 May 2015:</a:t>
            </a:r>
          </a:p>
          <a:p>
            <a:pPr lvl="1"/>
            <a:r>
              <a:rPr lang="en-GB" sz="1600" b="0" dirty="0" smtClean="0"/>
              <a:t>IEEE 802.11 presents an tutorial overview of the NGMN 5G White paper to a large audience as part of its Wireless Next Generation Standing Committee sessions</a:t>
            </a:r>
          </a:p>
          <a:p>
            <a:pPr lvl="2"/>
            <a:r>
              <a:rPr lang="en-GB" sz="1600" dirty="0" smtClean="0">
                <a:hlinkClick r:id="rId2"/>
              </a:rPr>
              <a:t>https://mentor.ieee.org/802.11/dcn/15/11-15-0547-00-0wng-ngmn-5g-white-paper-overview.pptx</a:t>
            </a:r>
            <a:r>
              <a:rPr lang="en-GB" sz="1600" dirty="0" smtClean="0"/>
              <a:t> </a:t>
            </a:r>
          </a:p>
          <a:p>
            <a:r>
              <a:rPr lang="en-GB" sz="1800" b="0" dirty="0" smtClean="0"/>
              <a:t>14 May 2015:</a:t>
            </a:r>
          </a:p>
          <a:p>
            <a:pPr lvl="1"/>
            <a:r>
              <a:rPr lang="en-GB" sz="1600" b="0" dirty="0" smtClean="0"/>
              <a:t>IEEE 802.11 sends 2</a:t>
            </a:r>
            <a:r>
              <a:rPr lang="en-GB" sz="1600" b="0" baseline="30000" dirty="0" smtClean="0"/>
              <a:t>nd</a:t>
            </a:r>
            <a:r>
              <a:rPr lang="en-GB" sz="1600" b="0" dirty="0" smtClean="0"/>
              <a:t> Liaison Response to the NGMN</a:t>
            </a:r>
          </a:p>
          <a:p>
            <a:pPr lvl="2"/>
            <a:r>
              <a:rPr lang="en-GB" sz="1600" dirty="0" smtClean="0">
                <a:hlinkClick r:id="rId3"/>
              </a:rPr>
              <a:t>https://mentor.ieee.org/802.11/dcn/15/11-15-0673-02-0reg-draft-of-2nd-liaison-response-to-ngmn.docx</a:t>
            </a:r>
            <a:r>
              <a:rPr lang="en-GB" sz="1600" dirty="0" smtClean="0"/>
              <a:t> </a:t>
            </a:r>
          </a:p>
          <a:p>
            <a:r>
              <a:rPr lang="en-GB" sz="1800" b="0" dirty="0" smtClean="0"/>
              <a:t>9 November 2015:</a:t>
            </a:r>
          </a:p>
          <a:p>
            <a:pPr lvl="1"/>
            <a:r>
              <a:rPr lang="en-GB" sz="1600" dirty="0" smtClean="0"/>
              <a:t>A panel discussion on the NGMN 5G White Paper is presented as a tutorial at the Wireless Next Generation Standing Committee sessions.</a:t>
            </a:r>
          </a:p>
          <a:p>
            <a:pPr lvl="2"/>
            <a:r>
              <a:rPr lang="en-US" sz="1600" dirty="0" smtClean="0"/>
              <a:t>Panel Discussion on Perspectives on IEEE 802.11 in 5G/NGMN</a:t>
            </a:r>
          </a:p>
          <a:p>
            <a:pPr lvl="3"/>
            <a:r>
              <a:rPr lang="en-GB" dirty="0" smtClean="0">
                <a:hlinkClick r:id="rId4"/>
              </a:rPr>
              <a:t>https://mentor.ieee.org/802.11/dcn/15/11-15-1266-01-0000-tutorial-panel-discussion-perspectives-on-ieee-802-11-in-5g.ppt</a:t>
            </a:r>
            <a:r>
              <a:rPr lang="en-GB" dirty="0" smtClean="0"/>
              <a:t> </a:t>
            </a:r>
            <a:r>
              <a:rPr lang="en-GB" b="0" dirty="0" smtClean="0"/>
              <a:t/>
            </a:r>
            <a:br>
              <a:rPr lang="en-GB" b="0" dirty="0" smtClean="0"/>
            </a:br>
            <a:endParaRPr lang="en-US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3200" dirty="0" smtClean="0"/>
              <a:t>Timeline</a:t>
            </a:r>
          </a:p>
          <a:p>
            <a:r>
              <a:rPr lang="en-GB" sz="2000" b="0" dirty="0" smtClean="0"/>
              <a:t>14 December 2016:</a:t>
            </a:r>
          </a:p>
          <a:p>
            <a:pPr lvl="1"/>
            <a:r>
              <a:rPr lang="en-US" sz="1600" dirty="0" err="1" smtClean="0"/>
              <a:t>Jeorge</a:t>
            </a:r>
            <a:r>
              <a:rPr lang="en-US" sz="1600" dirty="0" smtClean="0"/>
              <a:t> </a:t>
            </a:r>
            <a:r>
              <a:rPr lang="en-US" sz="1600" dirty="0" err="1" smtClean="0"/>
              <a:t>Hurtarte</a:t>
            </a:r>
            <a:r>
              <a:rPr lang="en-US" sz="1600" dirty="0" smtClean="0"/>
              <a:t> had a conference call with the NGMN on December 14, 2015 and presented his view on the progress made so far by the IEEE 802.11 in reviewing the NGMN "5G White Paper" </a:t>
            </a:r>
          </a:p>
          <a:p>
            <a:pPr lvl="1"/>
            <a:r>
              <a:rPr lang="en-US" sz="1600" dirty="0" err="1" smtClean="0"/>
              <a:t>Jeorge's</a:t>
            </a:r>
            <a:r>
              <a:rPr lang="en-US" sz="1600" dirty="0" smtClean="0"/>
              <a:t> presentation has been posted at: </a:t>
            </a:r>
          </a:p>
          <a:p>
            <a:pPr lvl="2"/>
            <a:r>
              <a:rPr lang="en-US" sz="1400" dirty="0" smtClean="0">
                <a:hlinkClick r:id="rId2"/>
              </a:rPr>
              <a:t>https://mentor.ieee.org/802.11/dcn/16/11-16-0055-00-0reg-report-to-ngmn-december-14-2015.pptx</a:t>
            </a:r>
            <a:r>
              <a:rPr lang="en-US" sz="1400" dirty="0" smtClean="0"/>
              <a:t>  </a:t>
            </a:r>
          </a:p>
          <a:p>
            <a:pPr lvl="1">
              <a:buNone/>
            </a:pPr>
            <a:r>
              <a:rPr lang="en-GB" sz="2400" b="0" dirty="0" smtClean="0"/>
              <a:t/>
            </a:r>
            <a:br>
              <a:rPr lang="en-GB" sz="2400" b="0" dirty="0" smtClean="0"/>
            </a:br>
            <a:endParaRPr lang="en-US" sz="2400" b="0" dirty="0" smtClean="0"/>
          </a:p>
          <a:p>
            <a:pPr indent="0">
              <a:buNone/>
            </a:pPr>
            <a:endParaRPr lang="en-US" b="0" dirty="0" smtClean="0"/>
          </a:p>
          <a:p>
            <a:pPr indent="0">
              <a:buNone/>
            </a:pPr>
            <a:endParaRPr lang="en-US" b="0" dirty="0" smtClean="0"/>
          </a:p>
          <a:p>
            <a:pPr indent="0">
              <a:buNone/>
            </a:pPr>
            <a:endParaRPr lang="en-US" b="0" dirty="0" smtClean="0"/>
          </a:p>
          <a:p>
            <a:pPr indent="0">
              <a:buNone/>
            </a:pPr>
            <a:endParaRPr lang="en-US" b="0" dirty="0" smtClean="0"/>
          </a:p>
          <a:p>
            <a:pPr indent="0">
              <a:buNone/>
            </a:pPr>
            <a:endParaRPr lang="en-US" b="0" dirty="0" smtClean="0"/>
          </a:p>
          <a:p>
            <a:pPr>
              <a:buNone/>
            </a:pP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Intention and Required Actions of the NGMN Liaison Letter *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1800" b="0" dirty="0" smtClean="0"/>
              <a:t>1. The intention of the liaison is </a:t>
            </a:r>
            <a:r>
              <a:rPr lang="en-GB" sz="1800" b="0" u="sng" dirty="0" smtClean="0"/>
              <a:t>to introduce to the IEEE on the scope and objectives of the NGMN 5G initiative. </a:t>
            </a: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1800" b="0" dirty="0" smtClean="0"/>
              <a:t>2. The NGMN would like </a:t>
            </a:r>
            <a:r>
              <a:rPr lang="en-GB" sz="1800" b="0" u="sng" dirty="0" smtClean="0"/>
              <a:t>to invite IEEE to provide feedback </a:t>
            </a:r>
            <a:r>
              <a:rPr lang="en-GB" sz="1800" b="0" dirty="0" smtClean="0"/>
              <a:t>on the activities and to make proposals on potential aspects to be considered in their work. </a:t>
            </a:r>
            <a:br>
              <a:rPr lang="en-GB" sz="1800" b="0" dirty="0" smtClean="0"/>
            </a:br>
            <a:r>
              <a:rPr lang="en-GB" sz="1800" b="0" dirty="0" smtClean="0"/>
              <a:t>3. The NGMN wants to inform the IEEE that it is their intention</a:t>
            </a:r>
            <a:r>
              <a:rPr lang="en-GB" sz="1800" b="0" u="sng" dirty="0" smtClean="0"/>
              <a:t> to keep IEEE updated on their activities in the area of 5G </a:t>
            </a:r>
            <a:r>
              <a:rPr lang="en-GB" sz="1800" b="0" dirty="0" smtClean="0"/>
              <a:t>at major milestones. </a:t>
            </a:r>
            <a:br>
              <a:rPr lang="en-GB" sz="1800" b="0" dirty="0" smtClean="0"/>
            </a:br>
            <a:r>
              <a:rPr lang="en-GB" sz="1800" b="0" dirty="0" smtClean="0"/>
              <a:t>4. Furthermore, NGMN would like </a:t>
            </a:r>
            <a:r>
              <a:rPr lang="en-GB" sz="1800" b="0" u="sng" dirty="0" smtClean="0"/>
              <a:t>to understand and to receive information on IEEE’s current and potential future activities in the area of 5G</a:t>
            </a:r>
            <a:r>
              <a:rPr lang="en-GB" sz="1800" b="0" dirty="0" smtClean="0"/>
              <a:t>. </a:t>
            </a:r>
            <a:br>
              <a:rPr lang="en-GB" sz="1800" b="0" dirty="0" smtClean="0"/>
            </a:br>
            <a:r>
              <a:rPr lang="en-GB" sz="1800" b="0" dirty="0" smtClean="0"/>
              <a:t>5. It would be of particular interest for NGMN if there is </a:t>
            </a:r>
            <a:r>
              <a:rPr lang="en-GB" sz="1800" b="0" u="sng" dirty="0" smtClean="0"/>
              <a:t>input required from the NGMN 5G initiative</a:t>
            </a:r>
            <a:r>
              <a:rPr lang="en-GB" sz="1800" b="0" dirty="0" smtClean="0"/>
              <a:t> and the dates and milestones by which the input from NGMN would be required. </a:t>
            </a:r>
            <a:br>
              <a:rPr lang="en-GB" sz="1800" b="0" dirty="0" smtClean="0"/>
            </a:br>
            <a:r>
              <a:rPr lang="en-GB" sz="1800" b="0" dirty="0" smtClean="0"/>
              <a:t>6. The NGMN would like </a:t>
            </a:r>
            <a:r>
              <a:rPr lang="en-GB" sz="1800" b="0" u="sng" dirty="0" smtClean="0"/>
              <a:t>a representative at the NGMN </a:t>
            </a:r>
            <a:r>
              <a:rPr lang="en-GB" sz="1800" b="0" dirty="0" smtClean="0"/>
              <a:t>Industry Conference &amp; Exhibition in Frankfurt/Germany on 24-25 March 2015, where the NGMN 5G White Paper will be publicly introduced and distributed for the first time. </a:t>
            </a:r>
            <a:br>
              <a:rPr lang="en-GB" sz="1800" b="0" dirty="0" smtClean="0"/>
            </a:br>
            <a:r>
              <a:rPr lang="en-GB" sz="1800" b="0" dirty="0" smtClean="0"/>
              <a:t>7. The NGMN looks </a:t>
            </a:r>
            <a:r>
              <a:rPr lang="en-GB" sz="1800" b="0" u="sng" dirty="0" smtClean="0"/>
              <a:t>forward to deeper and further collaboration with the IEEE on 5G related activities. </a:t>
            </a:r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81200" y="6246168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2"/>
              </a:rPr>
              <a:t>https://mentor.ieee.org/802.11/dcn/14/11-14-1366-00-0000-liaison-from-ngmn-on-5g.pdf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IEEE 802.11 1</a:t>
            </a:r>
            <a:r>
              <a:rPr lang="en-GB" sz="2100" baseline="30000" dirty="0" smtClean="0"/>
              <a:t>st</a:t>
            </a:r>
            <a:r>
              <a:rPr lang="en-GB" sz="2100" dirty="0" smtClean="0"/>
              <a:t> Liaison Response to NGMN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371600"/>
            <a:ext cx="7315200" cy="49554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IEEE 802.11 2</a:t>
            </a:r>
            <a:r>
              <a:rPr lang="en-GB" sz="2100" baseline="30000" dirty="0" smtClean="0"/>
              <a:t>nd</a:t>
            </a:r>
            <a:r>
              <a:rPr lang="en-GB" sz="2100" dirty="0" smtClean="0"/>
              <a:t>  Liaison Response to NGMN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19200"/>
            <a:ext cx="6681637" cy="5210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IEEE 802.11 2</a:t>
            </a:r>
            <a:r>
              <a:rPr lang="en-GB" sz="2100" baseline="30000" dirty="0" smtClean="0"/>
              <a:t>nd</a:t>
            </a:r>
            <a:r>
              <a:rPr lang="en-GB" sz="2100" dirty="0" smtClean="0"/>
              <a:t>  Liaison Response to NGMN (continued)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18, 2016                                                                   doc.: 802.11-16/0132r0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76400"/>
            <a:ext cx="7639050" cy="3990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99977</TotalTime>
  <Words>727</Words>
  <Application>Microsoft Office PowerPoint</Application>
  <PresentationFormat>On-screen Show (4:3)</PresentationFormat>
  <Paragraphs>179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Custom Design</vt:lpstr>
      <vt:lpstr>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JSH</cp:lastModifiedBy>
  <cp:revision>1740</cp:revision>
  <cp:lastPrinted>1998-02-10T13:28:06Z</cp:lastPrinted>
  <dcterms:created xsi:type="dcterms:W3CDTF">2009-04-21T18:18:19Z</dcterms:created>
  <dcterms:modified xsi:type="dcterms:W3CDTF">2016-01-19T14:02:12Z</dcterms:modified>
</cp:coreProperties>
</file>