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75" r:id="rId4"/>
    <p:sldId id="262" r:id="rId5"/>
    <p:sldId id="271" r:id="rId6"/>
    <p:sldId id="268" r:id="rId7"/>
    <p:sldId id="265" r:id="rId8"/>
    <p:sldId id="272" r:id="rId9"/>
    <p:sldId id="273" r:id="rId10"/>
    <p:sldId id="267" r:id="rId11"/>
    <p:sldId id="266" r:id="rId12"/>
    <p:sldId id="269" r:id="rId13"/>
    <p:sldId id="270" r:id="rId14"/>
    <p:sldId id="276" r:id="rId15"/>
    <p:sldId id="279" r:id="rId16"/>
    <p:sldId id="264" r:id="rId17"/>
    <p:sldId id="27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6" d="100"/>
          <a:sy n="76" d="100"/>
        </p:scale>
        <p:origin x="14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19779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59757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18844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January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January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January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January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January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January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January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January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802.11-16/0127r0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8600" y="685800"/>
            <a:ext cx="86106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ITU-R IMT-2020 Status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2016-01-19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29526672"/>
              </p:ext>
            </p:extLst>
          </p:nvPr>
        </p:nvGraphicFramePr>
        <p:xfrm>
          <a:off x="127000" y="2320925"/>
          <a:ext cx="8763000" cy="2687638"/>
        </p:xfrm>
        <a:graphic>
          <a:graphicData uri="http://schemas.openxmlformats.org/presentationml/2006/ole">
            <mc:AlternateContent xmlns:mc="http://schemas.openxmlformats.org/markup-compatibility/2006">
              <mc:Choice xmlns:v="urn:schemas-microsoft-com:vml" Requires="v">
                <p:oleObj spid="_x0000_s3098" name="Document" r:id="rId4" imgW="8257888" imgH="2534496" progId="Word.Document.8">
                  <p:embed/>
                </p:oleObj>
              </mc:Choice>
              <mc:Fallback>
                <p:oleObj name="Document" r:id="rId4" imgW="8257888" imgH="2534496" progId="Word.Document.8">
                  <p:embed/>
                  <p:pic>
                    <p:nvPicPr>
                      <p:cNvPr id="0" name="Picture 3"/>
                      <p:cNvPicPr>
                        <a:picLocks noChangeAspect="1" noChangeArrowheads="1"/>
                      </p:cNvPicPr>
                      <p:nvPr/>
                    </p:nvPicPr>
                    <p:blipFill>
                      <a:blip r:embed="rId5"/>
                      <a:srcRect/>
                      <a:stretch>
                        <a:fillRect/>
                      </a:stretch>
                    </p:blipFill>
                    <p:spPr bwMode="auto">
                      <a:xfrm>
                        <a:off x="127000" y="2320925"/>
                        <a:ext cx="8763000" cy="26876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current IMT view of RLAN </a:t>
            </a:r>
            <a:r>
              <a:rPr lang="en-US" dirty="0" smtClean="0"/>
              <a:t>[1]</a:t>
            </a:r>
            <a:endParaRPr lang="en-US" dirty="0"/>
          </a:p>
        </p:txBody>
      </p:sp>
      <p:sp>
        <p:nvSpPr>
          <p:cNvPr id="3" name="Content Placeholder 2"/>
          <p:cNvSpPr>
            <a:spLocks noGrp="1"/>
          </p:cNvSpPr>
          <p:nvPr>
            <p:ph idx="1"/>
          </p:nvPr>
        </p:nvSpPr>
        <p:spPr>
          <a:xfrm>
            <a:off x="342106" y="1600200"/>
            <a:ext cx="8458200" cy="4113213"/>
          </a:xfrm>
        </p:spPr>
        <p:txBody>
          <a:bodyPr/>
          <a:lstStyle/>
          <a:p>
            <a:r>
              <a:rPr lang="en-US" dirty="0"/>
              <a:t>2.1.4 Maintaining high quality at high mobility </a:t>
            </a:r>
            <a:endParaRPr lang="en-US" b="0" dirty="0"/>
          </a:p>
          <a:p>
            <a:pPr marL="0" indent="0"/>
            <a:r>
              <a:rPr lang="en-US" b="0" dirty="0" smtClean="0"/>
              <a:t>Maintaining </a:t>
            </a:r>
            <a:r>
              <a:rPr lang="en-US" b="0" dirty="0"/>
              <a:t>high quality at high mobility will enable successful deployment of applications on user equipment located within a moving platform such as cars or high-speed trains which are being deployed in several countries. Connectivity on mobile platforms may be provided via IMT, Radio Local Area Network (RLAN) or another network on that platform using suitable backhaul. </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4201977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current IMT view of RLAN </a:t>
            </a:r>
            <a:r>
              <a:rPr lang="en-US" dirty="0" smtClean="0"/>
              <a:t>[1]</a:t>
            </a:r>
            <a:endParaRPr lang="en-US" dirty="0"/>
          </a:p>
        </p:txBody>
      </p:sp>
      <p:sp>
        <p:nvSpPr>
          <p:cNvPr id="3" name="Content Placeholder 2"/>
          <p:cNvSpPr>
            <a:spLocks noGrp="1"/>
          </p:cNvSpPr>
          <p:nvPr>
            <p:ph idx="1"/>
          </p:nvPr>
        </p:nvSpPr>
        <p:spPr>
          <a:xfrm>
            <a:off x="342106" y="1600200"/>
            <a:ext cx="8458200" cy="4419600"/>
          </a:xfrm>
        </p:spPr>
        <p:txBody>
          <a:bodyPr/>
          <a:lstStyle/>
          <a:p>
            <a:r>
              <a:rPr lang="en-US" dirty="0"/>
              <a:t>2.3.3 Technologies to enhance mobile broadband scenarios </a:t>
            </a:r>
            <a:endParaRPr lang="en-US" dirty="0" smtClean="0"/>
          </a:p>
          <a:p>
            <a:pPr marL="0" indent="0"/>
            <a:r>
              <a:rPr lang="en-US" b="0" dirty="0" smtClean="0"/>
              <a:t>IMT </a:t>
            </a:r>
            <a:r>
              <a:rPr lang="en-US" b="0" dirty="0"/>
              <a:t>systems currently provide support for RLAN interworking, at the core network level, including seamless as well as non-seamless mobility, and can offload traffic from cellular networks into license-exempt spectrum bands. </a:t>
            </a:r>
            <a:endParaRPr lang="en-US" dirty="0"/>
          </a:p>
          <a:p>
            <a:r>
              <a:rPr lang="en-US" dirty="0" smtClean="0"/>
              <a:t>6.1.2 </a:t>
            </a:r>
            <a:r>
              <a:rPr lang="en-US" dirty="0"/>
              <a:t>Relationship between IMT-2020 and other access systems </a:t>
            </a:r>
            <a:endParaRPr lang="en-US" dirty="0" smtClean="0"/>
          </a:p>
          <a:p>
            <a:pPr marL="0" indent="0"/>
            <a:r>
              <a:rPr lang="en-US" b="0" dirty="0" smtClean="0"/>
              <a:t>IMT-2020 </a:t>
            </a:r>
            <a:r>
              <a:rPr lang="en-US" b="0" dirty="0"/>
              <a:t>will interwork with other radio systems, such as RLANs, broadband wireless access, broadcast networks, and their possible future enhancements. IMT systems will also closely interwork with other radio systems for users to be optimally and cost-effectively connected. </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1333217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The current IMT view of RLAN </a:t>
            </a:r>
            <a:r>
              <a:rPr lang="en-US" dirty="0" smtClean="0"/>
              <a:t>[2]</a:t>
            </a:r>
            <a:endParaRPr lang="en-US" dirty="0"/>
          </a:p>
        </p:txBody>
      </p:sp>
      <p:sp>
        <p:nvSpPr>
          <p:cNvPr id="3" name="Content Placeholder 2"/>
          <p:cNvSpPr>
            <a:spLocks noGrp="1"/>
          </p:cNvSpPr>
          <p:nvPr>
            <p:ph idx="1"/>
          </p:nvPr>
        </p:nvSpPr>
        <p:spPr>
          <a:xfrm>
            <a:off x="342106" y="1298578"/>
            <a:ext cx="8458200" cy="4414836"/>
          </a:xfrm>
        </p:spPr>
        <p:txBody>
          <a:bodyPr/>
          <a:lstStyle/>
          <a:p>
            <a:r>
              <a:rPr lang="en-US" dirty="0"/>
              <a:t>5.3.7 RLAN Interworking </a:t>
            </a:r>
            <a:endParaRPr lang="en-US" b="0" dirty="0"/>
          </a:p>
          <a:p>
            <a:pPr marL="0" indent="0"/>
            <a:r>
              <a:rPr lang="en-US" sz="2000" b="0" dirty="0"/>
              <a:t>Radio local area networks (RLANs) based on the 802.11 family of standards are already used by many operators for </a:t>
            </a:r>
            <a:r>
              <a:rPr lang="en-US" sz="2000" dirty="0"/>
              <a:t>offloading cellular networks</a:t>
            </a:r>
            <a:r>
              <a:rPr lang="en-US" sz="2000" b="0" dirty="0"/>
              <a:t> and embracing capacity expansion into license-exempt spectrum bands. The LTE specifications provide support for RLAN interworking, including seamless as well as non-seamless mobility, at the core network level. </a:t>
            </a:r>
            <a:r>
              <a:rPr lang="en-US" sz="2000" b="0" dirty="0" smtClean="0"/>
              <a:t>               </a:t>
            </a:r>
            <a:endParaRPr lang="en-US" sz="2000" b="0" dirty="0"/>
          </a:p>
          <a:p>
            <a:pPr marL="0" indent="0"/>
            <a:r>
              <a:rPr lang="en-US" sz="2000" b="0" dirty="0"/>
              <a:t>The selection whether to use RLAN or 3GPP access currently resides in the terminal and is implementation-specific. Existing terminals have no information about the network load and typically connect to the RLAN whenever such a network is found, irrespective of which technology would be preferable from an end-user perspective in a particular scenario. Hence, </a:t>
            </a:r>
            <a:r>
              <a:rPr lang="en-US" sz="2000" dirty="0"/>
              <a:t>existing terminals may switch to an RLAN even if it is heavily loaded </a:t>
            </a:r>
            <a:r>
              <a:rPr lang="en-US" sz="2000" b="0" dirty="0"/>
              <a:t>and the LTE connection would provide significantly better end-user experience. </a:t>
            </a:r>
            <a:r>
              <a:rPr lang="en-US" sz="2000" dirty="0"/>
              <a:t>Providing the system with mechanisms to support control by the network over the radio-access technology used by the terminal can remedy this situation</a:t>
            </a:r>
            <a:r>
              <a:rPr lang="en-US" sz="2000" b="0" dirty="0"/>
              <a:t>. </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38292766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The current IMT view of RLAN </a:t>
            </a:r>
            <a:r>
              <a:rPr lang="en-US" dirty="0" smtClean="0"/>
              <a:t>[2]</a:t>
            </a:r>
            <a:endParaRPr lang="en-US" dirty="0"/>
          </a:p>
        </p:txBody>
      </p:sp>
      <p:sp>
        <p:nvSpPr>
          <p:cNvPr id="3" name="Content Placeholder 2"/>
          <p:cNvSpPr>
            <a:spLocks noGrp="1"/>
          </p:cNvSpPr>
          <p:nvPr>
            <p:ph idx="1"/>
          </p:nvPr>
        </p:nvSpPr>
        <p:spPr>
          <a:xfrm>
            <a:off x="342106" y="1298578"/>
            <a:ext cx="8458200" cy="4414836"/>
          </a:xfrm>
        </p:spPr>
        <p:txBody>
          <a:bodyPr/>
          <a:lstStyle/>
          <a:p>
            <a:r>
              <a:rPr lang="en-US" dirty="0"/>
              <a:t>5.6.2.4 Multi-radio access and multi-mode </a:t>
            </a:r>
            <a:endParaRPr lang="en-US" b="0" dirty="0"/>
          </a:p>
          <a:p>
            <a:pPr marL="0" indent="0"/>
            <a:r>
              <a:rPr lang="en-US" sz="2000" b="0" dirty="0"/>
              <a:t>The trend to integrate multiple radio access technologies seamlessly will accelerate due to the </a:t>
            </a:r>
            <a:r>
              <a:rPr lang="en-US" sz="2000" dirty="0"/>
              <a:t>need to integrate new spectrum bands, licensed and unlicensed to meet capacity demands</a:t>
            </a:r>
            <a:r>
              <a:rPr lang="en-US" sz="2000" b="0" dirty="0"/>
              <a:t>, and to support usages such as IoT wherein IoT devices with non-cellular radio may connect to cellular network through a multi-radio gateway. </a:t>
            </a:r>
          </a:p>
          <a:p>
            <a:pPr marL="0" indent="0"/>
            <a:r>
              <a:rPr lang="en-US" sz="2000" b="0" dirty="0"/>
              <a:t>The coexistence of multi-RAT (e.g. pre-IMT/IMT/RLAN) introduces many challenges for operators, e.g. burdened maintenance and difficult operation with multiple management system, degraded user experience such as delay and power consumption due to interoperability between different RATs/modes, imbalanced and low resources utilization of different RATs, </a:t>
            </a:r>
            <a:r>
              <a:rPr lang="en-US" sz="2000" dirty="0"/>
              <a:t>inflexible and inefficient traffic steering since the RRM entity is independent from each other</a:t>
            </a:r>
            <a:r>
              <a:rPr lang="en-US" sz="2000" b="0" dirty="0"/>
              <a:t>, and so on. </a:t>
            </a:r>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15004093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regarding the: </a:t>
            </a:r>
            <a:br>
              <a:rPr lang="en-US" dirty="0" smtClean="0"/>
            </a:br>
            <a:r>
              <a:rPr lang="en-US" dirty="0" smtClean="0"/>
              <a:t>Current ITU-R View of IMT-2020 </a:t>
            </a:r>
            <a:endParaRPr lang="en-US" dirty="0"/>
          </a:p>
        </p:txBody>
      </p:sp>
      <p:sp>
        <p:nvSpPr>
          <p:cNvPr id="3" name="Content Placeholder 2"/>
          <p:cNvSpPr>
            <a:spLocks noGrp="1"/>
          </p:cNvSpPr>
          <p:nvPr>
            <p:ph idx="1"/>
          </p:nvPr>
        </p:nvSpPr>
        <p:spPr>
          <a:xfrm>
            <a:off x="304801" y="1905000"/>
            <a:ext cx="8266112" cy="4113213"/>
          </a:xfrm>
        </p:spPr>
        <p:txBody>
          <a:bodyPr/>
          <a:lstStyle/>
          <a:p>
            <a:pPr>
              <a:buFont typeface="Arial" panose="020B0604020202020204" pitchFamily="34" charset="0"/>
              <a:buChar char="•"/>
            </a:pPr>
            <a:r>
              <a:rPr lang="en-US" dirty="0" smtClean="0"/>
              <a:t>IMT-2020 is a next step of IMT-Advanced and IMT-2000</a:t>
            </a:r>
          </a:p>
          <a:p>
            <a:pPr lvl="1">
              <a:buFont typeface="Arial" panose="020B0604020202020204" pitchFamily="34" charset="0"/>
              <a:buChar char="•"/>
            </a:pPr>
            <a:r>
              <a:rPr lang="en-US" dirty="0" smtClean="0"/>
              <a:t>Therefore IMT is focused on the next step for cellular and is not really concerned with non-cellular RATs. </a:t>
            </a:r>
          </a:p>
          <a:p>
            <a:pPr>
              <a:buFont typeface="Arial" panose="020B0604020202020204" pitchFamily="34" charset="0"/>
              <a:buChar char="•"/>
            </a:pPr>
            <a:r>
              <a:rPr lang="en-US" dirty="0" smtClean="0"/>
              <a:t>IMT-2020 use cases overlap with 802.11 uses, e.g.:</a:t>
            </a:r>
          </a:p>
          <a:p>
            <a:pPr lvl="1">
              <a:buFont typeface="Arial" panose="020B0604020202020204" pitchFamily="34" charset="0"/>
              <a:buChar char="•"/>
            </a:pPr>
            <a:r>
              <a:rPr lang="en-US" dirty="0" smtClean="0"/>
              <a:t>Hot Spot: High </a:t>
            </a:r>
            <a:r>
              <a:rPr lang="en-US" dirty="0"/>
              <a:t>user </a:t>
            </a:r>
            <a:r>
              <a:rPr lang="en-US" dirty="0" smtClean="0"/>
              <a:t>density, Very </a:t>
            </a:r>
            <a:r>
              <a:rPr lang="en-US" dirty="0"/>
              <a:t>high traffic </a:t>
            </a:r>
            <a:r>
              <a:rPr lang="en-US" dirty="0" smtClean="0"/>
              <a:t>capacity, Low mobility, High </a:t>
            </a:r>
            <a:r>
              <a:rPr lang="en-US" dirty="0"/>
              <a:t>data </a:t>
            </a:r>
            <a:r>
              <a:rPr lang="en-US" dirty="0" smtClean="0"/>
              <a:t>rate</a:t>
            </a:r>
          </a:p>
          <a:p>
            <a:pPr lvl="1">
              <a:buFont typeface="Arial" panose="020B0604020202020204" pitchFamily="34" charset="0"/>
              <a:buChar char="•"/>
            </a:pPr>
            <a:r>
              <a:rPr lang="en-US" dirty="0"/>
              <a:t>Massive machine type </a:t>
            </a:r>
            <a:r>
              <a:rPr lang="en-US" dirty="0" smtClean="0"/>
              <a:t>communications (</a:t>
            </a:r>
            <a:r>
              <a:rPr lang="en-US" dirty="0"/>
              <a:t>IOT): Very large number of connected </a:t>
            </a:r>
            <a:r>
              <a:rPr lang="en-US" dirty="0" smtClean="0"/>
              <a:t>devices, Low </a:t>
            </a:r>
            <a:r>
              <a:rPr lang="en-US" dirty="0"/>
              <a:t>volume, non-delay sensitive </a:t>
            </a:r>
            <a:r>
              <a:rPr lang="en-US" dirty="0" smtClean="0"/>
              <a:t>data, Low </a:t>
            </a:r>
            <a:r>
              <a:rPr lang="en-US" dirty="0"/>
              <a:t>cost, long batter life</a:t>
            </a:r>
          </a:p>
          <a:p>
            <a:pPr>
              <a:buFont typeface="Arial" panose="020B0604020202020204" pitchFamily="34" charset="0"/>
              <a:buChar char="•"/>
            </a:pPr>
            <a:r>
              <a:rPr lang="en-US" dirty="0" smtClean="0"/>
              <a:t>IMT-2020 is currently assuming that proposals should be RANs,  not  RATs – 802.11 is a RAT.</a:t>
            </a:r>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2967479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IMT-2020 Bottom 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ITU-R via IMT-2020 is defining the 5G network</a:t>
            </a:r>
          </a:p>
          <a:p>
            <a:pPr>
              <a:buFont typeface="Arial" panose="020B0604020202020204" pitchFamily="34" charset="0"/>
              <a:buChar char="•"/>
            </a:pPr>
            <a:r>
              <a:rPr lang="en-US" dirty="0" smtClean="0"/>
              <a:t>The 5G network will provide wireless technology solutions for many traditional 802.11 use cases</a:t>
            </a:r>
          </a:p>
          <a:p>
            <a:pPr>
              <a:buFont typeface="Arial" panose="020B0604020202020204" pitchFamily="34" charset="0"/>
              <a:buChar char="•"/>
            </a:pPr>
            <a:r>
              <a:rPr lang="en-US" dirty="0" smtClean="0"/>
              <a:t>IMT-2020 will also provide input to WRC 19 and hence will help drive spectrum allocation decisions, especially in the 5150-5925 MHz and  &gt;6 GHz ranges </a:t>
            </a:r>
          </a:p>
          <a:p>
            <a:pPr>
              <a:buFont typeface="Arial" panose="020B0604020202020204" pitchFamily="34" charset="0"/>
              <a:buChar char="•"/>
            </a:pPr>
            <a:r>
              <a:rPr lang="en-US" dirty="0" smtClean="0"/>
              <a:t>If 802.11 wants to be an IMT-2020 technology it must advocate for itself in ITU-R</a:t>
            </a:r>
          </a:p>
          <a:p>
            <a:pPr>
              <a:buFont typeface="Arial" panose="020B0604020202020204" pitchFamily="34" charset="0"/>
              <a:buChar char="•"/>
            </a:pPr>
            <a:r>
              <a:rPr lang="en-US" dirty="0" smtClean="0"/>
              <a:t>If 802.11 does not advocate for itself no one else will.</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448843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January 2016</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16</a:t>
            </a:fld>
            <a:endParaRPr lang="en-GB" dirty="0"/>
          </a:p>
        </p:txBody>
      </p:sp>
      <p:sp>
        <p:nvSpPr>
          <p:cNvPr id="11265" name="Rectangle 1"/>
          <p:cNvSpPr>
            <a:spLocks noGrp="1" noChangeArrowheads="1"/>
          </p:cNvSpPr>
          <p:nvPr>
            <p:ph type="title"/>
          </p:nvPr>
        </p:nvSpPr>
        <p:spPr>
          <a:xfrm>
            <a:off x="685800" y="685800"/>
            <a:ext cx="7772400" cy="533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65747" y="1294837"/>
            <a:ext cx="7772400" cy="4953563"/>
          </a:xfrm>
          <a:ln/>
        </p:spPr>
        <p:txBody>
          <a:bodyPr/>
          <a:lstStyle/>
          <a:p>
            <a:pPr marL="457200" indent="-457200">
              <a:buFont typeface="+mj-lt"/>
              <a:buAutoNum type="arabicPeriod"/>
            </a:pPr>
            <a:r>
              <a:rPr lang="en-US" dirty="0" smtClean="0"/>
              <a:t>Recommendation ITU-R M.2083-0 (09/2015), “IMT Vision – Framework and overall objectives of the future development of IMT for 2020 and beyond”, M Series, Mobile, radiodetermination, amateur and related satellite services </a:t>
            </a:r>
          </a:p>
          <a:p>
            <a:pPr marL="457200" indent="-457200">
              <a:buFont typeface="+mj-lt"/>
              <a:buAutoNum type="arabicPeriod"/>
            </a:pPr>
            <a:r>
              <a:rPr lang="en-US" dirty="0" smtClean="0"/>
              <a:t>Report ITU-R M.2320-0 (11/2014), “Future technology trends of terrestrial IMT systems”, M Series Mobile, radiodetermination, amateur and related satellite services </a:t>
            </a:r>
          </a:p>
          <a:p>
            <a:pPr marL="457200" indent="-457200">
              <a:buFont typeface="+mj-lt"/>
              <a:buAutoNum type="arabicPeriod"/>
            </a:pPr>
            <a:r>
              <a:rPr lang="en-US" dirty="0" smtClean="0"/>
              <a:t>11-16/0004r0 </a:t>
            </a:r>
            <a:r>
              <a:rPr lang="en-US" dirty="0"/>
              <a:t>“Next </a:t>
            </a:r>
            <a:r>
              <a:rPr lang="en-US" dirty="0"/>
              <a:t>steps for IEEE 802.11</a:t>
            </a:r>
            <a:br>
              <a:rPr lang="en-US" dirty="0"/>
            </a:br>
            <a:r>
              <a:rPr lang="en-US" dirty="0"/>
              <a:t>as an IMT-2020 technology</a:t>
            </a:r>
            <a:r>
              <a:rPr lang="en-US" dirty="0"/>
              <a:t>?”, Andrew Myles </a:t>
            </a:r>
            <a:r>
              <a:rPr lang="en-US" dirty="0"/>
              <a:t>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January 2016</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17</a:t>
            </a:fld>
            <a:endParaRPr lang="en-GB" dirty="0"/>
          </a:p>
        </p:txBody>
      </p:sp>
      <p:sp>
        <p:nvSpPr>
          <p:cNvPr id="11265" name="Rectangle 1"/>
          <p:cNvSpPr>
            <a:spLocks noGrp="1" noChangeArrowheads="1"/>
          </p:cNvSpPr>
          <p:nvPr>
            <p:ph type="title"/>
          </p:nvPr>
        </p:nvSpPr>
        <p:spPr>
          <a:xfrm>
            <a:off x="685800" y="685800"/>
            <a:ext cx="7772400" cy="685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 (cont.)</a:t>
            </a:r>
            <a:endParaRPr lang="en-GB" dirty="0"/>
          </a:p>
        </p:txBody>
      </p:sp>
      <p:sp>
        <p:nvSpPr>
          <p:cNvPr id="11266" name="Rectangle 2"/>
          <p:cNvSpPr>
            <a:spLocks noGrp="1" noChangeArrowheads="1"/>
          </p:cNvSpPr>
          <p:nvPr>
            <p:ph type="body" idx="1"/>
          </p:nvPr>
        </p:nvSpPr>
        <p:spPr>
          <a:xfrm>
            <a:off x="639262" y="1371600"/>
            <a:ext cx="7772400" cy="4951413"/>
          </a:xfrm>
          <a:ln/>
        </p:spPr>
        <p:txBody>
          <a:bodyPr/>
          <a:lstStyle/>
          <a:p>
            <a:pPr marL="457200" indent="-457200">
              <a:buFont typeface="+mj-lt"/>
              <a:buAutoNum type="arabicPeriod" startAt="4"/>
            </a:pPr>
            <a:r>
              <a:rPr lang="en-US" sz="1400" b="0" dirty="0" smtClean="0"/>
              <a:t>Recommendation </a:t>
            </a:r>
            <a:r>
              <a:rPr lang="en-US" sz="1400" b="0" dirty="0"/>
              <a:t>ITU-R M.1036 Frequency arrangements for implementation of the terrestrial component of International Mobile Telecommunications (IMT) in the bands identified for IMT in the Radio Regulations (RR) </a:t>
            </a:r>
          </a:p>
          <a:p>
            <a:pPr marL="457200" indent="-457200">
              <a:buFont typeface="+mj-lt"/>
              <a:buAutoNum type="arabicPeriod" startAt="4"/>
            </a:pPr>
            <a:r>
              <a:rPr lang="en-US" sz="1400" b="0" dirty="0"/>
              <a:t>Recommendation ITU-R M.1224 Vocabulary of Terms for International Mobile Telecommunications (IMT) </a:t>
            </a:r>
          </a:p>
          <a:p>
            <a:pPr marL="457200" indent="-457200">
              <a:buFont typeface="+mj-lt"/>
              <a:buAutoNum type="arabicPeriod" startAt="4"/>
            </a:pPr>
            <a:r>
              <a:rPr lang="en-US" sz="1400" b="0" dirty="0"/>
              <a:t>Recommendation ITU-R M.1457 Detailed specification of the terrestrial radio interfaces of International Mobile Telecommunications-2000 (IMT-2000) </a:t>
            </a:r>
            <a:endParaRPr lang="en-US" sz="1400" b="0" dirty="0" smtClean="0"/>
          </a:p>
          <a:p>
            <a:pPr marL="457200" indent="-457200">
              <a:buFont typeface="+mj-lt"/>
              <a:buAutoNum type="arabicPeriod" startAt="4"/>
            </a:pPr>
            <a:r>
              <a:rPr lang="en-US" sz="1400" b="0" dirty="0"/>
              <a:t>Recommendation ITU-R M.1645 Framework and overall objectives of the future development of IMT-2000 and systems beyond IMT-2000 </a:t>
            </a:r>
          </a:p>
          <a:p>
            <a:pPr marL="457200" indent="-457200">
              <a:buFont typeface="+mj-lt"/>
              <a:buAutoNum type="arabicPeriod" startAt="4"/>
            </a:pPr>
            <a:r>
              <a:rPr lang="en-US" sz="1400" b="0" dirty="0"/>
              <a:t>Recommendation ITU-R M.1822 Framework for services supported by IMT </a:t>
            </a:r>
          </a:p>
          <a:p>
            <a:pPr marL="457200" indent="-457200">
              <a:buFont typeface="+mj-lt"/>
              <a:buAutoNum type="arabicPeriod" startAt="4"/>
            </a:pPr>
            <a:r>
              <a:rPr lang="en-US" sz="1400" b="0" dirty="0"/>
              <a:t>Recommendation ITU-R M.2012 Detailed specifications of the terrestrial radio interfaces of International Mobile Telecommunications Advanced (IMT-Advanced). </a:t>
            </a:r>
            <a:endParaRPr lang="en-US" sz="1400" b="0" dirty="0" smtClean="0"/>
          </a:p>
          <a:p>
            <a:pPr marL="457200" indent="-457200">
              <a:buFont typeface="+mj-lt"/>
              <a:buAutoNum type="arabicPeriod" startAt="4"/>
            </a:pPr>
            <a:r>
              <a:rPr lang="en-US" sz="1400" b="0" dirty="0"/>
              <a:t>Report ITU-R M.2038 Technology trends </a:t>
            </a:r>
          </a:p>
          <a:p>
            <a:pPr marL="457200" indent="-457200">
              <a:buFont typeface="+mj-lt"/>
              <a:buAutoNum type="arabicPeriod" startAt="4"/>
            </a:pPr>
            <a:r>
              <a:rPr lang="en-US" sz="1400" b="0" dirty="0"/>
              <a:t>Report ITU-R M.2074 Radio aspects for the terrestrial component of IMT-2000 and systems beyond IMT-2000 </a:t>
            </a:r>
          </a:p>
          <a:p>
            <a:pPr marL="457200" indent="-457200">
              <a:buFont typeface="+mj-lt"/>
              <a:buAutoNum type="arabicPeriod" startAt="4"/>
            </a:pPr>
            <a:r>
              <a:rPr lang="en-US" sz="1400" b="0" dirty="0"/>
              <a:t>Report ITU-R M.2243 Assessment of the global mobile broadband deployments and forecasts for International Mobile Telecommunications </a:t>
            </a:r>
          </a:p>
          <a:p>
            <a:pPr marL="457200" indent="-457200">
              <a:buFont typeface="+mj-lt"/>
              <a:buAutoNum type="arabicPeriod" startAt="4"/>
            </a:pPr>
            <a:r>
              <a:rPr lang="en-US" sz="1400" b="0" dirty="0"/>
              <a:t>Report ITU-R M.2334 Passive and active antenna systems for base stations of IMT systems </a:t>
            </a:r>
          </a:p>
          <a:p>
            <a:pPr marL="457200" indent="-457200">
              <a:buFont typeface="+mj-lt"/>
              <a:buAutoNum type="arabicPeriod" startAt="4"/>
            </a:pPr>
            <a:r>
              <a:rPr lang="en-US" sz="1400" b="0" dirty="0"/>
              <a:t>Resolution ITU-R 56-1 Naming for International Mobile Telecommunications. </a:t>
            </a:r>
          </a:p>
          <a:p>
            <a:endParaRPr lang="en-US" sz="1400" b="0" dirty="0"/>
          </a:p>
          <a:p>
            <a:pPr marL="457200" indent="-457200">
              <a:buFont typeface="+mj-lt"/>
              <a:buAutoNum type="arabicPeriod"/>
            </a:pPr>
            <a:endParaRPr lang="en-US" sz="1400" b="0" dirty="0"/>
          </a:p>
          <a:p>
            <a:pPr marL="457200" indent="-457200">
              <a:buFont typeface="+mj-lt"/>
              <a:buAutoNum type="arabicPeriod"/>
            </a:pPr>
            <a:endParaRPr lang="en-US" sz="1400" dirty="0" smtClean="0"/>
          </a:p>
        </p:txBody>
      </p:sp>
    </p:spTree>
    <p:extLst>
      <p:ext uri="{BB962C8B-B14F-4D97-AF65-F5344CB8AC3E}">
        <p14:creationId xmlns:p14="http://schemas.microsoft.com/office/powerpoint/2010/main" val="10638679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January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discusses </a:t>
            </a:r>
            <a:r>
              <a:rPr lang="en-GB" dirty="0" smtClean="0"/>
              <a:t>the </a:t>
            </a:r>
            <a:r>
              <a:rPr lang="en-GB" dirty="0"/>
              <a:t>ongoing ITU IMT-2020 </a:t>
            </a:r>
            <a:r>
              <a:rPr lang="en-GB" dirty="0" smtClean="0"/>
              <a:t>activity and provides an overview summary of the currently available ITU-R documents.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Description of ITU and ITU-R</a:t>
            </a:r>
          </a:p>
          <a:p>
            <a:r>
              <a:rPr lang="en-US" dirty="0" smtClean="0"/>
              <a:t>IMT-2020</a:t>
            </a:r>
          </a:p>
          <a:p>
            <a:r>
              <a:rPr lang="en-US" dirty="0" smtClean="0"/>
              <a:t>	Background: IMT-2000, IMT-Advanced</a:t>
            </a:r>
          </a:p>
          <a:p>
            <a:r>
              <a:rPr lang="en-US" dirty="0" smtClean="0"/>
              <a:t>	IMT-2020 Vision</a:t>
            </a:r>
          </a:p>
          <a:p>
            <a:r>
              <a:rPr lang="en-US" dirty="0" smtClean="0"/>
              <a:t>	IMT-2020 Technology</a:t>
            </a:r>
          </a:p>
          <a:p>
            <a:r>
              <a:rPr lang="en-US" dirty="0" smtClean="0"/>
              <a:t>Bottom Line</a:t>
            </a:r>
            <a:r>
              <a:rPr lang="en-US" dirty="0"/>
              <a:t>	</a:t>
            </a:r>
            <a:endParaRPr lang="en-US" dirty="0" smtClean="0"/>
          </a:p>
          <a:p>
            <a:r>
              <a:rPr lang="en-US" dirty="0" smtClean="0"/>
              <a:t> </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284590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January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9217" name="Rectangle 1"/>
          <p:cNvSpPr>
            <a:spLocks noGrp="1" noChangeArrowheads="1"/>
          </p:cNvSpPr>
          <p:nvPr>
            <p:ph type="title"/>
          </p:nvPr>
        </p:nvSpPr>
        <p:spPr>
          <a:xfrm>
            <a:off x="685800" y="684213"/>
            <a:ext cx="7772400" cy="458787"/>
          </a:xfrm>
          <a:ln/>
        </p:spPr>
        <p:txBody>
          <a:bodyPr lIns="90000" tIns="46800" rIns="90000" bIns="46800"/>
          <a:lstStyle/>
          <a:p>
            <a:r>
              <a:rPr lang="en-US" dirty="0" smtClean="0"/>
              <a:t>ITU</a:t>
            </a:r>
            <a:endParaRPr lang="en-US" dirty="0"/>
          </a:p>
        </p:txBody>
      </p:sp>
      <p:sp>
        <p:nvSpPr>
          <p:cNvPr id="9218" name="Rectangle 2"/>
          <p:cNvSpPr>
            <a:spLocks noGrp="1" noChangeArrowheads="1"/>
          </p:cNvSpPr>
          <p:nvPr>
            <p:ph type="body" idx="1"/>
          </p:nvPr>
        </p:nvSpPr>
        <p:spPr>
          <a:xfrm>
            <a:off x="533400" y="1196997"/>
            <a:ext cx="7772400" cy="4114800"/>
          </a:xfrm>
          <a:ln/>
        </p:spPr>
        <p:txBody>
          <a:bodyPr/>
          <a:lstStyle/>
          <a:p>
            <a:pPr>
              <a:buFont typeface="Times New Roman" pitchFamily="16" charset="0"/>
              <a:buChar char="•"/>
            </a:pPr>
            <a:r>
              <a:rPr lang="en-GB" dirty="0" smtClean="0"/>
              <a:t>The ITU – International Telecommunications Union</a:t>
            </a:r>
          </a:p>
          <a:p>
            <a:pPr lvl="1">
              <a:buFont typeface="Times New Roman" pitchFamily="16" charset="0"/>
              <a:buChar char="•"/>
            </a:pPr>
            <a:r>
              <a:rPr lang="en-GB" dirty="0" smtClean="0"/>
              <a:t>Is </a:t>
            </a:r>
            <a:r>
              <a:rPr lang="en-GB" dirty="0" smtClean="0"/>
              <a:t>a specialized agency of </a:t>
            </a:r>
            <a:r>
              <a:rPr lang="en-GB" dirty="0" smtClean="0"/>
              <a:t>the UN and </a:t>
            </a:r>
            <a:r>
              <a:rPr lang="en-GB" dirty="0" smtClean="0"/>
              <a:t>is responsible for issues that concern information and communications technology</a:t>
            </a:r>
          </a:p>
          <a:p>
            <a:pPr lvl="1">
              <a:buFont typeface="Times New Roman" pitchFamily="16" charset="0"/>
              <a:buChar char="•"/>
            </a:pPr>
            <a:r>
              <a:rPr lang="en-GB" dirty="0" smtClean="0"/>
              <a:t>The ITU coordinates the shared global use of the radio spectrum</a:t>
            </a:r>
          </a:p>
          <a:p>
            <a:pPr lvl="1">
              <a:buFont typeface="Times New Roman" pitchFamily="16" charset="0"/>
              <a:buChar char="•"/>
            </a:pPr>
            <a:r>
              <a:rPr lang="en-GB" dirty="0" smtClean="0"/>
              <a:t>Assists in the development of worldwide technical standards </a:t>
            </a:r>
          </a:p>
          <a:p>
            <a:pPr lvl="1">
              <a:buFont typeface="Times New Roman" pitchFamily="16" charset="0"/>
              <a:buChar char="•"/>
            </a:pPr>
            <a:r>
              <a:rPr lang="en-GB" dirty="0" smtClean="0"/>
              <a:t>Technologies include: broadband internet, latest-generation wireless technology, internet access, data, voice, TV broadcasting, next-Generation networks, … </a:t>
            </a:r>
          </a:p>
          <a:p>
            <a:pPr>
              <a:buFont typeface="Times New Roman" pitchFamily="16" charset="0"/>
              <a:buChar char="•"/>
            </a:pPr>
            <a:r>
              <a:rPr lang="en-GB" dirty="0" smtClean="0"/>
              <a:t>ITU-R  </a:t>
            </a:r>
            <a:r>
              <a:rPr lang="en-GB" dirty="0"/>
              <a:t>- the Radiocommunications Sector of ITU </a:t>
            </a:r>
            <a:endParaRPr lang="en-GB" dirty="0" smtClean="0"/>
          </a:p>
          <a:p>
            <a:pPr lvl="1">
              <a:buFont typeface="Times New Roman" pitchFamily="16" charset="0"/>
              <a:buChar char="•"/>
            </a:pPr>
            <a:r>
              <a:rPr lang="en-US" dirty="0" smtClean="0"/>
              <a:t>The </a:t>
            </a:r>
            <a:r>
              <a:rPr lang="en-US" dirty="0"/>
              <a:t>role of the </a:t>
            </a:r>
            <a:r>
              <a:rPr lang="en-US" dirty="0" smtClean="0"/>
              <a:t>ITU-R </a:t>
            </a:r>
            <a:r>
              <a:rPr lang="en-US" dirty="0"/>
              <a:t>is to ensure the rational, equitable, efficient and economical use of the radio-frequency spectrum by all radiocommunication </a:t>
            </a:r>
            <a:r>
              <a:rPr lang="en-US" dirty="0" smtClean="0"/>
              <a:t>services </a:t>
            </a:r>
          </a:p>
          <a:p>
            <a:pPr lvl="1">
              <a:buFont typeface="Times New Roman" pitchFamily="16" charset="0"/>
              <a:buChar char="•"/>
            </a:pPr>
            <a:r>
              <a:rPr lang="en-US" dirty="0" smtClean="0"/>
              <a:t>The </a:t>
            </a:r>
            <a:r>
              <a:rPr lang="en-US" dirty="0"/>
              <a:t>regulatory and policy functions of the </a:t>
            </a:r>
            <a:r>
              <a:rPr lang="en-US" dirty="0" smtClean="0"/>
              <a:t>ITU-R </a:t>
            </a:r>
            <a:r>
              <a:rPr lang="en-US" dirty="0"/>
              <a:t>are performed by World and Regional Radiocommunication Conferences and Radiocommunication Assemblies supported by Study Groups</a:t>
            </a:r>
            <a:r>
              <a:rPr lang="en-US" dirty="0" smtClean="0"/>
              <a:t>.</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IMT-2000, IMT-Advanced</a:t>
            </a:r>
            <a:endParaRPr lang="en-US" dirty="0"/>
          </a:p>
        </p:txBody>
      </p:sp>
      <p:sp>
        <p:nvSpPr>
          <p:cNvPr id="3" name="Content Placeholder 2"/>
          <p:cNvSpPr>
            <a:spLocks noGrp="1"/>
          </p:cNvSpPr>
          <p:nvPr>
            <p:ph idx="1"/>
          </p:nvPr>
        </p:nvSpPr>
        <p:spPr>
          <a:xfrm>
            <a:off x="685799" y="1524000"/>
            <a:ext cx="7770813" cy="4572000"/>
          </a:xfrm>
        </p:spPr>
        <p:txBody>
          <a:bodyPr/>
          <a:lstStyle/>
          <a:p>
            <a:r>
              <a:rPr lang="en-US" dirty="0"/>
              <a:t>IMT – International Mobile Telecommunications </a:t>
            </a:r>
            <a:endParaRPr lang="en-US" dirty="0" smtClean="0"/>
          </a:p>
          <a:p>
            <a:pPr>
              <a:buFont typeface="Arial" panose="020B0604020202020204" pitchFamily="34" charset="0"/>
              <a:buChar char="•"/>
            </a:pPr>
            <a:r>
              <a:rPr lang="en-US" dirty="0" smtClean="0"/>
              <a:t>IMT-2000 technologies (Marketed as 3G):</a:t>
            </a:r>
          </a:p>
          <a:p>
            <a:pPr lvl="1">
              <a:buFont typeface="Arial" panose="020B0604020202020204" pitchFamily="34" charset="0"/>
              <a:buChar char="•"/>
            </a:pPr>
            <a:r>
              <a:rPr lang="en-US" dirty="0" smtClean="0"/>
              <a:t>3GPP Family: UMTS </a:t>
            </a:r>
          </a:p>
          <a:p>
            <a:pPr lvl="2">
              <a:buFont typeface="Arial" panose="020B0604020202020204" pitchFamily="34" charset="0"/>
              <a:buChar char="•"/>
            </a:pPr>
            <a:r>
              <a:rPr lang="en-US" sz="1600" dirty="0" smtClean="0"/>
              <a:t>UTRA-FDD/W-CDMA</a:t>
            </a:r>
          </a:p>
          <a:p>
            <a:pPr lvl="2">
              <a:buFont typeface="Arial" panose="020B0604020202020204" pitchFamily="34" charset="0"/>
              <a:buChar char="•"/>
            </a:pPr>
            <a:r>
              <a:rPr lang="en-US" sz="1600" dirty="0" smtClean="0"/>
              <a:t>UTRA-TDD LCR/TD-SCDMA</a:t>
            </a:r>
          </a:p>
          <a:p>
            <a:pPr lvl="2">
              <a:buFont typeface="Arial" panose="020B0604020202020204" pitchFamily="34" charset="0"/>
              <a:buChar char="•"/>
            </a:pPr>
            <a:r>
              <a:rPr lang="en-US" sz="1600" dirty="0" smtClean="0"/>
              <a:t>UTRA-TDD HCR/TD-CDMA</a:t>
            </a:r>
          </a:p>
          <a:p>
            <a:pPr lvl="1">
              <a:buFont typeface="Arial" panose="020B0604020202020204" pitchFamily="34" charset="0"/>
              <a:buChar char="•"/>
            </a:pPr>
            <a:r>
              <a:rPr lang="en-US" dirty="0" smtClean="0"/>
              <a:t>3GPP2 Family: CDMA2000 (1xEV-DO Rev A, EV-DO Rev B)</a:t>
            </a:r>
            <a:endParaRPr lang="en-US" dirty="0"/>
          </a:p>
          <a:p>
            <a:pPr>
              <a:buFont typeface="Arial" panose="020B0604020202020204" pitchFamily="34" charset="0"/>
              <a:buChar char="•"/>
            </a:pPr>
            <a:r>
              <a:rPr lang="en-US" dirty="0" smtClean="0"/>
              <a:t>IMT-Advanced technologies (Marketed as 4G):</a:t>
            </a:r>
          </a:p>
          <a:p>
            <a:pPr lvl="1">
              <a:buFont typeface="Arial" panose="020B0604020202020204" pitchFamily="34" charset="0"/>
              <a:buChar char="•"/>
            </a:pPr>
            <a:r>
              <a:rPr lang="en-US" dirty="0" smtClean="0"/>
              <a:t>3GPP Family: LTE Advanced (E-UTRA)</a:t>
            </a:r>
          </a:p>
          <a:p>
            <a:pPr lvl="1">
              <a:buFont typeface="Arial" panose="020B0604020202020204" pitchFamily="34" charset="0"/>
              <a:buChar char="•"/>
            </a:pPr>
            <a:r>
              <a:rPr lang="en-US" dirty="0" smtClean="0"/>
              <a:t>IEEE Family: WiMAX (802.16m)</a:t>
            </a:r>
          </a:p>
          <a:p>
            <a:pPr>
              <a:buFont typeface="Arial" panose="020B0604020202020204" pitchFamily="34" charset="0"/>
              <a:buChar char="•"/>
            </a:pPr>
            <a:r>
              <a:rPr lang="en-US" dirty="0" smtClean="0"/>
              <a:t>ITU as basically defined IMT as Cellular Telephone</a:t>
            </a:r>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1564264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January 2016</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IMT-2020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b="0" dirty="0" smtClean="0"/>
              <a:t>IMT-2020 </a:t>
            </a:r>
            <a:r>
              <a:rPr lang="en-US" b="0" dirty="0" smtClean="0"/>
              <a:t>is an ITU-R project to define the </a:t>
            </a:r>
            <a:r>
              <a:rPr lang="en-US" b="0" dirty="0"/>
              <a:t>framework and overall objectives of the future development of </a:t>
            </a:r>
            <a:r>
              <a:rPr lang="en-US" b="0" dirty="0" smtClean="0"/>
              <a:t>IMT to  </a:t>
            </a:r>
            <a:r>
              <a:rPr lang="en-US" b="0" dirty="0"/>
              <a:t>better serve the needs of the networked society, for both developed and developing </a:t>
            </a:r>
            <a:r>
              <a:rPr lang="en-US" b="0" dirty="0" smtClean="0"/>
              <a:t>countries</a:t>
            </a:r>
          </a:p>
          <a:p>
            <a:r>
              <a:rPr lang="en-US" dirty="0" smtClean="0"/>
              <a:t>Key IMT-2020 </a:t>
            </a:r>
            <a:r>
              <a:rPr lang="en-US" dirty="0"/>
              <a:t>Documents: </a:t>
            </a:r>
          </a:p>
          <a:p>
            <a:pPr>
              <a:buFont typeface="Arial" panose="020B0604020202020204" pitchFamily="34" charset="0"/>
              <a:buChar char="•"/>
            </a:pPr>
            <a:r>
              <a:rPr lang="en-US" b="0" dirty="0"/>
              <a:t>IMT Vision – Framework and overall objectives of the future development of IMT for 2020 and beyond </a:t>
            </a:r>
            <a:r>
              <a:rPr lang="en-US" b="0" dirty="0" smtClean="0"/>
              <a:t>[1]</a:t>
            </a:r>
            <a:endParaRPr lang="en-US" b="0" dirty="0"/>
          </a:p>
          <a:p>
            <a:pPr>
              <a:buFont typeface="Arial" panose="020B0604020202020204" pitchFamily="34" charset="0"/>
              <a:buChar char="•"/>
            </a:pPr>
            <a:r>
              <a:rPr lang="en-US" b="0" dirty="0"/>
              <a:t>Future technology trends of terrestrial IMT systems </a:t>
            </a:r>
            <a:r>
              <a:rPr lang="en-US" b="0" dirty="0" smtClean="0"/>
              <a:t>[2]</a:t>
            </a:r>
            <a:endParaRPr lang="en-US" b="0" dirty="0"/>
          </a:p>
          <a:p>
            <a:endParaRPr lang="en-US" dirty="0" smtClean="0"/>
          </a:p>
        </p:txBody>
      </p:sp>
    </p:spTree>
    <p:extLst>
      <p:ext uri="{BB962C8B-B14F-4D97-AF65-F5344CB8AC3E}">
        <p14:creationId xmlns:p14="http://schemas.microsoft.com/office/powerpoint/2010/main" val="26524664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January 2016</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685800" y="684213"/>
            <a:ext cx="7772400" cy="1400174"/>
          </a:xfrm>
          <a:ln/>
        </p:spPr>
        <p:txBody>
          <a:bodyPr lIns="90000" tIns="46800" rIns="90000" bIns="46800"/>
          <a:lstStyle/>
          <a:p>
            <a:r>
              <a:rPr lang="en-US" dirty="0"/>
              <a:t>IMT Vision – Framework and overall objectives of the future development of IMT for 2020 and beyond </a:t>
            </a:r>
            <a:r>
              <a:rPr lang="en-US" dirty="0" smtClean="0"/>
              <a:t>[1]</a:t>
            </a:r>
            <a:endParaRPr lang="en-US" dirty="0"/>
          </a:p>
        </p:txBody>
      </p:sp>
      <p:sp>
        <p:nvSpPr>
          <p:cNvPr id="10242" name="Rectangle 2"/>
          <p:cNvSpPr>
            <a:spLocks noGrp="1" noChangeArrowheads="1"/>
          </p:cNvSpPr>
          <p:nvPr>
            <p:ph type="body" idx="1"/>
          </p:nvPr>
        </p:nvSpPr>
        <p:spPr>
          <a:xfrm>
            <a:off x="457994" y="2357437"/>
            <a:ext cx="8228012" cy="4208463"/>
          </a:xfrm>
          <a:ln/>
        </p:spPr>
        <p:txBody>
          <a:bodyPr/>
          <a:lstStyle/>
          <a:p>
            <a:pPr marL="0" indent="0"/>
            <a:r>
              <a:rPr lang="en-US" b="0" dirty="0" smtClean="0"/>
              <a:t>In </a:t>
            </a:r>
            <a:r>
              <a:rPr lang="en-US" b="0" dirty="0"/>
              <a:t>this Recommendation, the framework of the future development of IMT for 2020 and beyond, including a broad variety of capabilities associated with envisaged usage scenarios, is described in detail. Furthermore, this Recommendation addresses the objectives of the future development of IMT for 2020 and beyond, which includes further enhancement of existing IMT and the development of IMT-2020. It should be noted that this Recommendation is defined considering the development of IMT to date based on Recommendation ITU-R M.1645. </a:t>
            </a:r>
            <a:endParaRPr lang="en-US" dirty="0"/>
          </a:p>
        </p:txBody>
      </p:sp>
    </p:spTree>
    <p:extLst>
      <p:ext uri="{BB962C8B-B14F-4D97-AF65-F5344CB8AC3E}">
        <p14:creationId xmlns:p14="http://schemas.microsoft.com/office/powerpoint/2010/main" val="19422433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IMT 2020 Usage Scenarios [1]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Enhanced Mobile Broadband:</a:t>
            </a:r>
          </a:p>
          <a:p>
            <a:pPr lvl="1">
              <a:buFont typeface="Arial" panose="020B0604020202020204" pitchFamily="34" charset="0"/>
              <a:buChar char="•"/>
            </a:pPr>
            <a:r>
              <a:rPr lang="en-US" dirty="0" smtClean="0"/>
              <a:t>Wide-Area Coverage</a:t>
            </a:r>
          </a:p>
          <a:p>
            <a:pPr lvl="2">
              <a:buFont typeface="Arial" panose="020B0604020202020204" pitchFamily="34" charset="0"/>
              <a:buChar char="•"/>
            </a:pPr>
            <a:r>
              <a:rPr lang="en-US" dirty="0" smtClean="0"/>
              <a:t>Seamless coverage</a:t>
            </a:r>
          </a:p>
          <a:p>
            <a:pPr lvl="2">
              <a:buFont typeface="Arial" panose="020B0604020202020204" pitchFamily="34" charset="0"/>
              <a:buChar char="•"/>
            </a:pPr>
            <a:r>
              <a:rPr lang="en-US" dirty="0" smtClean="0"/>
              <a:t>Medium to high mobility</a:t>
            </a:r>
          </a:p>
          <a:p>
            <a:pPr lvl="2">
              <a:buFont typeface="Arial" panose="020B0604020202020204" pitchFamily="34" charset="0"/>
              <a:buChar char="•"/>
            </a:pPr>
            <a:r>
              <a:rPr lang="en-US" dirty="0" smtClean="0"/>
              <a:t>Improved user data rate (compared to IMT-Advanced, but lower than Hotspot)</a:t>
            </a:r>
          </a:p>
          <a:p>
            <a:pPr lvl="1">
              <a:buFont typeface="Arial" panose="020B0604020202020204" pitchFamily="34" charset="0"/>
              <a:buChar char="•"/>
            </a:pPr>
            <a:r>
              <a:rPr lang="en-US" dirty="0" smtClean="0"/>
              <a:t>Hotspot</a:t>
            </a:r>
          </a:p>
          <a:p>
            <a:pPr lvl="2">
              <a:buFont typeface="Arial" panose="020B0604020202020204" pitchFamily="34" charset="0"/>
              <a:buChar char="•"/>
            </a:pPr>
            <a:r>
              <a:rPr lang="en-US" dirty="0" smtClean="0"/>
              <a:t>High user density</a:t>
            </a:r>
          </a:p>
          <a:p>
            <a:pPr lvl="2">
              <a:buFont typeface="Arial" panose="020B0604020202020204" pitchFamily="34" charset="0"/>
              <a:buChar char="•"/>
            </a:pPr>
            <a:r>
              <a:rPr lang="en-US" dirty="0" smtClean="0"/>
              <a:t>Very high traffic capacity</a:t>
            </a:r>
          </a:p>
          <a:p>
            <a:pPr lvl="2">
              <a:buFont typeface="Arial" panose="020B0604020202020204" pitchFamily="34" charset="0"/>
              <a:buChar char="•"/>
            </a:pPr>
            <a:r>
              <a:rPr lang="en-US" dirty="0" smtClean="0"/>
              <a:t>Low mobility</a:t>
            </a:r>
          </a:p>
          <a:p>
            <a:pPr lvl="2">
              <a:buFont typeface="Arial" panose="020B0604020202020204" pitchFamily="34" charset="0"/>
              <a:buChar char="•"/>
            </a:pPr>
            <a:r>
              <a:rPr lang="en-US" dirty="0" smtClean="0"/>
              <a:t>High data rate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15291254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IMT 2020 Usage Scenarios [1] (cont.)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Ultra-reliable and low latency communications:</a:t>
            </a:r>
          </a:p>
          <a:p>
            <a:pPr lvl="1">
              <a:buFont typeface="Arial" panose="020B0604020202020204" pitchFamily="34" charset="0"/>
              <a:buChar char="•"/>
            </a:pPr>
            <a:r>
              <a:rPr lang="en-US" dirty="0" smtClean="0"/>
              <a:t>Wireless control of industrial manufacturing/production processes</a:t>
            </a:r>
          </a:p>
          <a:p>
            <a:pPr lvl="1">
              <a:buFont typeface="Arial" panose="020B0604020202020204" pitchFamily="34" charset="0"/>
              <a:buChar char="•"/>
            </a:pPr>
            <a:r>
              <a:rPr lang="en-US" dirty="0" smtClean="0"/>
              <a:t>Remote medical surgery</a:t>
            </a:r>
          </a:p>
          <a:p>
            <a:pPr lvl="1">
              <a:buFont typeface="Arial" panose="020B0604020202020204" pitchFamily="34" charset="0"/>
              <a:buChar char="•"/>
            </a:pPr>
            <a:r>
              <a:rPr lang="en-US" dirty="0" smtClean="0"/>
              <a:t>Distribution automation in a smart grid</a:t>
            </a:r>
          </a:p>
          <a:p>
            <a:pPr lvl="1">
              <a:buFont typeface="Arial" panose="020B0604020202020204" pitchFamily="34" charset="0"/>
              <a:buChar char="•"/>
            </a:pPr>
            <a:r>
              <a:rPr lang="en-US" dirty="0" smtClean="0"/>
              <a:t>Transportation safety</a:t>
            </a:r>
          </a:p>
          <a:p>
            <a:pPr lvl="1">
              <a:buFont typeface="Arial" panose="020B0604020202020204" pitchFamily="34" charset="0"/>
              <a:buChar char="•"/>
            </a:pPr>
            <a:r>
              <a:rPr lang="en-US" dirty="0" smtClean="0"/>
              <a:t>And others</a:t>
            </a:r>
          </a:p>
          <a:p>
            <a:pPr>
              <a:buFont typeface="Arial" panose="020B0604020202020204" pitchFamily="34" charset="0"/>
              <a:buChar char="•"/>
            </a:pPr>
            <a:r>
              <a:rPr lang="en-US" dirty="0" smtClean="0"/>
              <a:t>Massive machine type communications:</a:t>
            </a:r>
          </a:p>
          <a:p>
            <a:pPr lvl="1">
              <a:buFont typeface="Arial" panose="020B0604020202020204" pitchFamily="34" charset="0"/>
              <a:buChar char="•"/>
            </a:pPr>
            <a:r>
              <a:rPr lang="en-US" dirty="0" smtClean="0"/>
              <a:t>Very large number of connected devices</a:t>
            </a:r>
          </a:p>
          <a:p>
            <a:pPr lvl="1">
              <a:buFont typeface="Arial" panose="020B0604020202020204" pitchFamily="34" charset="0"/>
              <a:buChar char="•"/>
            </a:pPr>
            <a:r>
              <a:rPr lang="en-US" dirty="0" smtClean="0"/>
              <a:t>Low volume, non-delay sensitive data</a:t>
            </a:r>
          </a:p>
          <a:p>
            <a:pPr lvl="1">
              <a:buFont typeface="Arial" panose="020B0604020202020204" pitchFamily="34" charset="0"/>
              <a:buChar char="•"/>
            </a:pPr>
            <a:r>
              <a:rPr lang="en-US" dirty="0" smtClean="0"/>
              <a:t>Low cost, long batter life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3870110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2176</TotalTime>
  <Words>1665</Words>
  <Application>Microsoft Office PowerPoint</Application>
  <PresentationFormat>On-screen Show (4:3)</PresentationFormat>
  <Paragraphs>188</Paragraphs>
  <Slides>17</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 Unicode MS</vt:lpstr>
      <vt:lpstr>MS Gothic</vt:lpstr>
      <vt:lpstr>Arial</vt:lpstr>
      <vt:lpstr>Times New Roman</vt:lpstr>
      <vt:lpstr>Office Theme</vt:lpstr>
      <vt:lpstr>Microsoft Word 97 - 2003 Document</vt:lpstr>
      <vt:lpstr>ITU-R IMT-2020 Status</vt:lpstr>
      <vt:lpstr>Abstract</vt:lpstr>
      <vt:lpstr>Agenda</vt:lpstr>
      <vt:lpstr>ITU</vt:lpstr>
      <vt:lpstr>IMT-2000, IMT-Advanced</vt:lpstr>
      <vt:lpstr>IMT-2020</vt:lpstr>
      <vt:lpstr>IMT Vision – Framework and overall objectives of the future development of IMT for 2020 and beyond [1]</vt:lpstr>
      <vt:lpstr>IMT 2020 Usage Scenarios [1]</vt:lpstr>
      <vt:lpstr>IMT 2020 Usage Scenarios [1] (cont.)</vt:lpstr>
      <vt:lpstr>The current IMT view of RLAN [1]</vt:lpstr>
      <vt:lpstr>The current IMT view of RLAN [1]</vt:lpstr>
      <vt:lpstr>The current IMT view of RLAN [2]</vt:lpstr>
      <vt:lpstr>The current IMT view of RLAN [2]</vt:lpstr>
      <vt:lpstr>Opinion regarding the:  Current ITU-R View of IMT-2020 </vt:lpstr>
      <vt:lpstr>IMT-2020 Bottom Line</vt:lpstr>
      <vt:lpstr>References</vt:lpstr>
      <vt:lpstr>References (cont.)</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ITU-R IMT-2020 Status – 802.11 Way Forward</dc:title>
  <dc:creator>Joseph Levy (InterDigital)</dc:creator>
  <cp:lastModifiedBy>Levy, Joseph S</cp:lastModifiedBy>
  <cp:revision>42</cp:revision>
  <cp:lastPrinted>1601-01-01T00:00:00Z</cp:lastPrinted>
  <dcterms:created xsi:type="dcterms:W3CDTF">2016-01-17T17:32:36Z</dcterms:created>
  <dcterms:modified xsi:type="dcterms:W3CDTF">2016-01-19T06:02:01Z</dcterms:modified>
</cp:coreProperties>
</file>