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69" r:id="rId2"/>
    <p:sldId id="393" r:id="rId3"/>
    <p:sldId id="324" r:id="rId4"/>
    <p:sldId id="352" r:id="rId5"/>
    <p:sldId id="317" r:id="rId6"/>
    <p:sldId id="318" r:id="rId7"/>
    <p:sldId id="319" r:id="rId8"/>
    <p:sldId id="320" r:id="rId9"/>
    <p:sldId id="321" r:id="rId10"/>
    <p:sldId id="322" r:id="rId11"/>
    <p:sldId id="446" r:id="rId12"/>
    <p:sldId id="433" r:id="rId13"/>
    <p:sldId id="440" r:id="rId14"/>
    <p:sldId id="447" r:id="rId15"/>
    <p:sldId id="448" r:id="rId16"/>
    <p:sldId id="450" r:id="rId17"/>
    <p:sldId id="451" r:id="rId18"/>
    <p:sldId id="452" r:id="rId19"/>
    <p:sldId id="454" r:id="rId20"/>
    <p:sldId id="455" r:id="rId21"/>
    <p:sldId id="457" r:id="rId22"/>
    <p:sldId id="456" r:id="rId23"/>
    <p:sldId id="459" r:id="rId24"/>
    <p:sldId id="460" r:id="rId25"/>
    <p:sldId id="461" r:id="rId26"/>
    <p:sldId id="462" r:id="rId27"/>
    <p:sldId id="463" r:id="rId28"/>
    <p:sldId id="464" r:id="rId29"/>
    <p:sldId id="465" r:id="rId30"/>
    <p:sldId id="467" r:id="rId31"/>
    <p:sldId id="468" r:id="rId32"/>
    <p:sldId id="349" r:id="rId33"/>
    <p:sldId id="445" r:id="rId34"/>
    <p:sldId id="434" r:id="rId35"/>
    <p:sldId id="435" r:id="rId36"/>
    <p:sldId id="436" r:id="rId3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94" d="100"/>
          <a:sy n="94" d="100"/>
        </p:scale>
        <p:origin x="1284"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1470"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2678917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3711763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27193319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val="19091736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15</a:t>
            </a:fld>
            <a:endParaRPr lang="en-US" altLang="en-US"/>
          </a:p>
        </p:txBody>
      </p:sp>
    </p:spTree>
    <p:extLst>
      <p:ext uri="{BB962C8B-B14F-4D97-AF65-F5344CB8AC3E}">
        <p14:creationId xmlns:p14="http://schemas.microsoft.com/office/powerpoint/2010/main" val="37473724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16</a:t>
            </a:fld>
            <a:endParaRPr lang="en-US" altLang="en-US"/>
          </a:p>
        </p:txBody>
      </p:sp>
    </p:spTree>
    <p:extLst>
      <p:ext uri="{BB962C8B-B14F-4D97-AF65-F5344CB8AC3E}">
        <p14:creationId xmlns:p14="http://schemas.microsoft.com/office/powerpoint/2010/main" val="8407293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17</a:t>
            </a:fld>
            <a:endParaRPr lang="en-US" altLang="en-US"/>
          </a:p>
        </p:txBody>
      </p:sp>
    </p:spTree>
    <p:extLst>
      <p:ext uri="{BB962C8B-B14F-4D97-AF65-F5344CB8AC3E}">
        <p14:creationId xmlns:p14="http://schemas.microsoft.com/office/powerpoint/2010/main" val="29070068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18</a:t>
            </a:fld>
            <a:endParaRPr lang="en-US" altLang="en-US"/>
          </a:p>
        </p:txBody>
      </p:sp>
    </p:spTree>
    <p:extLst>
      <p:ext uri="{BB962C8B-B14F-4D97-AF65-F5344CB8AC3E}">
        <p14:creationId xmlns:p14="http://schemas.microsoft.com/office/powerpoint/2010/main" val="36834108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19</a:t>
            </a:fld>
            <a:endParaRPr lang="en-US" altLang="en-US"/>
          </a:p>
        </p:txBody>
      </p:sp>
    </p:spTree>
    <p:extLst>
      <p:ext uri="{BB962C8B-B14F-4D97-AF65-F5344CB8AC3E}">
        <p14:creationId xmlns:p14="http://schemas.microsoft.com/office/powerpoint/2010/main" val="640648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20</a:t>
            </a:fld>
            <a:endParaRPr lang="en-US" altLang="en-US"/>
          </a:p>
        </p:txBody>
      </p:sp>
    </p:spTree>
    <p:extLst>
      <p:ext uri="{BB962C8B-B14F-4D97-AF65-F5344CB8AC3E}">
        <p14:creationId xmlns:p14="http://schemas.microsoft.com/office/powerpoint/2010/main" val="40594009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21</a:t>
            </a:fld>
            <a:endParaRPr lang="en-US" altLang="en-US"/>
          </a:p>
        </p:txBody>
      </p:sp>
    </p:spTree>
    <p:extLst>
      <p:ext uri="{BB962C8B-B14F-4D97-AF65-F5344CB8AC3E}">
        <p14:creationId xmlns:p14="http://schemas.microsoft.com/office/powerpoint/2010/main" val="36051824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22</a:t>
            </a:fld>
            <a:endParaRPr lang="en-US" altLang="en-US"/>
          </a:p>
        </p:txBody>
      </p:sp>
    </p:spTree>
    <p:extLst>
      <p:ext uri="{BB962C8B-B14F-4D97-AF65-F5344CB8AC3E}">
        <p14:creationId xmlns:p14="http://schemas.microsoft.com/office/powerpoint/2010/main" val="12176847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23</a:t>
            </a:fld>
            <a:endParaRPr lang="en-US" altLang="en-US"/>
          </a:p>
        </p:txBody>
      </p:sp>
    </p:spTree>
    <p:extLst>
      <p:ext uri="{BB962C8B-B14F-4D97-AF65-F5344CB8AC3E}">
        <p14:creationId xmlns:p14="http://schemas.microsoft.com/office/powerpoint/2010/main" val="42533690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24</a:t>
            </a:fld>
            <a:endParaRPr lang="en-US" altLang="en-US"/>
          </a:p>
        </p:txBody>
      </p:sp>
    </p:spTree>
    <p:extLst>
      <p:ext uri="{BB962C8B-B14F-4D97-AF65-F5344CB8AC3E}">
        <p14:creationId xmlns:p14="http://schemas.microsoft.com/office/powerpoint/2010/main" val="169471673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25</a:t>
            </a:fld>
            <a:endParaRPr lang="en-US" altLang="en-US"/>
          </a:p>
        </p:txBody>
      </p:sp>
    </p:spTree>
    <p:extLst>
      <p:ext uri="{BB962C8B-B14F-4D97-AF65-F5344CB8AC3E}">
        <p14:creationId xmlns:p14="http://schemas.microsoft.com/office/powerpoint/2010/main" val="23607739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26</a:t>
            </a:fld>
            <a:endParaRPr lang="en-US" altLang="en-US"/>
          </a:p>
        </p:txBody>
      </p:sp>
    </p:spTree>
    <p:extLst>
      <p:ext uri="{BB962C8B-B14F-4D97-AF65-F5344CB8AC3E}">
        <p14:creationId xmlns:p14="http://schemas.microsoft.com/office/powerpoint/2010/main" val="29623300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27</a:t>
            </a:fld>
            <a:endParaRPr lang="en-US" altLang="en-US"/>
          </a:p>
        </p:txBody>
      </p:sp>
    </p:spTree>
    <p:extLst>
      <p:ext uri="{BB962C8B-B14F-4D97-AF65-F5344CB8AC3E}">
        <p14:creationId xmlns:p14="http://schemas.microsoft.com/office/powerpoint/2010/main" val="284411721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28</a:t>
            </a:fld>
            <a:endParaRPr lang="en-US" altLang="en-US"/>
          </a:p>
        </p:txBody>
      </p:sp>
    </p:spTree>
    <p:extLst>
      <p:ext uri="{BB962C8B-B14F-4D97-AF65-F5344CB8AC3E}">
        <p14:creationId xmlns:p14="http://schemas.microsoft.com/office/powerpoint/2010/main" val="4547037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29</a:t>
            </a:fld>
            <a:endParaRPr lang="en-US" altLang="en-US"/>
          </a:p>
        </p:txBody>
      </p:sp>
    </p:spTree>
    <p:extLst>
      <p:ext uri="{BB962C8B-B14F-4D97-AF65-F5344CB8AC3E}">
        <p14:creationId xmlns:p14="http://schemas.microsoft.com/office/powerpoint/2010/main" val="3486121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30</a:t>
            </a:fld>
            <a:endParaRPr lang="en-US" altLang="en-US"/>
          </a:p>
        </p:txBody>
      </p:sp>
    </p:spTree>
    <p:extLst>
      <p:ext uri="{BB962C8B-B14F-4D97-AF65-F5344CB8AC3E}">
        <p14:creationId xmlns:p14="http://schemas.microsoft.com/office/powerpoint/2010/main" val="30751239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31</a:t>
            </a:fld>
            <a:endParaRPr lang="en-US" altLang="en-US"/>
          </a:p>
        </p:txBody>
      </p:sp>
    </p:spTree>
    <p:extLst>
      <p:ext uri="{BB962C8B-B14F-4D97-AF65-F5344CB8AC3E}">
        <p14:creationId xmlns:p14="http://schemas.microsoft.com/office/powerpoint/2010/main" val="10420687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32</a:t>
            </a:fld>
            <a:endParaRPr lang="en-US" altLang="en-US"/>
          </a:p>
        </p:txBody>
      </p:sp>
    </p:spTree>
    <p:extLst>
      <p:ext uri="{BB962C8B-B14F-4D97-AF65-F5344CB8AC3E}">
        <p14:creationId xmlns:p14="http://schemas.microsoft.com/office/powerpoint/2010/main" val="407291764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33</a:t>
            </a:fld>
            <a:endParaRPr lang="en-US" altLang="en-US"/>
          </a:p>
        </p:txBody>
      </p:sp>
    </p:spTree>
    <p:extLst>
      <p:ext uri="{BB962C8B-B14F-4D97-AF65-F5344CB8AC3E}">
        <p14:creationId xmlns:p14="http://schemas.microsoft.com/office/powerpoint/2010/main" val="419380298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34</a:t>
            </a:fld>
            <a:endParaRPr lang="en-US" altLang="en-US"/>
          </a:p>
        </p:txBody>
      </p:sp>
    </p:spTree>
    <p:extLst>
      <p:ext uri="{BB962C8B-B14F-4D97-AF65-F5344CB8AC3E}">
        <p14:creationId xmlns:p14="http://schemas.microsoft.com/office/powerpoint/2010/main" val="21355188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35</a:t>
            </a:fld>
            <a:endParaRPr lang="en-US" altLang="en-US"/>
          </a:p>
        </p:txBody>
      </p:sp>
    </p:spTree>
    <p:extLst>
      <p:ext uri="{BB962C8B-B14F-4D97-AF65-F5344CB8AC3E}">
        <p14:creationId xmlns:p14="http://schemas.microsoft.com/office/powerpoint/2010/main" val="393061853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36</a:t>
            </a:fld>
            <a:endParaRPr lang="en-US" altLang="en-US"/>
          </a:p>
        </p:txBody>
      </p:sp>
    </p:spTree>
    <p:extLst>
      <p:ext uri="{BB962C8B-B14F-4D97-AF65-F5344CB8AC3E}">
        <p14:creationId xmlns:p14="http://schemas.microsoft.com/office/powerpoint/2010/main" val="593121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000204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7572732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31511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942103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01139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January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January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January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January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2016</a:t>
            </a:r>
            <a:endParaRPr lang="en-US" dirty="0"/>
          </a:p>
        </p:txBody>
      </p:sp>
      <p:sp>
        <p:nvSpPr>
          <p:cNvPr id="1029" name="Rectangle 5"/>
          <p:cNvSpPr>
            <a:spLocks noGrp="1" noChangeArrowheads="1"/>
          </p:cNvSpPr>
          <p:nvPr>
            <p:ph type="ftr" sz="quarter" idx="3"/>
          </p:nvPr>
        </p:nvSpPr>
        <p:spPr bwMode="auto">
          <a:xfrm>
            <a:off x="6863977" y="6475413"/>
            <a:ext cx="16799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Reza Hedayat (</a:t>
            </a:r>
            <a:r>
              <a:rPr lang="en-US" dirty="0" err="1" smtClean="0"/>
              <a:t>Newracom</a:t>
            </a:r>
            <a:r>
              <a:rPr lang="en-US" dirty="0" smtClean="0"/>
              <a:t>)</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308299" y="332601"/>
            <a:ext cx="3149901" cy="276999"/>
          </a:xfrm>
          <a:prstGeom prst="rect">
            <a:avLst/>
          </a:prstGeom>
          <a:noFill/>
          <a:ln w="9525">
            <a:noFill/>
            <a:miter lim="800000"/>
            <a:headEnd/>
            <a:tailEnd/>
          </a:ln>
        </p:spPr>
        <p:txBody>
          <a:bodyPr wrap="none" lIns="0" tIns="0" rIns="0" bIns="0" anchor="b">
            <a:spAutoFit/>
          </a:bodyPr>
          <a:lstStyle/>
          <a:p>
            <a:pPr marL="457200" lvl="4" algn="r">
              <a:defRPr/>
            </a:pPr>
            <a:r>
              <a:rPr lang="en-US" sz="1800" b="1" baseline="0" dirty="0">
                <a:latin typeface="Calibri" panose="020F0502020204030204" pitchFamily="34" charset="0"/>
              </a:rPr>
              <a:t>doc.: IEEE </a:t>
            </a:r>
            <a:r>
              <a:rPr lang="en-US" sz="1800" b="1" baseline="0" dirty="0" smtClean="0">
                <a:latin typeface="Calibri" panose="020F0502020204030204" pitchFamily="34" charset="0"/>
              </a:rPr>
              <a:t>802.11-15/0109r2</a:t>
            </a:r>
            <a:endParaRPr lang="en-US" sz="1800" b="1" baseline="0" dirty="0">
              <a:latin typeface="Calibri" panose="020F0502020204030204" pitchFamily="34"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dirty="0" err="1" smtClean="0"/>
              <a:t>TGax</a:t>
            </a:r>
            <a:r>
              <a:rPr lang="en-US" altLang="en-US" dirty="0" smtClean="0"/>
              <a:t> MAC Ad Hoc </a:t>
            </a:r>
            <a:br>
              <a:rPr lang="en-US" altLang="en-US" dirty="0" smtClean="0"/>
            </a:br>
            <a:r>
              <a:rPr lang="en-US" altLang="en-US" dirty="0" smtClean="0"/>
              <a:t>January 2016 Meeting Agenda</a:t>
            </a:r>
          </a:p>
        </p:txBody>
      </p:sp>
      <p:sp>
        <p:nvSpPr>
          <p:cNvPr id="1031" name="Rectangle 6"/>
          <p:cNvSpPr>
            <a:spLocks noGrp="1" noChangeArrowheads="1"/>
          </p:cNvSpPr>
          <p:nvPr>
            <p:ph type="body" idx="1"/>
          </p:nvPr>
        </p:nvSpPr>
        <p:spPr>
          <a:xfrm>
            <a:off x="685800" y="1752600"/>
            <a:ext cx="7772400" cy="381000"/>
          </a:xfrm>
          <a:noFill/>
        </p:spPr>
        <p:txBody>
          <a:bodyPr/>
          <a:lstStyle/>
          <a:p>
            <a:pPr algn="ctr">
              <a:buFontTx/>
              <a:buNone/>
            </a:pPr>
            <a:r>
              <a:rPr lang="en-US" altLang="en-US" sz="2000" dirty="0" smtClean="0"/>
              <a:t>Date:</a:t>
            </a:r>
            <a:r>
              <a:rPr lang="en-US" altLang="en-US" sz="2000" b="0" dirty="0" smtClean="0"/>
              <a:t> 2016-01-19</a:t>
            </a:r>
          </a:p>
        </p:txBody>
      </p:sp>
      <p:graphicFrame>
        <p:nvGraphicFramePr>
          <p:cNvPr id="1026" name="Object 11"/>
          <p:cNvGraphicFramePr>
            <a:graphicFrameLocks noChangeAspect="1"/>
          </p:cNvGraphicFramePr>
          <p:nvPr>
            <p:extLst>
              <p:ext uri="{D42A27DB-BD31-4B8C-83A1-F6EECF244321}">
                <p14:modId xmlns:p14="http://schemas.microsoft.com/office/powerpoint/2010/main" val="1795739093"/>
              </p:ext>
            </p:extLst>
          </p:nvPr>
        </p:nvGraphicFramePr>
        <p:xfrm>
          <a:off x="457200" y="2720975"/>
          <a:ext cx="7594600" cy="2530475"/>
        </p:xfrm>
        <a:graphic>
          <a:graphicData uri="http://schemas.openxmlformats.org/presentationml/2006/ole">
            <mc:AlternateContent xmlns:mc="http://schemas.openxmlformats.org/markup-compatibility/2006">
              <mc:Choice xmlns:v="urn:schemas-microsoft-com:vml" Requires="v">
                <p:oleObj spid="_x0000_s1218" name="Document" r:id="rId5" imgW="8320168" imgH="2775190" progId="Word.Document.8">
                  <p:embed/>
                </p:oleObj>
              </mc:Choice>
              <mc:Fallback>
                <p:oleObj name="Document" r:id="rId5" imgW="8320168" imgH="2775190" progId="Word.Document.8">
                  <p:embed/>
                  <p:pic>
                    <p:nvPicPr>
                      <p:cNvPr id="0" name="Object 11"/>
                      <p:cNvPicPr>
                        <a:picLocks noChangeAspect="1" noChangeArrowheads="1"/>
                      </p:cNvPicPr>
                      <p:nvPr/>
                    </p:nvPicPr>
                    <p:blipFill>
                      <a:blip r:embed="rId6"/>
                      <a:srcRect/>
                      <a:stretch>
                        <a:fillRect/>
                      </a:stretch>
                    </p:blipFill>
                    <p:spPr bwMode="auto">
                      <a:xfrm>
                        <a:off x="457200" y="2720975"/>
                        <a:ext cx="7594600" cy="253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32" name="Rectangle 12"/>
          <p:cNvSpPr>
            <a:spLocks noChangeArrowheads="1"/>
          </p:cNvSpPr>
          <p:nvPr/>
        </p:nvSpPr>
        <p:spPr bwMode="auto">
          <a:xfrm>
            <a:off x="533400" y="2376487"/>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a:t>Authors:</a:t>
            </a:r>
            <a:endParaRPr lang="en-US" altLang="en-US" sz="2000"/>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9"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sz="2800" dirty="0" smtClean="0">
                <a:solidFill>
                  <a:schemeClr val="tx1"/>
                </a:solidFill>
              </a:rPr>
              <a:t>Submissions (MAC)</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11</a:t>
            </a:fld>
            <a:endParaRPr lang="en-US" altLang="en-US"/>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10"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
        <p:nvSpPr>
          <p:cNvPr id="2" name="Rectangle 1"/>
          <p:cNvSpPr/>
          <p:nvPr/>
        </p:nvSpPr>
        <p:spPr>
          <a:xfrm>
            <a:off x="681318" y="5746380"/>
            <a:ext cx="5586914" cy="307777"/>
          </a:xfrm>
          <a:prstGeom prst="rect">
            <a:avLst/>
          </a:prstGeom>
        </p:spPr>
        <p:txBody>
          <a:bodyPr wrap="none">
            <a:spAutoFit/>
          </a:bodyPr>
          <a:lstStyle/>
          <a:p>
            <a:r>
              <a:rPr lang="en-US" sz="1400" b="1" dirty="0" smtClean="0">
                <a:solidFill>
                  <a:srgbClr val="00B050"/>
                </a:solidFill>
                <a:latin typeface="Calibri" panose="020F0502020204030204" pitchFamily="34" charset="0"/>
              </a:rPr>
              <a:t>Contributions in green color were presented during MAC ad hoc sessions.</a:t>
            </a:r>
          </a:p>
        </p:txBody>
      </p:sp>
      <p:graphicFrame>
        <p:nvGraphicFramePr>
          <p:cNvPr id="12" name="Table 11"/>
          <p:cNvGraphicFramePr>
            <a:graphicFrameLocks noGrp="1"/>
          </p:cNvGraphicFramePr>
          <p:nvPr>
            <p:extLst>
              <p:ext uri="{D42A27DB-BD31-4B8C-83A1-F6EECF244321}">
                <p14:modId xmlns:p14="http://schemas.microsoft.com/office/powerpoint/2010/main" val="2696406312"/>
              </p:ext>
            </p:extLst>
          </p:nvPr>
        </p:nvGraphicFramePr>
        <p:xfrm>
          <a:off x="681319" y="1328832"/>
          <a:ext cx="8005481" cy="2862168"/>
        </p:xfrm>
        <a:graphic>
          <a:graphicData uri="http://schemas.openxmlformats.org/drawingml/2006/table">
            <a:tbl>
              <a:tblPr/>
              <a:tblGrid>
                <a:gridCol w="1110438"/>
                <a:gridCol w="4685243"/>
                <a:gridCol w="1447800"/>
                <a:gridCol w="762000"/>
              </a:tblGrid>
              <a:tr h="179294">
                <a:tc>
                  <a:txBody>
                    <a:bodyPr/>
                    <a:lstStyle/>
                    <a:p>
                      <a:pPr algn="ctr" fontAlgn="b"/>
                      <a:r>
                        <a:rPr lang="en-CA" sz="1400" b="1" i="0" u="none" strike="noStrike" dirty="0">
                          <a:solidFill>
                            <a:srgbClr val="FFFFFF"/>
                          </a:solidFill>
                          <a:latin typeface="Calibri"/>
                        </a:rPr>
                        <a:t>DCN</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79646"/>
                    </a:solidFill>
                  </a:tcPr>
                </a:tc>
                <a:tc>
                  <a:txBody>
                    <a:bodyPr/>
                    <a:lstStyle/>
                    <a:p>
                      <a:pPr algn="ctr" fontAlgn="b"/>
                      <a:r>
                        <a:rPr lang="en-CA" sz="1400" b="1" i="0" u="none" strike="noStrike">
                          <a:solidFill>
                            <a:srgbClr val="FFFFFF"/>
                          </a:solidFill>
                          <a:latin typeface="Calibri"/>
                        </a:rPr>
                        <a:t>Title</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79646"/>
                    </a:solidFill>
                  </a:tcPr>
                </a:tc>
                <a:tc>
                  <a:txBody>
                    <a:bodyPr/>
                    <a:lstStyle/>
                    <a:p>
                      <a:pPr algn="ctr" fontAlgn="b"/>
                      <a:r>
                        <a:rPr lang="en-CA" sz="1400" b="1" i="0" u="none" strike="noStrike" dirty="0">
                          <a:solidFill>
                            <a:srgbClr val="FFFFFF"/>
                          </a:solidFill>
                          <a:latin typeface="Calibri"/>
                        </a:rPr>
                        <a:t>Name</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79646"/>
                    </a:solidFill>
                  </a:tcPr>
                </a:tc>
                <a:tc>
                  <a:txBody>
                    <a:bodyPr/>
                    <a:lstStyle/>
                    <a:p>
                      <a:pPr algn="ctr" fontAlgn="b"/>
                      <a:r>
                        <a:rPr lang="en-CA" sz="1400" b="1" i="0" u="none" strike="noStrike" dirty="0" smtClean="0">
                          <a:solidFill>
                            <a:srgbClr val="FFFFFF"/>
                          </a:solidFill>
                          <a:latin typeface="Calibri"/>
                        </a:rPr>
                        <a:t>No</a:t>
                      </a:r>
                      <a:r>
                        <a:rPr lang="en-CA" sz="1400" b="1" i="0" u="none" strike="noStrike" baseline="0" dirty="0" smtClean="0">
                          <a:solidFill>
                            <a:srgbClr val="FFFFFF"/>
                          </a:solidFill>
                          <a:latin typeface="Calibri"/>
                        </a:rPr>
                        <a:t>. of SPs</a:t>
                      </a:r>
                      <a:endParaRPr lang="en-CA" sz="1400" b="1" i="0" u="none" strike="noStrike" dirty="0">
                        <a:solidFill>
                          <a:srgbClr val="FFFFFF"/>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79646"/>
                    </a:solidFill>
                  </a:tcPr>
                </a:tc>
              </a:tr>
              <a:tr h="188259">
                <a:tc>
                  <a:txBody>
                    <a:bodyPr/>
                    <a:lstStyle/>
                    <a:p>
                      <a:pPr algn="l" fontAlgn="b"/>
                      <a:r>
                        <a:rPr lang="en-CA" sz="1400" b="0" i="0" u="none" strike="noStrike" dirty="0">
                          <a:solidFill>
                            <a:srgbClr val="00B050"/>
                          </a:solidFill>
                          <a:latin typeface="Calibri"/>
                        </a:rPr>
                        <a:t>11-16/0015</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400" b="0" i="0" u="none" strike="noStrike" dirty="0">
                          <a:solidFill>
                            <a:srgbClr val="00B050"/>
                          </a:solidFill>
                          <a:latin typeface="Calibri"/>
                        </a:rPr>
                        <a:t>Explicit Block </a:t>
                      </a:r>
                      <a:r>
                        <a:rPr lang="en-CA" sz="1400" b="0" i="0" u="none" strike="noStrike" dirty="0" smtClean="0">
                          <a:solidFill>
                            <a:srgbClr val="00B050"/>
                          </a:solidFill>
                          <a:latin typeface="Calibri"/>
                        </a:rPr>
                        <a:t>ACK </a:t>
                      </a:r>
                      <a:r>
                        <a:rPr lang="en-CA" sz="1400" b="0" i="0" u="none" strike="noStrike" dirty="0">
                          <a:solidFill>
                            <a:srgbClr val="00B050"/>
                          </a:solidFill>
                          <a:latin typeface="Calibri"/>
                        </a:rPr>
                        <a:t>Request in DL MU PPDU</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400" b="0" i="0" u="none" strike="noStrike" dirty="0">
                          <a:solidFill>
                            <a:srgbClr val="00B050"/>
                          </a:solidFill>
                          <a:latin typeface="Calibri"/>
                        </a:rPr>
                        <a:t>Yongho Seok</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400" b="0" i="0" u="none" strike="noStrike" dirty="0" smtClean="0">
                          <a:solidFill>
                            <a:srgbClr val="00B050"/>
                          </a:solidFill>
                          <a:latin typeface="Calibri"/>
                        </a:rPr>
                        <a:t>3</a:t>
                      </a:r>
                      <a:endParaRPr lang="en-CA" sz="1400" b="0" i="0" u="none" strike="noStrike" dirty="0">
                        <a:solidFill>
                          <a:srgbClr val="00B050"/>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188259">
                <a:tc>
                  <a:txBody>
                    <a:bodyPr/>
                    <a:lstStyle/>
                    <a:p>
                      <a:pPr algn="l" fontAlgn="b"/>
                      <a:r>
                        <a:rPr lang="en-CA" sz="1400" b="0" i="0" u="none" strike="noStrike" dirty="0">
                          <a:solidFill>
                            <a:srgbClr val="00B050"/>
                          </a:solidFill>
                          <a:latin typeface="Calibri"/>
                        </a:rPr>
                        <a:t>11-16/0017</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400" b="0" i="0" u="none" strike="noStrike" dirty="0">
                          <a:solidFill>
                            <a:srgbClr val="00B050"/>
                          </a:solidFill>
                          <a:latin typeface="Calibri"/>
                        </a:rPr>
                        <a:t>Beacon Collision Avoidance</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400" b="0" i="0" u="none" strike="noStrike">
                          <a:solidFill>
                            <a:srgbClr val="00B050"/>
                          </a:solidFill>
                          <a:latin typeface="Calibri"/>
                        </a:rPr>
                        <a:t>Evgeny Khorov</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400" b="0" i="0" u="none" strike="noStrike" dirty="0" smtClean="0">
                          <a:solidFill>
                            <a:srgbClr val="00B050"/>
                          </a:solidFill>
                          <a:latin typeface="Calibri"/>
                        </a:rPr>
                        <a:t>2</a:t>
                      </a:r>
                      <a:endParaRPr lang="en-CA" sz="1400" b="0" i="0" u="none" strike="noStrike" dirty="0">
                        <a:solidFill>
                          <a:srgbClr val="00B050"/>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r h="188259">
                <a:tc>
                  <a:txBody>
                    <a:bodyPr/>
                    <a:lstStyle/>
                    <a:p>
                      <a:pPr algn="l" fontAlgn="b"/>
                      <a:r>
                        <a:rPr lang="en-CA" sz="1400" b="0" i="0" u="none" strike="noStrike" dirty="0">
                          <a:solidFill>
                            <a:srgbClr val="00B050"/>
                          </a:solidFill>
                          <a:latin typeface="Calibri"/>
                        </a:rPr>
                        <a:t>11-16/0018</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400" b="0" i="0" u="none" strike="noStrike" dirty="0">
                          <a:solidFill>
                            <a:srgbClr val="00B050"/>
                          </a:solidFill>
                          <a:latin typeface="Calibri"/>
                        </a:rPr>
                        <a:t>TDMA for Eliminating Hidden Station Effect in Dense Networks</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400" b="0" i="0" u="none" strike="noStrike" dirty="0" err="1">
                          <a:solidFill>
                            <a:srgbClr val="00B050"/>
                          </a:solidFill>
                          <a:latin typeface="Calibri"/>
                        </a:rPr>
                        <a:t>Evgeny</a:t>
                      </a:r>
                      <a:r>
                        <a:rPr lang="en-CA" sz="1400" b="0" i="0" u="none" strike="noStrike" dirty="0">
                          <a:solidFill>
                            <a:srgbClr val="00B050"/>
                          </a:solidFill>
                          <a:latin typeface="Calibri"/>
                        </a:rPr>
                        <a:t> </a:t>
                      </a:r>
                      <a:r>
                        <a:rPr lang="en-CA" sz="1400" b="0" i="0" u="none" strike="noStrike" dirty="0" err="1">
                          <a:solidFill>
                            <a:srgbClr val="00B050"/>
                          </a:solidFill>
                          <a:latin typeface="Calibri"/>
                        </a:rPr>
                        <a:t>Khorov</a:t>
                      </a:r>
                      <a:endParaRPr lang="en-CA" sz="1400" b="0" i="0" u="none" strike="noStrike" dirty="0">
                        <a:solidFill>
                          <a:srgbClr val="00B050"/>
                        </a:solidFill>
                        <a:latin typeface="Calibri"/>
                      </a:endParaRP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400" b="0" i="0" u="none" strike="noStrike" dirty="0" smtClean="0">
                          <a:solidFill>
                            <a:srgbClr val="00B050"/>
                          </a:solidFill>
                          <a:latin typeface="Calibri"/>
                        </a:rPr>
                        <a:t>1</a:t>
                      </a:r>
                      <a:endParaRPr lang="en-CA" sz="1400" b="0" i="0" u="none" strike="noStrike" dirty="0">
                        <a:solidFill>
                          <a:srgbClr val="00B050"/>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188259">
                <a:tc>
                  <a:txBody>
                    <a:bodyPr/>
                    <a:lstStyle/>
                    <a:p>
                      <a:pPr algn="l" fontAlgn="b"/>
                      <a:r>
                        <a:rPr lang="en-CA" sz="1400" b="0" i="0" u="none" strike="noStrike" dirty="0">
                          <a:solidFill>
                            <a:srgbClr val="00B050"/>
                          </a:solidFill>
                          <a:latin typeface="Calibri"/>
                        </a:rPr>
                        <a:t>11-16/0028</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400" b="0" i="0" u="none" strike="noStrike" dirty="0">
                          <a:solidFill>
                            <a:srgbClr val="00B050"/>
                          </a:solidFill>
                          <a:latin typeface="Calibri"/>
                        </a:rPr>
                        <a:t>Follow Up for Multi-STA BA for SU Transmissions</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400" b="0" i="0" u="none" strike="noStrike">
                          <a:solidFill>
                            <a:srgbClr val="00B050"/>
                          </a:solidFill>
                          <a:latin typeface="Calibri"/>
                        </a:rPr>
                        <a:t>Xiaofei WANG</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400" b="0" i="0" u="none" strike="noStrike" dirty="0" smtClean="0">
                          <a:solidFill>
                            <a:srgbClr val="00B050"/>
                          </a:solidFill>
                          <a:latin typeface="Calibri"/>
                        </a:rPr>
                        <a:t>2</a:t>
                      </a:r>
                      <a:endParaRPr lang="en-CA" sz="1400" b="0" i="0" u="none" strike="noStrike" dirty="0">
                        <a:solidFill>
                          <a:srgbClr val="00B050"/>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r h="188259">
                <a:tc>
                  <a:txBody>
                    <a:bodyPr/>
                    <a:lstStyle/>
                    <a:p>
                      <a:pPr algn="l" fontAlgn="b"/>
                      <a:r>
                        <a:rPr lang="en-CA" sz="1400" b="0" i="0" u="none" strike="noStrike" dirty="0">
                          <a:solidFill>
                            <a:srgbClr val="00B050"/>
                          </a:solidFill>
                          <a:latin typeface="Calibri"/>
                        </a:rPr>
                        <a:t>11-16/0029</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400" b="0" i="0" u="none" strike="noStrike" dirty="0">
                          <a:solidFill>
                            <a:srgbClr val="00B050"/>
                          </a:solidFill>
                          <a:latin typeface="Calibri"/>
                        </a:rPr>
                        <a:t>TXOP Truncation Enhancement</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400" b="0" i="0" u="none" strike="noStrike" dirty="0">
                          <a:solidFill>
                            <a:srgbClr val="00B050"/>
                          </a:solidFill>
                          <a:latin typeface="Calibri"/>
                        </a:rPr>
                        <a:t>Xiaofei WANG</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400" b="0" i="0" u="none" strike="noStrike" dirty="0" smtClean="0">
                          <a:solidFill>
                            <a:srgbClr val="00B050"/>
                          </a:solidFill>
                          <a:latin typeface="Calibri"/>
                        </a:rPr>
                        <a:t>1</a:t>
                      </a:r>
                      <a:endParaRPr lang="en-CA" sz="1400" b="0" i="0" u="none" strike="noStrike" dirty="0">
                        <a:solidFill>
                          <a:srgbClr val="00B050"/>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188259">
                <a:tc>
                  <a:txBody>
                    <a:bodyPr/>
                    <a:lstStyle/>
                    <a:p>
                      <a:pPr algn="l" fontAlgn="b"/>
                      <a:r>
                        <a:rPr lang="en-CA" sz="1400" b="0" i="0" u="none" strike="noStrike" dirty="0" smtClean="0">
                          <a:solidFill>
                            <a:srgbClr val="00B050"/>
                          </a:solidFill>
                          <a:latin typeface="Calibri"/>
                        </a:rPr>
                        <a:t>11-16/0042</a:t>
                      </a:r>
                    </a:p>
                    <a:p>
                      <a:pPr algn="l" fontAlgn="b"/>
                      <a:r>
                        <a:rPr lang="en-CA" sz="1400" b="0" i="0" u="none" strike="noStrike" dirty="0" smtClean="0">
                          <a:solidFill>
                            <a:srgbClr val="00B050"/>
                          </a:solidFill>
                          <a:latin typeface="Calibri"/>
                        </a:rPr>
                        <a:t>11-16/0068</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400" b="0" i="0" u="none" strike="noStrike" dirty="0">
                          <a:solidFill>
                            <a:srgbClr val="00B050"/>
                          </a:solidFill>
                          <a:latin typeface="Calibri"/>
                        </a:rPr>
                        <a:t>BSS Color Settings for a Multiple BSSID </a:t>
                      </a:r>
                      <a:r>
                        <a:rPr lang="en-CA" sz="1400" b="0" i="0" u="none" strike="noStrike" dirty="0" smtClean="0">
                          <a:solidFill>
                            <a:srgbClr val="00B050"/>
                          </a:solidFill>
                          <a:latin typeface="Calibri"/>
                        </a:rPr>
                        <a:t>Set</a:t>
                      </a:r>
                    </a:p>
                    <a:p>
                      <a:pPr marL="0" marR="0" indent="0" algn="l" defTabSz="914400" rtl="0" eaLnBrk="1" fontAlgn="b" latinLnBrk="0" hangingPunct="1">
                        <a:lnSpc>
                          <a:spcPct val="100000"/>
                        </a:lnSpc>
                        <a:spcBef>
                          <a:spcPts val="0"/>
                        </a:spcBef>
                        <a:spcAft>
                          <a:spcPts val="0"/>
                        </a:spcAft>
                        <a:buClrTx/>
                        <a:buSzTx/>
                        <a:buFontTx/>
                        <a:buNone/>
                        <a:tabLst/>
                        <a:defRPr/>
                      </a:pPr>
                      <a:r>
                        <a:rPr lang="en-CA" sz="1400" b="0" i="0" u="none" strike="noStrike" dirty="0" smtClean="0">
                          <a:solidFill>
                            <a:srgbClr val="00B050"/>
                          </a:solidFill>
                          <a:latin typeface="Calibri"/>
                        </a:rPr>
                        <a:t>BSS Color and Multiple BSSID</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400" b="0" i="0" u="none" strike="noStrike" dirty="0" err="1" smtClean="0">
                          <a:solidFill>
                            <a:srgbClr val="00B050"/>
                          </a:solidFill>
                          <a:latin typeface="Calibri"/>
                        </a:rPr>
                        <a:t>Geonjung</a:t>
                      </a:r>
                      <a:endParaRPr lang="en-CA" sz="1400" b="0" i="0" u="none" strike="noStrike" dirty="0" smtClean="0">
                        <a:solidFill>
                          <a:srgbClr val="00B050"/>
                        </a:solidFill>
                        <a:latin typeface="Calibri"/>
                      </a:endParaRPr>
                    </a:p>
                    <a:p>
                      <a:pPr algn="l" fontAlgn="b"/>
                      <a:r>
                        <a:rPr lang="en-CA" sz="1400" b="0" i="0" u="none" strike="noStrike" dirty="0" err="1" smtClean="0">
                          <a:solidFill>
                            <a:srgbClr val="00B050"/>
                          </a:solidFill>
                          <a:latin typeface="Calibri"/>
                        </a:rPr>
                        <a:t>Liwen</a:t>
                      </a:r>
                      <a:r>
                        <a:rPr lang="en-CA" sz="1400" b="0" i="0" u="none" strike="noStrike" dirty="0" smtClean="0">
                          <a:solidFill>
                            <a:srgbClr val="00B050"/>
                          </a:solidFill>
                          <a:latin typeface="Calibri"/>
                        </a:rPr>
                        <a:t> Chu</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400" b="0" i="0" u="none" strike="noStrike" dirty="0" smtClean="0">
                          <a:solidFill>
                            <a:srgbClr val="00B050"/>
                          </a:solidFill>
                          <a:latin typeface="Calibri"/>
                        </a:rPr>
                        <a:t>2</a:t>
                      </a:r>
                    </a:p>
                    <a:p>
                      <a:pPr algn="l" fontAlgn="b"/>
                      <a:r>
                        <a:rPr lang="en-CA" sz="1400" b="0" i="0" u="none" strike="noStrike" dirty="0" smtClean="0">
                          <a:solidFill>
                            <a:srgbClr val="00B050"/>
                          </a:solidFill>
                          <a:latin typeface="Calibri"/>
                        </a:rPr>
                        <a:t>1</a:t>
                      </a: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r h="188259">
                <a:tc>
                  <a:txBody>
                    <a:bodyPr/>
                    <a:lstStyle/>
                    <a:p>
                      <a:pPr algn="l" fontAlgn="b"/>
                      <a:r>
                        <a:rPr lang="en-CA" sz="1400" b="0" i="0" u="none" strike="noStrike" dirty="0">
                          <a:solidFill>
                            <a:srgbClr val="00B050"/>
                          </a:solidFill>
                          <a:latin typeface="Calibri"/>
                        </a:rPr>
                        <a:t>11-16/0050</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400" b="0" i="0" u="none" strike="noStrike" dirty="0">
                          <a:solidFill>
                            <a:srgbClr val="00B050"/>
                          </a:solidFill>
                          <a:latin typeface="Calibri"/>
                        </a:rPr>
                        <a:t>Fragmentation for MU frames-Follow up on </a:t>
                      </a:r>
                      <a:r>
                        <a:rPr lang="en-CA" sz="1400" b="0" i="0" u="none" strike="noStrike" dirty="0" err="1">
                          <a:solidFill>
                            <a:srgbClr val="00B050"/>
                          </a:solidFill>
                          <a:latin typeface="Calibri"/>
                        </a:rPr>
                        <a:t>acks</a:t>
                      </a:r>
                      <a:endParaRPr lang="en-CA" sz="1400" b="0" i="0" u="none" strike="noStrike" dirty="0">
                        <a:solidFill>
                          <a:srgbClr val="00B050"/>
                        </a:solidFill>
                        <a:latin typeface="Calibri"/>
                      </a:endParaRP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400" b="0" i="0" u="none" strike="noStrike">
                          <a:solidFill>
                            <a:srgbClr val="00B050"/>
                          </a:solidFill>
                          <a:latin typeface="Calibri"/>
                        </a:rPr>
                        <a:t>Alfred Asterjadhi </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400" b="0" i="0" u="none" strike="noStrike" dirty="0" smtClean="0">
                          <a:solidFill>
                            <a:srgbClr val="00B050"/>
                          </a:solidFill>
                          <a:latin typeface="Calibri"/>
                        </a:rPr>
                        <a:t>3</a:t>
                      </a:r>
                      <a:endParaRPr lang="en-CA" sz="1400" b="0" i="0" u="none" strike="noStrike" dirty="0">
                        <a:solidFill>
                          <a:srgbClr val="00B050"/>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188259">
                <a:tc>
                  <a:txBody>
                    <a:bodyPr/>
                    <a:lstStyle/>
                    <a:p>
                      <a:pPr algn="l" fontAlgn="b"/>
                      <a:r>
                        <a:rPr lang="en-CA" sz="1400" b="0" i="0" u="none" strike="noStrike" dirty="0">
                          <a:solidFill>
                            <a:srgbClr val="00B050"/>
                          </a:solidFill>
                          <a:latin typeface="Calibri"/>
                        </a:rPr>
                        <a:t>11-16/0051</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400" b="0" i="0" u="none" strike="noStrike" dirty="0">
                          <a:solidFill>
                            <a:srgbClr val="00B050"/>
                          </a:solidFill>
                          <a:latin typeface="Calibri"/>
                        </a:rPr>
                        <a:t>Response Give Trigger Type</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400" b="0" i="0" u="none" strike="noStrike" dirty="0">
                          <a:solidFill>
                            <a:srgbClr val="00B050"/>
                          </a:solidFill>
                          <a:latin typeface="Calibri"/>
                        </a:rPr>
                        <a:t>David </a:t>
                      </a:r>
                      <a:r>
                        <a:rPr lang="en-CA" sz="1400" b="0" i="0" u="none" strike="noStrike" dirty="0" err="1">
                          <a:solidFill>
                            <a:srgbClr val="00B050"/>
                          </a:solidFill>
                          <a:latin typeface="Calibri"/>
                        </a:rPr>
                        <a:t>Xun</a:t>
                      </a:r>
                      <a:r>
                        <a:rPr lang="en-CA" sz="1400" b="0" i="0" u="none" strike="noStrike" dirty="0">
                          <a:solidFill>
                            <a:srgbClr val="00B050"/>
                          </a:solidFill>
                          <a:latin typeface="Calibri"/>
                        </a:rPr>
                        <a:t> Yang</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400" b="0" i="0" u="none" strike="noStrike" dirty="0" smtClean="0">
                          <a:solidFill>
                            <a:srgbClr val="00B050"/>
                          </a:solidFill>
                          <a:latin typeface="Calibri"/>
                        </a:rPr>
                        <a:t>1</a:t>
                      </a:r>
                      <a:endParaRPr lang="en-CA" sz="1400" b="0" i="0" u="none" strike="noStrike" dirty="0">
                        <a:solidFill>
                          <a:srgbClr val="00B050"/>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r h="188259">
                <a:tc>
                  <a:txBody>
                    <a:bodyPr/>
                    <a:lstStyle/>
                    <a:p>
                      <a:pPr algn="l" fontAlgn="b"/>
                      <a:r>
                        <a:rPr lang="en-CA" sz="1400" b="0" i="0" u="none" strike="noStrike" dirty="0">
                          <a:solidFill>
                            <a:srgbClr val="00B050"/>
                          </a:solidFill>
                          <a:latin typeface="Calibri"/>
                        </a:rPr>
                        <a:t>11-16/0069</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400" b="0" i="0" u="none" strike="noStrike" dirty="0">
                          <a:solidFill>
                            <a:srgbClr val="00B050"/>
                          </a:solidFill>
                          <a:latin typeface="Calibri"/>
                        </a:rPr>
                        <a:t>Multi-TID A-MPDU in MU </a:t>
                      </a:r>
                      <a:r>
                        <a:rPr lang="en-CA" sz="1400" b="0" i="0" u="none" strike="noStrike" dirty="0" smtClean="0">
                          <a:solidFill>
                            <a:srgbClr val="00B050"/>
                          </a:solidFill>
                          <a:latin typeface="Calibri"/>
                        </a:rPr>
                        <a:t>Transmission</a:t>
                      </a:r>
                      <a:endParaRPr lang="en-CA" sz="1400" b="0" i="0" u="none" strike="noStrike" dirty="0">
                        <a:solidFill>
                          <a:srgbClr val="00B050"/>
                        </a:solidFill>
                        <a:latin typeface="Calibri"/>
                      </a:endParaRP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400" b="0" i="0" u="none" strike="noStrike" dirty="0" err="1">
                          <a:solidFill>
                            <a:srgbClr val="00B050"/>
                          </a:solidFill>
                          <a:latin typeface="Calibri"/>
                        </a:rPr>
                        <a:t>Liwen</a:t>
                      </a:r>
                      <a:r>
                        <a:rPr lang="en-CA" sz="1400" b="0" i="0" u="none" strike="noStrike" dirty="0">
                          <a:solidFill>
                            <a:srgbClr val="00B050"/>
                          </a:solidFill>
                          <a:latin typeface="Calibri"/>
                        </a:rPr>
                        <a:t> Chu</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400" b="0" i="0" u="none" strike="noStrike" dirty="0" smtClean="0">
                          <a:solidFill>
                            <a:srgbClr val="00B050"/>
                          </a:solidFill>
                          <a:latin typeface="Calibri"/>
                        </a:rPr>
                        <a:t>2</a:t>
                      </a:r>
                      <a:endParaRPr lang="en-CA" sz="1400" b="0" i="0" u="none" strike="noStrike" dirty="0">
                        <a:solidFill>
                          <a:srgbClr val="00B050"/>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r h="188259">
                <a:tc>
                  <a:txBody>
                    <a:bodyPr/>
                    <a:lstStyle/>
                    <a:p>
                      <a:pPr algn="l" fontAlgn="b"/>
                      <a:r>
                        <a:rPr lang="en-CA" sz="1400" b="0" i="0" u="none" strike="noStrike" dirty="0">
                          <a:solidFill>
                            <a:srgbClr val="00B050"/>
                          </a:solidFill>
                          <a:latin typeface="Calibri"/>
                        </a:rPr>
                        <a:t>11-16/0087</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400" b="0" i="0" u="none" strike="noStrike" dirty="0">
                          <a:solidFill>
                            <a:srgbClr val="00B050"/>
                          </a:solidFill>
                          <a:latin typeface="Calibri"/>
                        </a:rPr>
                        <a:t>NAV cancellation issues on MU protection</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400" b="0" i="0" u="none" strike="noStrike" dirty="0" err="1">
                          <a:solidFill>
                            <a:srgbClr val="00B050"/>
                          </a:solidFill>
                          <a:latin typeface="Calibri"/>
                        </a:rPr>
                        <a:t>Jinsoo</a:t>
                      </a:r>
                      <a:r>
                        <a:rPr lang="en-CA" sz="1400" b="0" i="0" u="none" strike="noStrike" dirty="0">
                          <a:solidFill>
                            <a:srgbClr val="00B050"/>
                          </a:solidFill>
                          <a:latin typeface="Calibri"/>
                        </a:rPr>
                        <a:t> Ahn</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400" b="0" i="0" u="none" strike="noStrike" dirty="0" smtClean="0">
                          <a:solidFill>
                            <a:srgbClr val="00B050"/>
                          </a:solidFill>
                          <a:latin typeface="Calibri"/>
                        </a:rPr>
                        <a:t>2</a:t>
                      </a:r>
                      <a:endParaRPr lang="en-CA" sz="1400" b="0" i="0" u="none" strike="noStrike" dirty="0">
                        <a:solidFill>
                          <a:srgbClr val="00B050"/>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188259">
                <a:tc>
                  <a:txBody>
                    <a:bodyPr/>
                    <a:lstStyle/>
                    <a:p>
                      <a:pPr algn="l" fontAlgn="b"/>
                      <a:r>
                        <a:rPr lang="en-CA" sz="1400" b="0" i="0" u="none" strike="noStrike" dirty="0">
                          <a:solidFill>
                            <a:srgbClr val="00B050"/>
                          </a:solidFill>
                          <a:latin typeface="Calibri"/>
                        </a:rPr>
                        <a:t>11-16/0102</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400" b="0" i="0" u="none" strike="noStrike" dirty="0">
                          <a:solidFill>
                            <a:srgbClr val="00B050"/>
                          </a:solidFill>
                          <a:latin typeface="Calibri"/>
                        </a:rPr>
                        <a:t>High Efficiency Medium Access via Rosters</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400" b="0" i="0" u="none" strike="noStrike" dirty="0">
                          <a:solidFill>
                            <a:srgbClr val="00B050"/>
                          </a:solidFill>
                          <a:latin typeface="Calibri"/>
                        </a:rPr>
                        <a:t>Sean Coffey</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400" b="0" i="0" u="none" strike="noStrike" dirty="0" smtClean="0">
                          <a:solidFill>
                            <a:srgbClr val="00B050"/>
                          </a:solidFill>
                          <a:latin typeface="Calibri"/>
                        </a:rPr>
                        <a:t>-</a:t>
                      </a:r>
                      <a:endParaRPr lang="en-CA" sz="1400" b="0" i="0" u="none" strike="noStrike" dirty="0">
                        <a:solidFill>
                          <a:srgbClr val="00B050"/>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bl>
          </a:graphicData>
        </a:graphic>
      </p:graphicFrame>
      <p:sp>
        <p:nvSpPr>
          <p:cNvPr id="11" name="Title 1"/>
          <p:cNvSpPr txBox="1">
            <a:spLocks/>
          </p:cNvSpPr>
          <p:nvPr/>
        </p:nvSpPr>
        <p:spPr bwMode="auto">
          <a:xfrm>
            <a:off x="685800" y="4114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sz="2800" kern="0" dirty="0" smtClean="0">
                <a:solidFill>
                  <a:schemeClr val="tx1"/>
                </a:solidFill>
              </a:rPr>
              <a:t>Submissions (SR)</a:t>
            </a:r>
          </a:p>
        </p:txBody>
      </p:sp>
      <p:graphicFrame>
        <p:nvGraphicFramePr>
          <p:cNvPr id="6" name="Table 5"/>
          <p:cNvGraphicFramePr>
            <a:graphicFrameLocks noGrp="1"/>
          </p:cNvGraphicFramePr>
          <p:nvPr>
            <p:extLst>
              <p:ext uri="{D42A27DB-BD31-4B8C-83A1-F6EECF244321}">
                <p14:modId xmlns:p14="http://schemas.microsoft.com/office/powerpoint/2010/main" val="554913044"/>
              </p:ext>
            </p:extLst>
          </p:nvPr>
        </p:nvGraphicFramePr>
        <p:xfrm>
          <a:off x="685800" y="5029200"/>
          <a:ext cx="8005481" cy="441468"/>
        </p:xfrm>
        <a:graphic>
          <a:graphicData uri="http://schemas.openxmlformats.org/drawingml/2006/table">
            <a:tbl>
              <a:tblPr/>
              <a:tblGrid>
                <a:gridCol w="1110438"/>
                <a:gridCol w="4685243"/>
                <a:gridCol w="1447800"/>
                <a:gridCol w="762000"/>
              </a:tblGrid>
              <a:tr h="179294">
                <a:tc>
                  <a:txBody>
                    <a:bodyPr/>
                    <a:lstStyle/>
                    <a:p>
                      <a:pPr algn="ctr" fontAlgn="b"/>
                      <a:r>
                        <a:rPr lang="en-CA" sz="1400" b="1" i="0" u="none" strike="noStrike" dirty="0">
                          <a:solidFill>
                            <a:srgbClr val="FFFFFF"/>
                          </a:solidFill>
                          <a:latin typeface="Calibri"/>
                        </a:rPr>
                        <a:t>DCN</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79646"/>
                    </a:solidFill>
                  </a:tcPr>
                </a:tc>
                <a:tc>
                  <a:txBody>
                    <a:bodyPr/>
                    <a:lstStyle/>
                    <a:p>
                      <a:pPr algn="ctr" fontAlgn="b"/>
                      <a:r>
                        <a:rPr lang="en-CA" sz="1400" b="1" i="0" u="none" strike="noStrike">
                          <a:solidFill>
                            <a:srgbClr val="FFFFFF"/>
                          </a:solidFill>
                          <a:latin typeface="Calibri"/>
                        </a:rPr>
                        <a:t>Title</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79646"/>
                    </a:solidFill>
                  </a:tcPr>
                </a:tc>
                <a:tc>
                  <a:txBody>
                    <a:bodyPr/>
                    <a:lstStyle/>
                    <a:p>
                      <a:pPr algn="ctr" fontAlgn="b"/>
                      <a:r>
                        <a:rPr lang="en-CA" sz="1400" b="1" i="0" u="none" strike="noStrike" dirty="0">
                          <a:solidFill>
                            <a:srgbClr val="FFFFFF"/>
                          </a:solidFill>
                          <a:latin typeface="Calibri"/>
                        </a:rPr>
                        <a:t>Name</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79646"/>
                    </a:solidFill>
                  </a:tcPr>
                </a:tc>
                <a:tc>
                  <a:txBody>
                    <a:bodyPr/>
                    <a:lstStyle/>
                    <a:p>
                      <a:pPr algn="ctr" fontAlgn="b"/>
                      <a:r>
                        <a:rPr lang="en-CA" sz="1400" b="1" i="0" u="none" strike="noStrike" dirty="0" smtClean="0">
                          <a:solidFill>
                            <a:srgbClr val="FFFFFF"/>
                          </a:solidFill>
                          <a:latin typeface="Calibri"/>
                        </a:rPr>
                        <a:t>No</a:t>
                      </a:r>
                      <a:r>
                        <a:rPr lang="en-CA" sz="1400" b="1" i="0" u="none" strike="noStrike" baseline="0" dirty="0" smtClean="0">
                          <a:solidFill>
                            <a:srgbClr val="FFFFFF"/>
                          </a:solidFill>
                          <a:latin typeface="Calibri"/>
                        </a:rPr>
                        <a:t>. of SPs</a:t>
                      </a:r>
                      <a:endParaRPr lang="en-CA" sz="1400" b="1" i="0" u="none" strike="noStrike" dirty="0">
                        <a:solidFill>
                          <a:srgbClr val="FFFFFF"/>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79646"/>
                    </a:solidFill>
                  </a:tcPr>
                </a:tc>
              </a:tr>
              <a:tr h="188259">
                <a:tc>
                  <a:txBody>
                    <a:bodyPr/>
                    <a:lstStyle/>
                    <a:p>
                      <a:pPr algn="l" fontAlgn="b"/>
                      <a:r>
                        <a:rPr lang="en-CA" sz="1400" b="0" i="0" u="none" strike="noStrike" dirty="0" smtClean="0">
                          <a:solidFill>
                            <a:srgbClr val="00B050"/>
                          </a:solidFill>
                          <a:latin typeface="Calibri"/>
                        </a:rPr>
                        <a:t>11-16/0060</a:t>
                      </a:r>
                      <a:endParaRPr lang="en-CA" sz="1400" b="0" i="0" u="none" strike="noStrike" dirty="0">
                        <a:solidFill>
                          <a:srgbClr val="00B050"/>
                        </a:solidFill>
                        <a:latin typeface="Calibri"/>
                      </a:endParaRP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400" b="0" i="0" u="none" strike="noStrike" dirty="0" smtClean="0">
                          <a:solidFill>
                            <a:srgbClr val="00B050"/>
                          </a:solidFill>
                          <a:latin typeface="Calibri"/>
                        </a:rPr>
                        <a:t>Recipient-aware Spatial Reuse</a:t>
                      </a:r>
                      <a:endParaRPr lang="en-CA" sz="1400" b="0" i="0" u="none" strike="noStrike" dirty="0">
                        <a:solidFill>
                          <a:srgbClr val="00B050"/>
                        </a:solidFill>
                        <a:latin typeface="Calibri"/>
                      </a:endParaRP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400" b="0" i="0" u="none" strike="noStrike" dirty="0" smtClean="0">
                          <a:solidFill>
                            <a:srgbClr val="00B050"/>
                          </a:solidFill>
                          <a:latin typeface="Calibri"/>
                        </a:rPr>
                        <a:t>Reza Hedayat</a:t>
                      </a:r>
                      <a:endParaRPr lang="en-CA" sz="1400" b="0" i="0" u="none" strike="noStrike" dirty="0">
                        <a:solidFill>
                          <a:srgbClr val="00B050"/>
                        </a:solidFill>
                        <a:latin typeface="Calibri"/>
                      </a:endParaRP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400" b="0" i="0" u="none" strike="noStrike" dirty="0" smtClean="0">
                          <a:solidFill>
                            <a:srgbClr val="00B050"/>
                          </a:solidFill>
                          <a:latin typeface="Calibri"/>
                        </a:rPr>
                        <a:t>1</a:t>
                      </a:r>
                      <a:endParaRPr lang="en-CA" sz="1400" b="0" i="0" u="none" strike="noStrike" dirty="0">
                        <a:solidFill>
                          <a:srgbClr val="00B050"/>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bl>
          </a:graphicData>
        </a:graphic>
      </p:graphicFrame>
    </p:spTree>
    <p:extLst>
      <p:ext uri="{BB962C8B-B14F-4D97-AF65-F5344CB8AC3E}">
        <p14:creationId xmlns:p14="http://schemas.microsoft.com/office/powerpoint/2010/main" val="13763365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1/2)</a:t>
            </a:r>
            <a:br>
              <a:rPr lang="en-US" altLang="en-US" dirty="0"/>
            </a:br>
            <a:r>
              <a:rPr lang="en-US" altLang="en-US" sz="1800" dirty="0" smtClean="0"/>
              <a:t>Governing document </a:t>
            </a:r>
            <a:r>
              <a:rPr lang="en-US" altLang="en-US" sz="1800" dirty="0"/>
              <a:t>is </a:t>
            </a:r>
            <a:r>
              <a:rPr lang="en-US" altLang="en-US" sz="1800" dirty="0" smtClean="0"/>
              <a:t>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Proposed </a:t>
            </a:r>
            <a:r>
              <a:rPr lang="en-GB" sz="1800" dirty="0"/>
              <a:t>changes to the specification framework shall be discussed in the ad hoc groups first, which are then brought to the </a:t>
            </a:r>
            <a:r>
              <a:rPr lang="en-GB" sz="1800" dirty="0" err="1"/>
              <a:t>Taskgroup</a:t>
            </a:r>
            <a:r>
              <a:rPr lang="en-GB" sz="1800" dirty="0"/>
              <a:t> for an approval vote.</a:t>
            </a:r>
            <a:endParaRPr lang="en-US" sz="1800" dirty="0"/>
          </a:p>
          <a:p>
            <a:pPr lvl="0"/>
            <a:r>
              <a:rPr lang="en-GB" sz="1800" dirty="0"/>
              <a:t>A straw poll (doesn’t require voting rights) result of &gt;=75% is required within an Ad Hoc to approve the resolution of all or part of an issue and forward that resolved item to the </a:t>
            </a:r>
            <a:r>
              <a:rPr lang="en-GB" sz="1800" dirty="0" err="1"/>
              <a:t>Taskgroup</a:t>
            </a:r>
            <a:r>
              <a:rPr lang="en-GB" sz="1800" dirty="0"/>
              <a:t> where it becomes a motion that requires &gt;=75% approval to modify the specification framework or the draft specification. </a:t>
            </a:r>
            <a:endParaRPr lang="en-US" sz="1800" dirty="0"/>
          </a:p>
          <a:p>
            <a:pPr lvl="0"/>
            <a:r>
              <a:rPr lang="en-GB" sz="1800" dirty="0"/>
              <a:t>The straw poll affection the TG specification framework shall include </a:t>
            </a:r>
            <a:endParaRPr lang="en-US" sz="1800" dirty="0"/>
          </a:p>
          <a:p>
            <a:pPr marL="742950" lvl="2" indent="0">
              <a:buNone/>
            </a:pPr>
            <a:r>
              <a:rPr lang="en-GB" sz="1600" i="1" dirty="0"/>
              <a:t>Do you agree to add to the TG Specification Framework:</a:t>
            </a:r>
            <a:endParaRPr lang="en-US" sz="1600" dirty="0"/>
          </a:p>
          <a:p>
            <a:pPr marL="742950" lvl="2" indent="0">
              <a:buNone/>
            </a:pPr>
            <a:r>
              <a:rPr lang="en-GB" sz="1600" i="1" dirty="0" err="1"/>
              <a:t>x.y.z</a:t>
            </a:r>
            <a:r>
              <a:rPr lang="en-GB" sz="1600" i="1" dirty="0"/>
              <a:t>. [brief description of the feature]</a:t>
            </a:r>
            <a:endParaRPr lang="en-US" sz="1600" dirty="0"/>
          </a:p>
          <a:p>
            <a:pPr lvl="0"/>
            <a:r>
              <a:rPr lang="en-GB" sz="1800" dirty="0"/>
              <a:t>In the case a consensus can not be reached within an Ad Hoc group (a stalemate that prohibits further progress), the subject is moved to the </a:t>
            </a:r>
            <a:r>
              <a:rPr lang="en-GB" sz="1800" dirty="0" err="1"/>
              <a:t>Taskgroup</a:t>
            </a:r>
            <a:r>
              <a:rPr lang="en-GB" sz="1800" dirty="0"/>
              <a:t> if an Ad Hoc straw poll vote to move the subject to the </a:t>
            </a:r>
            <a:r>
              <a:rPr lang="en-GB" sz="1800" dirty="0" err="1"/>
              <a:t>Taskgroup</a:t>
            </a:r>
            <a:r>
              <a:rPr lang="en-GB" sz="1800" dirty="0"/>
              <a:t> achieves &gt;50% approval. </a:t>
            </a:r>
            <a:endParaRPr lang="en-US" sz="1800" dirty="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12</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2/2)</a:t>
            </a:r>
            <a:br>
              <a:rPr lang="en-US" altLang="en-US" dirty="0"/>
            </a:br>
            <a:r>
              <a:rPr lang="en-US" altLang="en-US" sz="1800" dirty="0"/>
              <a:t>Governing document is 15/075r0</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A </a:t>
            </a:r>
            <a:r>
              <a:rPr lang="en-GB" sz="1800" dirty="0"/>
              <a:t>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smtClean="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13</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extLst>
      <p:ext uri="{BB962C8B-B14F-4D97-AF65-F5344CB8AC3E}">
        <p14:creationId xmlns:p14="http://schemas.microsoft.com/office/powerpoint/2010/main" val="40541118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14</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MAC 1-1: </a:t>
            </a:r>
            <a:r>
              <a:rPr lang="en-US" altLang="en-US" dirty="0" err="1" smtClean="0"/>
              <a:t>Premotion</a:t>
            </a:r>
            <a:r>
              <a:rPr lang="en-US" altLang="en-US" dirty="0" smtClean="0"/>
              <a:t/>
            </a:r>
            <a:br>
              <a:rPr lang="en-US" altLang="en-US" dirty="0" smtClean="0"/>
            </a:br>
            <a:r>
              <a:rPr lang="en-US" altLang="en-US" sz="2400" dirty="0"/>
              <a:t>11-16-0015-00-00ax-explicit-block-ack-request-in-dl-mu-ppdu</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US" altLang="ko-KR" dirty="0" smtClean="0"/>
              <a:t>Do </a:t>
            </a:r>
            <a:r>
              <a:rPr lang="en-US" altLang="ko-KR" dirty="0"/>
              <a:t>you agree to add the </a:t>
            </a:r>
            <a:r>
              <a:rPr lang="en-US" altLang="ko-KR" dirty="0" err="1"/>
              <a:t>TGax</a:t>
            </a:r>
            <a:r>
              <a:rPr lang="en-US" altLang="ko-KR" dirty="0"/>
              <a:t> SFD: </a:t>
            </a:r>
          </a:p>
          <a:p>
            <a:pPr lvl="1"/>
            <a:r>
              <a:rPr lang="en-GB" altLang="ko-KR" dirty="0"/>
              <a:t>6.2.1 Trigger frame </a:t>
            </a:r>
            <a:br>
              <a:rPr lang="en-GB" altLang="ko-KR" dirty="0"/>
            </a:br>
            <a:r>
              <a:rPr lang="en-US" altLang="ko-KR" dirty="0"/>
              <a:t>A recipient of a MU-BAR frame can transmit other data or management frame in addition to BA/ACK frame if it does not exceed the indicated UL MU duration.</a:t>
            </a:r>
            <a:endParaRPr lang="en-GB" altLang="ko-KR" dirty="0"/>
          </a:p>
          <a:p>
            <a:pPr lvl="1"/>
            <a:endParaRPr lang="en-US" dirty="0" smtClean="0"/>
          </a:p>
          <a:p>
            <a:pPr marL="457200" lvl="1" indent="0">
              <a:buNone/>
            </a:pPr>
            <a:endParaRPr lang="en-US" altLang="en-US" sz="1600" dirty="0" smtClean="0"/>
          </a:p>
          <a:p>
            <a:r>
              <a:rPr lang="en-US" altLang="en-US" sz="2000" dirty="0" smtClean="0"/>
              <a:t>Y: 30</a:t>
            </a:r>
          </a:p>
          <a:p>
            <a:r>
              <a:rPr lang="en-US" altLang="en-US" sz="2000" dirty="0" smtClean="0"/>
              <a:t>N:  0</a:t>
            </a:r>
          </a:p>
          <a:p>
            <a:r>
              <a:rPr lang="en-US" altLang="en-US" sz="2000" dirty="0" smtClean="0"/>
              <a:t>Abstain: 26    </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extLst>
      <p:ext uri="{BB962C8B-B14F-4D97-AF65-F5344CB8AC3E}">
        <p14:creationId xmlns:p14="http://schemas.microsoft.com/office/powerpoint/2010/main" val="14566283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15</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MAC 1-2: </a:t>
            </a:r>
            <a:r>
              <a:rPr lang="en-US" altLang="en-US" dirty="0" err="1" smtClean="0"/>
              <a:t>Premotion</a:t>
            </a:r>
            <a:r>
              <a:rPr lang="en-US" altLang="en-US" dirty="0" smtClean="0"/>
              <a:t/>
            </a:r>
            <a:br>
              <a:rPr lang="en-US" altLang="en-US" dirty="0" smtClean="0"/>
            </a:br>
            <a:r>
              <a:rPr lang="en-US" altLang="en-US" sz="2400" dirty="0"/>
              <a:t>11-16-0015-00-00ax-explicit-block-ack-request-in-dl-mu-ppdu</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US" altLang="ko-KR" dirty="0" smtClean="0"/>
              <a:t>Do </a:t>
            </a:r>
            <a:r>
              <a:rPr lang="en-US" altLang="ko-KR" dirty="0"/>
              <a:t>you agree to add the </a:t>
            </a:r>
            <a:r>
              <a:rPr lang="en-US" altLang="ko-KR" dirty="0" err="1"/>
              <a:t>TGax</a:t>
            </a:r>
            <a:r>
              <a:rPr lang="en-US" altLang="ko-KR" dirty="0"/>
              <a:t> SFD: </a:t>
            </a:r>
          </a:p>
          <a:p>
            <a:pPr lvl="1"/>
            <a:r>
              <a:rPr lang="en-GB" altLang="ko-KR" dirty="0"/>
              <a:t>4.2 DL MU operation</a:t>
            </a:r>
            <a:br>
              <a:rPr lang="en-GB" altLang="ko-KR" dirty="0"/>
            </a:br>
            <a:r>
              <a:rPr lang="en-GB" altLang="ko-KR" dirty="0" smtClean="0"/>
              <a:t>Except for an implicit Block </a:t>
            </a:r>
            <a:r>
              <a:rPr lang="en-GB" altLang="ko-KR" dirty="0" err="1" smtClean="0"/>
              <a:t>Ack</a:t>
            </a:r>
            <a:r>
              <a:rPr lang="en-GB" altLang="ko-KR" dirty="0" smtClean="0"/>
              <a:t> Request, the </a:t>
            </a:r>
            <a:r>
              <a:rPr lang="en-GB" altLang="ko-KR" dirty="0"/>
              <a:t>Block </a:t>
            </a:r>
            <a:r>
              <a:rPr lang="en-GB" altLang="ko-KR" dirty="0" err="1"/>
              <a:t>Ack</a:t>
            </a:r>
            <a:r>
              <a:rPr lang="en-GB" altLang="ko-KR" dirty="0"/>
              <a:t> Request frame and the MU-</a:t>
            </a:r>
            <a:r>
              <a:rPr lang="en-US" altLang="ko-KR" dirty="0"/>
              <a:t>BAR</a:t>
            </a:r>
            <a:r>
              <a:rPr lang="en-GB" altLang="ko-KR" dirty="0"/>
              <a:t> frame are used for soliciting an immediate response carried in SU and MU </a:t>
            </a:r>
            <a:r>
              <a:rPr lang="en-GB" altLang="ko-KR" dirty="0" smtClean="0"/>
              <a:t>PPDU format, </a:t>
            </a:r>
            <a:r>
              <a:rPr lang="en-GB" altLang="ko-KR" dirty="0"/>
              <a:t>respectively</a:t>
            </a:r>
            <a:r>
              <a:rPr lang="en-GB" altLang="ko-KR" dirty="0" smtClean="0"/>
              <a:t>.</a:t>
            </a:r>
            <a:endParaRPr lang="en-US" dirty="0" smtClean="0"/>
          </a:p>
          <a:p>
            <a:pPr marL="457200" lvl="1" indent="0">
              <a:buNone/>
            </a:pPr>
            <a:endParaRPr lang="en-US" altLang="en-US" sz="1600" dirty="0" smtClean="0"/>
          </a:p>
          <a:p>
            <a:r>
              <a:rPr lang="en-US" altLang="en-US" sz="2000" dirty="0" smtClean="0"/>
              <a:t>Y: 4</a:t>
            </a:r>
          </a:p>
          <a:p>
            <a:r>
              <a:rPr lang="en-US" altLang="en-US" sz="2000" dirty="0" smtClean="0"/>
              <a:t>N:  7</a:t>
            </a:r>
          </a:p>
          <a:p>
            <a:r>
              <a:rPr lang="en-US" altLang="en-US" sz="2000" dirty="0" smtClean="0"/>
              <a:t>Abstain:  41  </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extLst>
      <p:ext uri="{BB962C8B-B14F-4D97-AF65-F5344CB8AC3E}">
        <p14:creationId xmlns:p14="http://schemas.microsoft.com/office/powerpoint/2010/main" val="12276213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16</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MAC 1-3: </a:t>
            </a:r>
            <a:r>
              <a:rPr lang="en-US" altLang="en-US" dirty="0" err="1" smtClean="0"/>
              <a:t>Premotion</a:t>
            </a:r>
            <a:r>
              <a:rPr lang="en-US" altLang="en-US" dirty="0" smtClean="0"/>
              <a:t/>
            </a:r>
            <a:br>
              <a:rPr lang="en-US" altLang="en-US" dirty="0" smtClean="0"/>
            </a:br>
            <a:r>
              <a:rPr lang="en-US" altLang="en-US" sz="2400" dirty="0"/>
              <a:t>11-16-0015-00-00ax-explicit-block-ack-request-in-dl-mu-ppdu</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US" altLang="ko-KR" dirty="0" smtClean="0"/>
              <a:t>Do </a:t>
            </a:r>
            <a:r>
              <a:rPr lang="en-US" altLang="ko-KR" dirty="0"/>
              <a:t>you agree to add the </a:t>
            </a:r>
            <a:r>
              <a:rPr lang="en-US" altLang="ko-KR" dirty="0" err="1"/>
              <a:t>TGax</a:t>
            </a:r>
            <a:r>
              <a:rPr lang="en-US" altLang="ko-KR" dirty="0"/>
              <a:t> SFD: </a:t>
            </a:r>
          </a:p>
          <a:p>
            <a:pPr lvl="1"/>
            <a:r>
              <a:rPr lang="en-GB" altLang="ko-KR" dirty="0"/>
              <a:t>4.2 DL MU operation</a:t>
            </a:r>
            <a:br>
              <a:rPr lang="en-GB" altLang="ko-KR" dirty="0"/>
            </a:br>
            <a:r>
              <a:rPr lang="en-US" altLang="ko-KR" dirty="0"/>
              <a:t>PPDU Type (SU or MU) of an immediate response is indicated in the Block </a:t>
            </a:r>
            <a:r>
              <a:rPr lang="en-US" altLang="ko-KR" dirty="0" err="1"/>
              <a:t>Ack</a:t>
            </a:r>
            <a:r>
              <a:rPr lang="en-US" altLang="ko-KR" dirty="0"/>
              <a:t> Request frame</a:t>
            </a:r>
          </a:p>
          <a:p>
            <a:pPr marL="457200" lvl="1" indent="0">
              <a:buNone/>
            </a:pPr>
            <a:endParaRPr lang="en-US" altLang="en-US" sz="1600" dirty="0" smtClean="0"/>
          </a:p>
          <a:p>
            <a:r>
              <a:rPr lang="en-US" altLang="en-US" sz="2000" dirty="0" smtClean="0"/>
              <a:t>Y: 6</a:t>
            </a:r>
          </a:p>
          <a:p>
            <a:r>
              <a:rPr lang="en-US" altLang="en-US" sz="2000" dirty="0" smtClean="0"/>
              <a:t>N: 10 </a:t>
            </a:r>
          </a:p>
          <a:p>
            <a:r>
              <a:rPr lang="en-US" altLang="en-US" sz="2000" dirty="0" smtClean="0"/>
              <a:t>Abstain: Many    </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extLst>
      <p:ext uri="{BB962C8B-B14F-4D97-AF65-F5344CB8AC3E}">
        <p14:creationId xmlns:p14="http://schemas.microsoft.com/office/powerpoint/2010/main" val="11213524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17</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MAC 1-4: </a:t>
            </a:r>
            <a:r>
              <a:rPr lang="en-US" altLang="en-US" dirty="0" err="1" smtClean="0"/>
              <a:t>Premotion</a:t>
            </a:r>
            <a:r>
              <a:rPr lang="en-US" altLang="en-US" dirty="0" smtClean="0"/>
              <a:t/>
            </a:r>
            <a:br>
              <a:rPr lang="en-US" altLang="en-US" dirty="0" smtClean="0"/>
            </a:br>
            <a:r>
              <a:rPr lang="en-US" altLang="en-US" sz="2400" dirty="0"/>
              <a:t>11-16-0051-00-00ax-response-give-trigger-type</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US" altLang="ko-KR" dirty="0" smtClean="0"/>
              <a:t>Do </a:t>
            </a:r>
            <a:r>
              <a:rPr lang="en-US" altLang="ko-KR" dirty="0"/>
              <a:t>you agree to add the </a:t>
            </a:r>
            <a:r>
              <a:rPr lang="en-US" altLang="ko-KR" dirty="0" err="1"/>
              <a:t>TGax</a:t>
            </a:r>
            <a:r>
              <a:rPr lang="en-US" altLang="ko-KR" dirty="0"/>
              <a:t> SFD: </a:t>
            </a:r>
          </a:p>
          <a:p>
            <a:pPr lvl="1"/>
            <a:r>
              <a:rPr lang="en-US" altLang="zh-CN" dirty="0"/>
              <a:t>If the trigger frame requests a specific frame type as response, the response to this trigger frame shall contain at least the frame with the required type if the required type is available at the STA side; if the STA has no frame with the required type, the STA should transmit </a:t>
            </a:r>
            <a:r>
              <a:rPr lang="en-US" altLang="zh-CN" dirty="0" err="1"/>
              <a:t>QoS</a:t>
            </a:r>
            <a:r>
              <a:rPr lang="en-US" altLang="zh-CN" dirty="0"/>
              <a:t> Null frame to AP.</a:t>
            </a:r>
            <a:endParaRPr lang="zh-CN" altLang="en-US" dirty="0"/>
          </a:p>
          <a:p>
            <a:pPr marL="457200" lvl="1" indent="0">
              <a:buNone/>
            </a:pPr>
            <a:endParaRPr lang="en-US" altLang="en-US" sz="1600" dirty="0" smtClean="0"/>
          </a:p>
          <a:p>
            <a:r>
              <a:rPr lang="en-US" altLang="en-US" sz="2000" dirty="0" smtClean="0"/>
              <a:t>Y: 38</a:t>
            </a:r>
          </a:p>
          <a:p>
            <a:r>
              <a:rPr lang="en-US" altLang="en-US" sz="2000" dirty="0" smtClean="0"/>
              <a:t>N:  0</a:t>
            </a:r>
          </a:p>
          <a:p>
            <a:r>
              <a:rPr lang="en-US" altLang="en-US" sz="2000" dirty="0" smtClean="0"/>
              <a:t>Abstain: 19   </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extLst>
      <p:ext uri="{BB962C8B-B14F-4D97-AF65-F5344CB8AC3E}">
        <p14:creationId xmlns:p14="http://schemas.microsoft.com/office/powerpoint/2010/main" val="20068534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18</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MAC 1-5: Strawpoll</a:t>
            </a:r>
            <a:br>
              <a:rPr lang="en-US" altLang="en-US" dirty="0" smtClean="0"/>
            </a:br>
            <a:r>
              <a:rPr lang="en-US" altLang="en-US" sz="2400" dirty="0"/>
              <a:t>11-16-0017-00-00ax-beacon-collision-avoidance</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US" altLang="ko-KR" dirty="0" smtClean="0"/>
              <a:t>Do </a:t>
            </a:r>
            <a:r>
              <a:rPr lang="en-US" altLang="ko-KR" dirty="0"/>
              <a:t>you agree to </a:t>
            </a:r>
            <a:r>
              <a:rPr lang="en-US" altLang="ko-KR" dirty="0" smtClean="0"/>
              <a:t>the following: </a:t>
            </a:r>
            <a:endParaRPr lang="en-US" altLang="ko-KR" dirty="0"/>
          </a:p>
          <a:p>
            <a:pPr lvl="1"/>
            <a:r>
              <a:rPr lang="en-US" altLang="zh-CN" dirty="0" smtClean="0"/>
              <a:t>We need a </a:t>
            </a:r>
            <a:r>
              <a:rPr lang="en-US" altLang="zh-CN" dirty="0"/>
              <a:t>mechanism that allows an HE AP to obtain the beacon timing information of the APs in its two-hop neighborhood. This information can be used for TBTT selection and TBTT adjustment in order to prevent beacon collisions caused by hidden APs in dense deployment scenarios.</a:t>
            </a:r>
          </a:p>
          <a:p>
            <a:pPr marL="457200" lvl="1" indent="0">
              <a:buNone/>
            </a:pPr>
            <a:endParaRPr lang="en-US" altLang="en-US" sz="1600" dirty="0" smtClean="0"/>
          </a:p>
          <a:p>
            <a:r>
              <a:rPr lang="en-US" altLang="en-US" sz="2000" dirty="0" smtClean="0"/>
              <a:t>Y: 2</a:t>
            </a:r>
          </a:p>
          <a:p>
            <a:r>
              <a:rPr lang="en-US" altLang="en-US" sz="2000" dirty="0" smtClean="0"/>
              <a:t>N: 1 </a:t>
            </a:r>
          </a:p>
          <a:p>
            <a:r>
              <a:rPr lang="en-US" altLang="en-US" sz="2000" dirty="0" smtClean="0"/>
              <a:t>Need more info: many </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extLst>
      <p:ext uri="{BB962C8B-B14F-4D97-AF65-F5344CB8AC3E}">
        <p14:creationId xmlns:p14="http://schemas.microsoft.com/office/powerpoint/2010/main" val="4857983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19</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MAC 1-6: </a:t>
            </a:r>
            <a:r>
              <a:rPr lang="en-US" altLang="en-US" dirty="0" err="1" smtClean="0"/>
              <a:t>Premotion</a:t>
            </a:r>
            <a:r>
              <a:rPr lang="en-US" altLang="en-US" dirty="0" smtClean="0"/>
              <a:t/>
            </a:r>
            <a:br>
              <a:rPr lang="en-US" altLang="en-US" dirty="0" smtClean="0"/>
            </a:br>
            <a:r>
              <a:rPr lang="en-US" altLang="en-US" sz="2400" dirty="0"/>
              <a:t>11-16-0029-00-00ax-txop-truncation-enhancement</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US" altLang="ko-KR" dirty="0" smtClean="0"/>
              <a:t>Do </a:t>
            </a:r>
            <a:r>
              <a:rPr lang="en-US" altLang="ko-KR" dirty="0"/>
              <a:t>you agree to add the </a:t>
            </a:r>
            <a:r>
              <a:rPr lang="en-US" altLang="ko-KR" dirty="0" err="1"/>
              <a:t>TGax</a:t>
            </a:r>
            <a:r>
              <a:rPr lang="en-US" altLang="ko-KR" dirty="0"/>
              <a:t> SFD: </a:t>
            </a:r>
          </a:p>
          <a:p>
            <a:pPr lvl="1"/>
            <a:r>
              <a:rPr lang="en-US" altLang="zh-CN" dirty="0" smtClean="0"/>
              <a:t>6.1 </a:t>
            </a:r>
          </a:p>
          <a:p>
            <a:pPr lvl="2"/>
            <a:r>
              <a:rPr lang="en-US" altLang="zh-CN" dirty="0" smtClean="0"/>
              <a:t>The </a:t>
            </a:r>
            <a:r>
              <a:rPr lang="en-US" altLang="zh-CN" dirty="0"/>
              <a:t>spec should consider to use Duration settings in CF-End frames to facilitate resetting of NAVs</a:t>
            </a:r>
          </a:p>
          <a:p>
            <a:pPr marL="457200" lvl="1" indent="0">
              <a:buNone/>
            </a:pPr>
            <a:endParaRPr lang="en-US" altLang="en-US" sz="1600" dirty="0" smtClean="0"/>
          </a:p>
          <a:p>
            <a:r>
              <a:rPr lang="en-US" altLang="en-US" sz="2000" dirty="0" smtClean="0"/>
              <a:t>Y: 2</a:t>
            </a:r>
          </a:p>
          <a:p>
            <a:r>
              <a:rPr lang="en-US" altLang="en-US" sz="2000" dirty="0" smtClean="0"/>
              <a:t>N:  21</a:t>
            </a:r>
          </a:p>
          <a:p>
            <a:r>
              <a:rPr lang="en-US" altLang="en-US" sz="2000" dirty="0" smtClean="0"/>
              <a:t>Abstain: not counted</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extLst>
      <p:ext uri="{BB962C8B-B14F-4D97-AF65-F5344CB8AC3E}">
        <p14:creationId xmlns:p14="http://schemas.microsoft.com/office/powerpoint/2010/main" val="5563528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685800" y="1066800"/>
            <a:ext cx="7772400" cy="1066800"/>
          </a:xfrm>
        </p:spPr>
        <p:txBody>
          <a:bodyPr/>
          <a:lstStyle/>
          <a:p>
            <a:r>
              <a:rPr lang="en-US" altLang="en-US" dirty="0" smtClean="0">
                <a:solidFill>
                  <a:srgbClr val="0070C0"/>
                </a:solidFill>
                <a:latin typeface="Arial Black" pitchFamily="34" charset="0"/>
              </a:rPr>
              <a:t>IEEE 802.11 </a:t>
            </a:r>
            <a:r>
              <a:rPr lang="en-US" altLang="en-US" dirty="0" err="1" smtClean="0">
                <a:solidFill>
                  <a:srgbClr val="0070C0"/>
                </a:solidFill>
                <a:latin typeface="Arial Black" pitchFamily="34" charset="0"/>
              </a:rPr>
              <a:t>TGax</a:t>
            </a:r>
            <a:r>
              <a:rPr lang="en-US" altLang="en-US" dirty="0" smtClean="0">
                <a:solidFill>
                  <a:srgbClr val="0070C0"/>
                </a:solidFill>
                <a:latin typeface="Arial Black" pitchFamily="34" charset="0"/>
              </a:rPr>
              <a:t/>
            </a:r>
            <a:br>
              <a:rPr lang="en-US" altLang="en-US" dirty="0" smtClean="0">
                <a:solidFill>
                  <a:srgbClr val="0070C0"/>
                </a:solidFill>
                <a:latin typeface="Arial Black" pitchFamily="34" charset="0"/>
              </a:rPr>
            </a:br>
            <a:r>
              <a:rPr lang="en-US" altLang="en-US" dirty="0" smtClean="0">
                <a:solidFill>
                  <a:srgbClr val="0070C0"/>
                </a:solidFill>
                <a:latin typeface="Arial Black" pitchFamily="34" charset="0"/>
              </a:rPr>
              <a:t>High Efficiency WLAN</a:t>
            </a:r>
            <a:br>
              <a:rPr lang="en-US" altLang="en-US" dirty="0" smtClean="0">
                <a:solidFill>
                  <a:srgbClr val="0070C0"/>
                </a:solidFill>
                <a:latin typeface="Arial Black" pitchFamily="34" charset="0"/>
              </a:rPr>
            </a:br>
            <a:r>
              <a:rPr lang="en-US" altLang="en-US" dirty="0" smtClean="0">
                <a:solidFill>
                  <a:srgbClr val="0070C0"/>
                </a:solidFill>
                <a:latin typeface="Arial Black" pitchFamily="34" charset="0"/>
              </a:rPr>
              <a:t>MAC Ad Hoc</a:t>
            </a:r>
            <a:endParaRPr lang="en-CA" altLang="en-US" dirty="0" smtClean="0">
              <a:solidFill>
                <a:srgbClr val="0070C0"/>
              </a:solidFill>
            </a:endParaRPr>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FontTx/>
              <a:buNone/>
            </a:pPr>
            <a:r>
              <a:rPr lang="en-US" altLang="en-US" sz="2000" dirty="0" smtClean="0">
                <a:latin typeface="Arial" pitchFamily="34" charset="0"/>
              </a:rPr>
              <a:t>Brian Hart (Cisco Systems)</a:t>
            </a:r>
          </a:p>
          <a:p>
            <a:pPr algn="ctr">
              <a:lnSpc>
                <a:spcPct val="90000"/>
              </a:lnSpc>
              <a:buFontTx/>
              <a:buNone/>
            </a:pPr>
            <a:r>
              <a:rPr lang="en-US" altLang="en-US" sz="2000" dirty="0" smtClean="0">
                <a:latin typeface="Arial" pitchFamily="34" charset="0"/>
              </a:rPr>
              <a:t>Reza Hedayat (</a:t>
            </a:r>
            <a:r>
              <a:rPr lang="en-US" altLang="en-US" sz="2000" dirty="0" err="1" smtClean="0">
                <a:latin typeface="Arial" pitchFamily="34" charset="0"/>
              </a:rPr>
              <a:t>Newracom</a:t>
            </a:r>
            <a:r>
              <a:rPr lang="en-US" altLang="en-US" sz="2000" dirty="0" smtClean="0">
                <a:latin typeface="Arial" pitchFamily="34" charset="0"/>
              </a:rPr>
              <a:t>)</a:t>
            </a:r>
          </a:p>
          <a:p>
            <a:pPr algn="ctr">
              <a:lnSpc>
                <a:spcPct val="90000"/>
              </a:lnSpc>
              <a:buFontTx/>
              <a:buNone/>
            </a:pPr>
            <a:r>
              <a:rPr lang="en-US" altLang="en-US" sz="2000" dirty="0" smtClean="0">
                <a:latin typeface="Arial" pitchFamily="34" charset="0"/>
              </a:rPr>
              <a:t>Eric Wong (Apple)</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9"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20</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MAC 2-1: </a:t>
            </a:r>
            <a:r>
              <a:rPr lang="en-US" altLang="en-US" dirty="0" err="1" smtClean="0"/>
              <a:t>Premotion</a:t>
            </a:r>
            <a:r>
              <a:rPr lang="en-US" altLang="en-US" dirty="0" smtClean="0"/>
              <a:t/>
            </a:r>
            <a:br>
              <a:rPr lang="en-US" altLang="en-US" dirty="0" smtClean="0"/>
            </a:br>
            <a:r>
              <a:rPr lang="en-US" altLang="en-US" sz="1800" dirty="0" smtClean="0"/>
              <a:t>11-16-0018-02-00ax-tdma-for-eliminating-hidden-station-effect-in-dense-networks</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US" altLang="ko-KR" dirty="0" smtClean="0"/>
              <a:t>Do </a:t>
            </a:r>
            <a:r>
              <a:rPr lang="en-US" altLang="ko-KR" dirty="0"/>
              <a:t>you agree to add the </a:t>
            </a:r>
            <a:r>
              <a:rPr lang="en-US" altLang="ko-KR" dirty="0" err="1"/>
              <a:t>TGax</a:t>
            </a:r>
            <a:r>
              <a:rPr lang="en-US" altLang="ko-KR" dirty="0"/>
              <a:t> SFD: </a:t>
            </a:r>
          </a:p>
          <a:p>
            <a:pPr lvl="1"/>
            <a:r>
              <a:rPr lang="en-US" altLang="zh-CN" dirty="0" smtClean="0"/>
              <a:t>The </a:t>
            </a:r>
            <a:r>
              <a:rPr lang="en-US" altLang="zh-CN" dirty="0"/>
              <a:t>spec shall include a mechanism that allows an HE AP to negotiate periodic time intervals for its BSS in </a:t>
            </a:r>
            <a:r>
              <a:rPr lang="en-US" altLang="zh-CN" dirty="0" smtClean="0"/>
              <a:t>advance. </a:t>
            </a:r>
            <a:r>
              <a:rPr lang="en-US" altLang="zh-CN" dirty="0"/>
              <a:t>During these time intervals, an OBSS or a subset of STAs in the OBSS should not start their transmissions.</a:t>
            </a:r>
          </a:p>
          <a:p>
            <a:pPr marL="457200" lvl="1" indent="0">
              <a:buNone/>
            </a:pPr>
            <a:endParaRPr lang="en-US" altLang="en-US" sz="1600" dirty="0" smtClean="0"/>
          </a:p>
          <a:p>
            <a:r>
              <a:rPr lang="en-US" altLang="en-US" sz="2000" dirty="0" smtClean="0"/>
              <a:t>Y: 7</a:t>
            </a:r>
          </a:p>
          <a:p>
            <a:r>
              <a:rPr lang="en-US" altLang="en-US" sz="2000" dirty="0" smtClean="0"/>
              <a:t>N:  16</a:t>
            </a:r>
          </a:p>
          <a:p>
            <a:r>
              <a:rPr lang="en-US" altLang="en-US" sz="2000" dirty="0" smtClean="0"/>
              <a:t>Abstain: Not counted</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extLst>
      <p:ext uri="{BB962C8B-B14F-4D97-AF65-F5344CB8AC3E}">
        <p14:creationId xmlns:p14="http://schemas.microsoft.com/office/powerpoint/2010/main" val="7371183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21</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MAC 2-2: </a:t>
            </a:r>
            <a:r>
              <a:rPr lang="en-US" altLang="en-US" dirty="0" err="1" smtClean="0"/>
              <a:t>Premotion</a:t>
            </a:r>
            <a:r>
              <a:rPr lang="en-US" altLang="en-US" dirty="0" smtClean="0"/>
              <a:t/>
            </a:r>
            <a:br>
              <a:rPr lang="en-US" altLang="en-US" dirty="0" smtClean="0"/>
            </a:br>
            <a:r>
              <a:rPr lang="en-US" altLang="en-US" sz="1800" dirty="0"/>
              <a:t>11-16-0028-00-00ax-follow-up-for-multi-sta-ba-for-su-transmissions</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US" altLang="ko-KR" dirty="0" smtClean="0"/>
              <a:t>Do </a:t>
            </a:r>
            <a:r>
              <a:rPr lang="en-US" altLang="ko-KR" dirty="0"/>
              <a:t>you agree to add the </a:t>
            </a:r>
            <a:r>
              <a:rPr lang="en-US" altLang="ko-KR" dirty="0" err="1"/>
              <a:t>TGax</a:t>
            </a:r>
            <a:r>
              <a:rPr lang="en-US" altLang="ko-KR" dirty="0"/>
              <a:t> SFD: </a:t>
            </a:r>
          </a:p>
          <a:p>
            <a:pPr lvl="1"/>
            <a:r>
              <a:rPr lang="en-US" dirty="0"/>
              <a:t>The spec should allow the use of Multi-STA BA frame to acknowledge UL SU transmissions</a:t>
            </a:r>
            <a:endParaRPr lang="en-US" altLang="zh-CN" dirty="0"/>
          </a:p>
          <a:p>
            <a:pPr marL="457200" lvl="1" indent="0">
              <a:buNone/>
            </a:pPr>
            <a:endParaRPr lang="en-US" altLang="en-US" sz="1600" dirty="0" smtClean="0"/>
          </a:p>
          <a:p>
            <a:r>
              <a:rPr lang="en-US" altLang="en-US" sz="2000" dirty="0" smtClean="0"/>
              <a:t>Y: 11 </a:t>
            </a:r>
          </a:p>
          <a:p>
            <a:r>
              <a:rPr lang="en-US" altLang="en-US" sz="2000" dirty="0" smtClean="0"/>
              <a:t>N: 5 </a:t>
            </a:r>
          </a:p>
          <a:p>
            <a:r>
              <a:rPr lang="en-US" altLang="en-US" sz="2000" dirty="0" smtClean="0"/>
              <a:t>Abstain: 41</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extLst>
      <p:ext uri="{BB962C8B-B14F-4D97-AF65-F5344CB8AC3E}">
        <p14:creationId xmlns:p14="http://schemas.microsoft.com/office/powerpoint/2010/main" val="38154513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22</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MAC 2-3: Strawpoll</a:t>
            </a:r>
            <a:br>
              <a:rPr lang="en-US" altLang="en-US" dirty="0" smtClean="0"/>
            </a:br>
            <a:r>
              <a:rPr lang="en-US" altLang="en-US" sz="1800" dirty="0"/>
              <a:t>11-16-0028-00-00ax-follow-up-for-multi-sta-ba-for-su-transmissions</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US" altLang="ko-KR" dirty="0" smtClean="0"/>
              <a:t>Do </a:t>
            </a:r>
            <a:r>
              <a:rPr lang="en-US" altLang="ko-KR" dirty="0"/>
              <a:t>you agree </a:t>
            </a:r>
            <a:r>
              <a:rPr lang="en-US" altLang="ko-KR" dirty="0" smtClean="0"/>
              <a:t>that: </a:t>
            </a:r>
            <a:endParaRPr lang="en-US" altLang="ko-KR" dirty="0"/>
          </a:p>
          <a:p>
            <a:pPr lvl="1"/>
            <a:r>
              <a:rPr lang="en-US" altLang="zh-CN" dirty="0" smtClean="0"/>
              <a:t>802.11ax should </a:t>
            </a:r>
            <a:r>
              <a:rPr lang="en-US" altLang="zh-CN" dirty="0"/>
              <a:t>allow the use of Multi-STA BA frame to acknowledge UL SU transmissions in PSMP sequences</a:t>
            </a:r>
          </a:p>
          <a:p>
            <a:pPr marL="457200" lvl="1" indent="0">
              <a:buNone/>
            </a:pPr>
            <a:endParaRPr lang="en-US" altLang="en-US" sz="1600" dirty="0" smtClean="0"/>
          </a:p>
          <a:p>
            <a:r>
              <a:rPr lang="en-US" altLang="en-US" sz="2000" dirty="0" smtClean="0"/>
              <a:t>Y: 10</a:t>
            </a:r>
          </a:p>
          <a:p>
            <a:r>
              <a:rPr lang="en-US" altLang="en-US" sz="2000" dirty="0" smtClean="0"/>
              <a:t>N:  12</a:t>
            </a:r>
          </a:p>
          <a:p>
            <a:r>
              <a:rPr lang="en-US" altLang="en-US" sz="2000" dirty="0" smtClean="0"/>
              <a:t>Abstain: Many</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extLst>
      <p:ext uri="{BB962C8B-B14F-4D97-AF65-F5344CB8AC3E}">
        <p14:creationId xmlns:p14="http://schemas.microsoft.com/office/powerpoint/2010/main" val="12399258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23</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MAC 3-1: </a:t>
            </a:r>
            <a:r>
              <a:rPr lang="en-US" altLang="en-US" dirty="0" err="1" smtClean="0"/>
              <a:t>Premotion</a:t>
            </a:r>
            <a:r>
              <a:rPr lang="en-US" altLang="en-US" dirty="0" smtClean="0"/>
              <a:t/>
            </a:r>
            <a:br>
              <a:rPr lang="en-US" altLang="en-US" dirty="0" smtClean="0"/>
            </a:br>
            <a:r>
              <a:rPr lang="en-US" altLang="en-US" sz="1800" dirty="0" smtClean="0"/>
              <a:t>11-16-0042-01-00ax-bss-color-settings-for-a-multiple-bssid-set</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US" altLang="ko-KR" dirty="0"/>
              <a:t>Do you agree to add the </a:t>
            </a:r>
            <a:r>
              <a:rPr lang="en-US" altLang="ko-KR" dirty="0" err="1"/>
              <a:t>TGax</a:t>
            </a:r>
            <a:r>
              <a:rPr lang="en-US" altLang="ko-KR" dirty="0"/>
              <a:t> SFD: </a:t>
            </a:r>
          </a:p>
          <a:p>
            <a:pPr marL="342900" lvl="2" indent="0">
              <a:spcBef>
                <a:spcPts val="600"/>
              </a:spcBef>
              <a:buNone/>
            </a:pPr>
            <a:r>
              <a:rPr lang="en-US" dirty="0" smtClean="0"/>
              <a:t>5.y.z  AP and STAs in one BSS of a Multiple BSSID set shall consider a frame from another BSS of the same Multiple BSSID set as an intra-BSS frame (Signaling for a </a:t>
            </a:r>
            <a:r>
              <a:rPr lang="en-US" smtClean="0"/>
              <a:t>Multiple BSSID set </a:t>
            </a:r>
            <a:r>
              <a:rPr lang="en-US" dirty="0" smtClean="0"/>
              <a:t>is TBD).</a:t>
            </a:r>
            <a:endParaRPr lang="en-GB" dirty="0" smtClean="0"/>
          </a:p>
          <a:p>
            <a:pPr marL="457200" lvl="1" indent="0">
              <a:buNone/>
            </a:pPr>
            <a:endParaRPr lang="en-US" altLang="en-US" sz="1600" dirty="0" smtClean="0"/>
          </a:p>
          <a:p>
            <a:r>
              <a:rPr lang="en-US" altLang="en-US" sz="2000" dirty="0" smtClean="0"/>
              <a:t>Y: 31</a:t>
            </a:r>
          </a:p>
          <a:p>
            <a:r>
              <a:rPr lang="en-US" altLang="en-US" sz="2000" dirty="0" smtClean="0"/>
              <a:t>N:  0</a:t>
            </a:r>
          </a:p>
          <a:p>
            <a:r>
              <a:rPr lang="en-US" altLang="en-US" sz="2000" dirty="0" smtClean="0"/>
              <a:t>Abstain: 19 </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extLst>
      <p:ext uri="{BB962C8B-B14F-4D97-AF65-F5344CB8AC3E}">
        <p14:creationId xmlns:p14="http://schemas.microsoft.com/office/powerpoint/2010/main" val="17661478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24</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MAC 3-3: </a:t>
            </a:r>
            <a:r>
              <a:rPr lang="en-US" altLang="en-US" dirty="0" err="1" smtClean="0"/>
              <a:t>Premotion</a:t>
            </a:r>
            <a:r>
              <a:rPr lang="en-US" altLang="en-US" dirty="0" smtClean="0"/>
              <a:t/>
            </a:r>
            <a:br>
              <a:rPr lang="en-US" altLang="en-US" dirty="0" smtClean="0"/>
            </a:br>
            <a:r>
              <a:rPr lang="en-US" altLang="en-US" sz="1800" dirty="0" smtClean="0"/>
              <a:t>11-16-0068-00-00ax-bss-color-and-multiple-bssid</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US" altLang="ko-KR" dirty="0"/>
              <a:t>Do you agree to add the </a:t>
            </a:r>
            <a:r>
              <a:rPr lang="en-US" altLang="ko-KR" dirty="0" err="1"/>
              <a:t>TGax</a:t>
            </a:r>
            <a:r>
              <a:rPr lang="en-US" altLang="ko-KR" dirty="0"/>
              <a:t> SFD: </a:t>
            </a:r>
          </a:p>
          <a:p>
            <a:pPr marL="342900" lvl="2" indent="0">
              <a:spcBef>
                <a:spcPts val="600"/>
              </a:spcBef>
              <a:buNone/>
            </a:pPr>
            <a:r>
              <a:rPr lang="en-US" dirty="0"/>
              <a:t>A same BSS Color shall be used for the virtual APs which are defined by </a:t>
            </a:r>
            <a:r>
              <a:rPr lang="en-US" dirty="0" smtClean="0"/>
              <a:t>TBD Multiple </a:t>
            </a:r>
            <a:r>
              <a:rPr lang="en-US" dirty="0"/>
              <a:t>BSSID </a:t>
            </a:r>
            <a:r>
              <a:rPr lang="en-US" dirty="0" smtClean="0"/>
              <a:t>element.</a:t>
            </a:r>
            <a:endParaRPr lang="en-GB" dirty="0"/>
          </a:p>
          <a:p>
            <a:pPr marL="457200" lvl="1" indent="0">
              <a:buNone/>
            </a:pPr>
            <a:endParaRPr lang="en-US" altLang="en-US" sz="1600" dirty="0" smtClean="0"/>
          </a:p>
          <a:p>
            <a:r>
              <a:rPr lang="en-US" altLang="en-US" sz="2000" dirty="0" smtClean="0"/>
              <a:t>Y: 51</a:t>
            </a:r>
          </a:p>
          <a:p>
            <a:r>
              <a:rPr lang="en-US" altLang="en-US" sz="2000" dirty="0" smtClean="0"/>
              <a:t>N:  0</a:t>
            </a:r>
          </a:p>
          <a:p>
            <a:r>
              <a:rPr lang="en-US" altLang="en-US" sz="2000" dirty="0" smtClean="0"/>
              <a:t>Abstain: 3</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extLst>
      <p:ext uri="{BB962C8B-B14F-4D97-AF65-F5344CB8AC3E}">
        <p14:creationId xmlns:p14="http://schemas.microsoft.com/office/powerpoint/2010/main" val="22254851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25</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MAC 3-4: </a:t>
            </a:r>
            <a:r>
              <a:rPr lang="en-US" altLang="en-US" dirty="0" err="1" smtClean="0"/>
              <a:t>Premotion</a:t>
            </a:r>
            <a:r>
              <a:rPr lang="en-US" altLang="en-US" dirty="0" smtClean="0"/>
              <a:t/>
            </a:r>
            <a:br>
              <a:rPr lang="en-US" altLang="en-US" dirty="0" smtClean="0"/>
            </a:br>
            <a:r>
              <a:rPr lang="en-US" altLang="en-US" sz="1800" dirty="0"/>
              <a:t>11-16-0050-00-00ax-fragmentation-for-mu-frames-follow-up-on-acks</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US" altLang="ko-KR" dirty="0"/>
              <a:t>Do you agree to add the </a:t>
            </a:r>
            <a:r>
              <a:rPr lang="en-US" altLang="ko-KR" dirty="0" err="1"/>
              <a:t>TGax</a:t>
            </a:r>
            <a:r>
              <a:rPr lang="en-US" altLang="ko-KR" dirty="0"/>
              <a:t> SFD: </a:t>
            </a:r>
          </a:p>
          <a:p>
            <a:pPr lvl="1"/>
            <a:r>
              <a:rPr lang="en-US" dirty="0"/>
              <a:t>11ax STAs shall use the baseline (de-)fragmentation for signaling 11ax fragmentation within an A-MPDU</a:t>
            </a:r>
          </a:p>
          <a:p>
            <a:pPr lvl="2"/>
            <a:r>
              <a:rPr lang="en-US" dirty="0"/>
              <a:t>The SN identifies the MSDU/MMPDU, and the FN identifies the fragment of an MSDU/MMPDU</a:t>
            </a:r>
          </a:p>
          <a:p>
            <a:pPr marL="457200" lvl="1" indent="0">
              <a:buNone/>
            </a:pPr>
            <a:endParaRPr lang="en-US" altLang="en-US" sz="1600" dirty="0" smtClean="0"/>
          </a:p>
          <a:p>
            <a:r>
              <a:rPr lang="en-US" altLang="en-US" sz="2000" dirty="0" smtClean="0"/>
              <a:t>Y: 45</a:t>
            </a:r>
          </a:p>
          <a:p>
            <a:r>
              <a:rPr lang="en-US" altLang="en-US" sz="2000" dirty="0" smtClean="0"/>
              <a:t>N:  1</a:t>
            </a:r>
          </a:p>
          <a:p>
            <a:r>
              <a:rPr lang="en-US" altLang="en-US" sz="2000" dirty="0" smtClean="0"/>
              <a:t>Abstain: 5</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extLst>
      <p:ext uri="{BB962C8B-B14F-4D97-AF65-F5344CB8AC3E}">
        <p14:creationId xmlns:p14="http://schemas.microsoft.com/office/powerpoint/2010/main" val="3164093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26</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MAC 3-4: </a:t>
            </a:r>
            <a:r>
              <a:rPr lang="en-US" altLang="en-US" dirty="0" err="1" smtClean="0"/>
              <a:t>Premotion</a:t>
            </a:r>
            <a:r>
              <a:rPr lang="en-US" altLang="en-US" dirty="0" smtClean="0"/>
              <a:t/>
            </a:r>
            <a:br>
              <a:rPr lang="en-US" altLang="en-US" dirty="0" smtClean="0"/>
            </a:br>
            <a:r>
              <a:rPr lang="en-US" altLang="en-US" sz="1800" dirty="0"/>
              <a:t>11-16-0050-00-00ax-fragmentation-for-mu-frames-follow-up-on-acks</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US" altLang="ko-KR" dirty="0"/>
              <a:t>Do you agree to add the </a:t>
            </a:r>
            <a:r>
              <a:rPr lang="en-US" altLang="ko-KR" dirty="0" err="1"/>
              <a:t>TGax</a:t>
            </a:r>
            <a:r>
              <a:rPr lang="en-US" altLang="ko-KR" dirty="0"/>
              <a:t> SFD: </a:t>
            </a:r>
          </a:p>
          <a:p>
            <a:pPr lvl="1"/>
            <a:r>
              <a:rPr lang="en-US" sz="1600" dirty="0"/>
              <a:t>Under 11ax fragmentation, the following acknowledgement rules apply:</a:t>
            </a:r>
          </a:p>
          <a:p>
            <a:pPr lvl="2"/>
            <a:r>
              <a:rPr lang="en-US" sz="1400" dirty="0"/>
              <a:t>Fragmentation – Level I</a:t>
            </a:r>
          </a:p>
          <a:p>
            <a:pPr lvl="3"/>
            <a:r>
              <a:rPr lang="en-US" sz="1200" dirty="0"/>
              <a:t>Recipient shall respond with an </a:t>
            </a:r>
            <a:r>
              <a:rPr lang="en-US" sz="1200" dirty="0" err="1"/>
              <a:t>Ack</a:t>
            </a:r>
            <a:r>
              <a:rPr lang="en-US" sz="1200" dirty="0"/>
              <a:t> to a fragment carried in a “VHT” single MPDU soliciting immediate response</a:t>
            </a:r>
          </a:p>
          <a:p>
            <a:pPr lvl="2"/>
            <a:r>
              <a:rPr lang="en-US" sz="1400" dirty="0"/>
              <a:t>Fragmentation – Level II</a:t>
            </a:r>
          </a:p>
          <a:p>
            <a:pPr lvl="3"/>
            <a:r>
              <a:rPr lang="en-US" sz="1200" dirty="0"/>
              <a:t>Recipient shall respond with:</a:t>
            </a:r>
          </a:p>
          <a:p>
            <a:pPr lvl="4"/>
            <a:r>
              <a:rPr lang="en-US" sz="1200" dirty="0" err="1"/>
              <a:t>Ack</a:t>
            </a:r>
            <a:r>
              <a:rPr lang="en-US" sz="1200" dirty="0"/>
              <a:t> frame to a fragment carried in a “VHT” single MPDU soliciting immediate response</a:t>
            </a:r>
          </a:p>
          <a:p>
            <a:pPr lvl="4"/>
            <a:r>
              <a:rPr lang="en-US" sz="1200" dirty="0"/>
              <a:t>C-BA frame to an A-MPDU soliciting immediate response</a:t>
            </a:r>
          </a:p>
          <a:p>
            <a:pPr lvl="5"/>
            <a:r>
              <a:rPr lang="en-US" sz="1200" dirty="0"/>
              <a:t>Each bit in </a:t>
            </a:r>
            <a:r>
              <a:rPr lang="en-US" sz="1200" dirty="0" err="1"/>
              <a:t>BlockAck</a:t>
            </a:r>
            <a:r>
              <a:rPr lang="en-US" sz="1200" dirty="0"/>
              <a:t> Bitmap indicates successful reception of the carried fragment or of the full MSDU</a:t>
            </a:r>
          </a:p>
          <a:p>
            <a:pPr marL="457200" lvl="1" indent="0">
              <a:buNone/>
            </a:pPr>
            <a:endParaRPr lang="en-US" altLang="en-US" sz="1600" dirty="0" smtClean="0"/>
          </a:p>
          <a:p>
            <a:r>
              <a:rPr lang="en-US" altLang="en-US" sz="2000" dirty="0" smtClean="0"/>
              <a:t>Y: 45</a:t>
            </a:r>
          </a:p>
          <a:p>
            <a:r>
              <a:rPr lang="en-US" altLang="en-US" sz="2000" dirty="0" smtClean="0"/>
              <a:t>N:  1</a:t>
            </a:r>
          </a:p>
          <a:p>
            <a:r>
              <a:rPr lang="en-US" altLang="en-US" sz="2000" dirty="0" smtClean="0"/>
              <a:t>Abstain: 8</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extLst>
      <p:ext uri="{BB962C8B-B14F-4D97-AF65-F5344CB8AC3E}">
        <p14:creationId xmlns:p14="http://schemas.microsoft.com/office/powerpoint/2010/main" val="16240969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27</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MAC 3-5: </a:t>
            </a:r>
            <a:r>
              <a:rPr lang="en-US" altLang="en-US" dirty="0" err="1" smtClean="0"/>
              <a:t>Premotion</a:t>
            </a:r>
            <a:r>
              <a:rPr lang="en-US" altLang="en-US" dirty="0" smtClean="0"/>
              <a:t/>
            </a:r>
            <a:br>
              <a:rPr lang="en-US" altLang="en-US" dirty="0" smtClean="0"/>
            </a:br>
            <a:r>
              <a:rPr lang="en-US" altLang="en-US" sz="1800" dirty="0"/>
              <a:t>11-16-0050-00-00ax-fragmentation-for-mu-frames-follow-up-on-acks</a:t>
            </a:r>
            <a:endParaRPr lang="en-US" altLang="en-US" dirty="0" smtClean="0"/>
          </a:p>
        </p:txBody>
      </p:sp>
      <p:sp>
        <p:nvSpPr>
          <p:cNvPr id="28678" name="Rectangle 3"/>
          <p:cNvSpPr>
            <a:spLocks noGrp="1" noChangeArrowheads="1"/>
          </p:cNvSpPr>
          <p:nvPr>
            <p:ph type="body" idx="1"/>
          </p:nvPr>
        </p:nvSpPr>
        <p:spPr>
          <a:xfrm>
            <a:off x="685800" y="1828800"/>
            <a:ext cx="7772400" cy="4495800"/>
          </a:xfrm>
        </p:spPr>
        <p:txBody>
          <a:bodyPr/>
          <a:lstStyle/>
          <a:p>
            <a:r>
              <a:rPr lang="en-US" altLang="ko-KR" dirty="0"/>
              <a:t>Do you agree to add the </a:t>
            </a:r>
            <a:r>
              <a:rPr lang="en-US" altLang="ko-KR" dirty="0" err="1"/>
              <a:t>TGax</a:t>
            </a:r>
            <a:r>
              <a:rPr lang="en-US" altLang="ko-KR" dirty="0"/>
              <a:t> SFD: </a:t>
            </a:r>
          </a:p>
          <a:p>
            <a:pPr lvl="1"/>
            <a:r>
              <a:rPr lang="en-US" sz="1600" dirty="0"/>
              <a:t>Under 11ax fragmentation, the following acknowledgement rules apply:</a:t>
            </a:r>
          </a:p>
          <a:p>
            <a:pPr lvl="2"/>
            <a:r>
              <a:rPr lang="en-US" sz="1400" dirty="0"/>
              <a:t>Fragmentation – Level III</a:t>
            </a:r>
          </a:p>
          <a:p>
            <a:pPr lvl="3"/>
            <a:r>
              <a:rPr lang="en-US" sz="1200" dirty="0"/>
              <a:t>Recipient shall respond with:</a:t>
            </a:r>
          </a:p>
          <a:p>
            <a:pPr lvl="4"/>
            <a:r>
              <a:rPr lang="en-US" sz="1200" dirty="0" err="1"/>
              <a:t>Ack</a:t>
            </a:r>
            <a:r>
              <a:rPr lang="en-US" sz="1200" dirty="0"/>
              <a:t> frame to a fragment carried in a “VHT” single MPDU soliciting immediate response</a:t>
            </a:r>
          </a:p>
          <a:p>
            <a:pPr lvl="4"/>
            <a:r>
              <a:rPr lang="en-US" sz="1200" dirty="0"/>
              <a:t>C-BA frame to an A-MPDU that does not carry fragments and soliciting immediate response</a:t>
            </a:r>
          </a:p>
          <a:p>
            <a:pPr lvl="4"/>
            <a:r>
              <a:rPr lang="en-US" sz="1200" dirty="0"/>
              <a:t>“Dedicated” C-BA frame to an A-MPDU carrying fragments and soliciting immediate response</a:t>
            </a:r>
          </a:p>
          <a:p>
            <a:pPr lvl="5"/>
            <a:r>
              <a:rPr lang="en-US" sz="1200" dirty="0"/>
              <a:t>Each bit in </a:t>
            </a:r>
            <a:r>
              <a:rPr lang="en-US" sz="1200" dirty="0" err="1"/>
              <a:t>BlockAck</a:t>
            </a:r>
            <a:r>
              <a:rPr lang="en-US" sz="1200" dirty="0"/>
              <a:t> Bitmap indicates successful reception of each of the carried fragments</a:t>
            </a:r>
          </a:p>
          <a:p>
            <a:pPr lvl="5"/>
            <a:r>
              <a:rPr lang="en-US" sz="1200" dirty="0"/>
              <a:t>The max number of fragments for which the BA frame signals the receive status is contained in a nonzero value of the FN subfield of the BA frame	</a:t>
            </a:r>
          </a:p>
          <a:p>
            <a:pPr lvl="3"/>
            <a:r>
              <a:rPr lang="en-US" sz="1200" dirty="0"/>
              <a:t>Maximum number of fragments per MSDU in the eliciting A-MPDU transmitted by the originator shall be </a:t>
            </a:r>
            <a:r>
              <a:rPr lang="en-US" sz="1200" dirty="0" smtClean="0"/>
              <a:t>4</a:t>
            </a:r>
            <a:endParaRPr lang="en-US" altLang="en-US" sz="1600" dirty="0" smtClean="0"/>
          </a:p>
          <a:p>
            <a:r>
              <a:rPr lang="en-US" altLang="en-US" sz="2000" dirty="0" smtClean="0"/>
              <a:t>Y: 42</a:t>
            </a:r>
          </a:p>
          <a:p>
            <a:r>
              <a:rPr lang="en-US" altLang="en-US" sz="2000" dirty="0" smtClean="0"/>
              <a:t>N:  1</a:t>
            </a:r>
          </a:p>
          <a:p>
            <a:r>
              <a:rPr lang="en-US" altLang="en-US" sz="2000" dirty="0" smtClean="0"/>
              <a:t>Abstain: 9</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extLst>
      <p:ext uri="{BB962C8B-B14F-4D97-AF65-F5344CB8AC3E}">
        <p14:creationId xmlns:p14="http://schemas.microsoft.com/office/powerpoint/2010/main" val="12469237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28</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MAC 3-6: </a:t>
            </a:r>
            <a:r>
              <a:rPr lang="en-US" altLang="en-US" dirty="0" err="1" smtClean="0"/>
              <a:t>Premotion</a:t>
            </a:r>
            <a:r>
              <a:rPr lang="en-US" altLang="en-US" dirty="0" smtClean="0"/>
              <a:t/>
            </a:r>
            <a:br>
              <a:rPr lang="en-US" altLang="en-US" dirty="0" smtClean="0"/>
            </a:br>
            <a:r>
              <a:rPr lang="en-US" altLang="en-US" sz="1800" dirty="0"/>
              <a:t>11-16-0069-00-00ax-multi-tid-a-mpdu-in-mu-transmission</a:t>
            </a:r>
            <a:endParaRPr lang="en-US" altLang="en-US" dirty="0" smtClean="0"/>
          </a:p>
        </p:txBody>
      </p:sp>
      <p:sp>
        <p:nvSpPr>
          <p:cNvPr id="28678" name="Rectangle 3"/>
          <p:cNvSpPr>
            <a:spLocks noGrp="1" noChangeArrowheads="1"/>
          </p:cNvSpPr>
          <p:nvPr>
            <p:ph type="body" idx="1"/>
          </p:nvPr>
        </p:nvSpPr>
        <p:spPr>
          <a:xfrm>
            <a:off x="685800" y="1828800"/>
            <a:ext cx="7772400" cy="4495800"/>
          </a:xfrm>
        </p:spPr>
        <p:txBody>
          <a:bodyPr/>
          <a:lstStyle/>
          <a:p>
            <a:r>
              <a:rPr lang="en-US" altLang="ko-KR" dirty="0"/>
              <a:t>Do you agree to add the </a:t>
            </a:r>
            <a:r>
              <a:rPr lang="en-US" altLang="ko-KR" dirty="0" err="1"/>
              <a:t>TGax</a:t>
            </a:r>
            <a:r>
              <a:rPr lang="en-US" altLang="ko-KR" dirty="0"/>
              <a:t> </a:t>
            </a:r>
            <a:r>
              <a:rPr lang="en-US" altLang="ko-KR" dirty="0" smtClean="0"/>
              <a:t>SFD: </a:t>
            </a:r>
          </a:p>
          <a:p>
            <a:pPr marL="0" indent="0">
              <a:buNone/>
            </a:pPr>
            <a:r>
              <a:rPr lang="en-US" dirty="0" smtClean="0"/>
              <a:t>4.1 </a:t>
            </a:r>
            <a:r>
              <a:rPr lang="en-US" dirty="0"/>
              <a:t>General </a:t>
            </a:r>
            <a:r>
              <a:rPr lang="en-US" altLang="ko-KR" dirty="0" smtClean="0"/>
              <a:t>: </a:t>
            </a:r>
            <a:endParaRPr lang="en-US" altLang="ko-KR" dirty="0"/>
          </a:p>
          <a:p>
            <a:pPr marL="0" indent="0">
              <a:buNone/>
            </a:pPr>
            <a:r>
              <a:rPr lang="en-US" sz="1800" dirty="0"/>
              <a:t>MPDUs from multiple TIDs that ask for </a:t>
            </a:r>
            <a:r>
              <a:rPr lang="en-US" sz="1800" dirty="0" err="1"/>
              <a:t>Ack</a:t>
            </a:r>
            <a:r>
              <a:rPr lang="en-US" sz="1800" dirty="0"/>
              <a:t> and/or </a:t>
            </a:r>
            <a:r>
              <a:rPr lang="en-US" sz="1800" dirty="0" smtClean="0"/>
              <a:t>BA acknowledgement </a:t>
            </a:r>
            <a:r>
              <a:rPr lang="en-US" sz="1800" dirty="0"/>
              <a:t>and management frame that asks for </a:t>
            </a:r>
            <a:r>
              <a:rPr lang="en-US" sz="1800" dirty="0" err="1" smtClean="0"/>
              <a:t>Ack</a:t>
            </a:r>
            <a:r>
              <a:rPr lang="en-US" sz="1800" dirty="0" smtClean="0"/>
              <a:t> acknowledgement </a:t>
            </a:r>
            <a:r>
              <a:rPr lang="en-US" sz="1800" dirty="0"/>
              <a:t>may be aggregated in one A-MPDU of </a:t>
            </a:r>
            <a:r>
              <a:rPr lang="en-US" sz="1800" dirty="0" smtClean="0"/>
              <a:t>MU transmission</a:t>
            </a:r>
            <a:endParaRPr lang="en-US" sz="2200" dirty="0"/>
          </a:p>
          <a:p>
            <a:endParaRPr lang="en-US" altLang="en-US" sz="2000" dirty="0" smtClean="0"/>
          </a:p>
          <a:p>
            <a:r>
              <a:rPr lang="en-US" altLang="en-US" sz="2000" dirty="0" smtClean="0"/>
              <a:t>Y: 38</a:t>
            </a:r>
          </a:p>
          <a:p>
            <a:r>
              <a:rPr lang="en-US" altLang="en-US" sz="2000" dirty="0" smtClean="0"/>
              <a:t>N:  0</a:t>
            </a:r>
          </a:p>
          <a:p>
            <a:r>
              <a:rPr lang="en-US" altLang="en-US" sz="2000" dirty="0" smtClean="0"/>
              <a:t>Abstain: 5 </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extLst>
      <p:ext uri="{BB962C8B-B14F-4D97-AF65-F5344CB8AC3E}">
        <p14:creationId xmlns:p14="http://schemas.microsoft.com/office/powerpoint/2010/main" val="40558693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29</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MAC 3-7: </a:t>
            </a:r>
            <a:r>
              <a:rPr lang="en-US" altLang="en-US" dirty="0" err="1" smtClean="0"/>
              <a:t>Premotion</a:t>
            </a:r>
            <a:r>
              <a:rPr lang="en-US" altLang="en-US" dirty="0" smtClean="0"/>
              <a:t/>
            </a:r>
            <a:br>
              <a:rPr lang="en-US" altLang="en-US" dirty="0" smtClean="0"/>
            </a:br>
            <a:r>
              <a:rPr lang="en-US" altLang="en-US" sz="1800" dirty="0"/>
              <a:t>11-16-0069-00-00ax-multi-tid-a-mpdu-in-mu-transmission</a:t>
            </a:r>
            <a:endParaRPr lang="en-US" altLang="en-US" dirty="0" smtClean="0"/>
          </a:p>
        </p:txBody>
      </p:sp>
      <p:sp>
        <p:nvSpPr>
          <p:cNvPr id="28678" name="Rectangle 3"/>
          <p:cNvSpPr>
            <a:spLocks noGrp="1" noChangeArrowheads="1"/>
          </p:cNvSpPr>
          <p:nvPr>
            <p:ph type="body" idx="1"/>
          </p:nvPr>
        </p:nvSpPr>
        <p:spPr>
          <a:xfrm>
            <a:off x="685800" y="1828800"/>
            <a:ext cx="7772400" cy="4495800"/>
          </a:xfrm>
        </p:spPr>
        <p:txBody>
          <a:bodyPr/>
          <a:lstStyle/>
          <a:p>
            <a:r>
              <a:rPr lang="en-US" altLang="ko-KR" dirty="0"/>
              <a:t>Do you agree to add the </a:t>
            </a:r>
            <a:r>
              <a:rPr lang="en-US" altLang="ko-KR" dirty="0" err="1"/>
              <a:t>TGax</a:t>
            </a:r>
            <a:r>
              <a:rPr lang="en-US" altLang="ko-KR" dirty="0"/>
              <a:t> </a:t>
            </a:r>
            <a:r>
              <a:rPr lang="en-US" altLang="ko-KR" dirty="0" smtClean="0"/>
              <a:t>SFD:</a:t>
            </a:r>
          </a:p>
          <a:p>
            <a:pPr marL="0" indent="0">
              <a:buNone/>
            </a:pPr>
            <a:r>
              <a:rPr lang="en-US" altLang="ko-KR" dirty="0" smtClean="0"/>
              <a:t>4.2 </a:t>
            </a:r>
            <a:r>
              <a:rPr lang="en-US" dirty="0"/>
              <a:t>DL MU </a:t>
            </a:r>
            <a:r>
              <a:rPr lang="en-US" dirty="0" smtClean="0"/>
              <a:t>Operation</a:t>
            </a:r>
            <a:r>
              <a:rPr lang="en-US" altLang="ko-KR" dirty="0" smtClean="0"/>
              <a:t>: </a:t>
            </a:r>
            <a:endParaRPr lang="en-US" altLang="ko-KR" dirty="0"/>
          </a:p>
          <a:p>
            <a:r>
              <a:rPr lang="en-US" sz="1800" dirty="0"/>
              <a:t>The spec shall allow UL MU transmission of Multi-STA Block ACK frame in response to multi-TID A-MPDU of DL MU transmission. The value of the AID field in M-BA is TBD</a:t>
            </a:r>
          </a:p>
          <a:p>
            <a:endParaRPr lang="en-US" altLang="en-US" sz="2000" dirty="0" smtClean="0"/>
          </a:p>
          <a:p>
            <a:r>
              <a:rPr lang="en-US" altLang="en-US" sz="2000" dirty="0" smtClean="0"/>
              <a:t>Y: 45</a:t>
            </a:r>
          </a:p>
          <a:p>
            <a:r>
              <a:rPr lang="en-US" altLang="en-US" sz="2000" dirty="0" smtClean="0"/>
              <a:t>N:  0</a:t>
            </a:r>
          </a:p>
          <a:p>
            <a:r>
              <a:rPr lang="en-US" altLang="en-US" sz="2000" dirty="0" smtClean="0"/>
              <a:t>Abstain: 7 </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extLst>
      <p:ext uri="{BB962C8B-B14F-4D97-AF65-F5344CB8AC3E}">
        <p14:creationId xmlns:p14="http://schemas.microsoft.com/office/powerpoint/2010/main" val="32015852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2000" dirty="0" smtClean="0"/>
              <a:t>Call </a:t>
            </a:r>
            <a:r>
              <a:rPr lang="en-US" altLang="en-US" sz="2000" dirty="0"/>
              <a:t>meeting to order </a:t>
            </a:r>
          </a:p>
          <a:p>
            <a:r>
              <a:rPr lang="en-US" altLang="en-US" sz="2000" dirty="0"/>
              <a:t>Patent policy, etc. (Call for Potentially Essential Patents)</a:t>
            </a:r>
          </a:p>
          <a:p>
            <a:r>
              <a:rPr lang="en-US" altLang="en-US" sz="2000" dirty="0"/>
              <a:t>Call for submissions</a:t>
            </a:r>
          </a:p>
          <a:p>
            <a:r>
              <a:rPr lang="en-US" altLang="en-US" sz="2000" dirty="0"/>
              <a:t>Set and approve agenda</a:t>
            </a:r>
          </a:p>
          <a:p>
            <a:r>
              <a:rPr lang="en-US" altLang="en-US" sz="2000" dirty="0" smtClean="0"/>
              <a:t>Note ad hoc rules // Slides 12-13</a:t>
            </a:r>
          </a:p>
          <a:p>
            <a:r>
              <a:rPr lang="en-US" altLang="en-US" sz="2000" dirty="0" smtClean="0"/>
              <a:t>Note MAC ad hoc sessions this week </a:t>
            </a:r>
            <a:endParaRPr lang="en-US" altLang="en-US" sz="2000" dirty="0"/>
          </a:p>
          <a:p>
            <a:pPr lvl="1"/>
            <a:r>
              <a:rPr lang="en-US" altLang="en-US" sz="1800" b="1" dirty="0" smtClean="0">
                <a:solidFill>
                  <a:srgbClr val="0070C0"/>
                </a:solidFill>
              </a:rPr>
              <a:t>Mon: PM2 </a:t>
            </a:r>
          </a:p>
          <a:p>
            <a:pPr lvl="1"/>
            <a:r>
              <a:rPr lang="en-US" altLang="en-US" sz="1800" b="1" dirty="0" smtClean="0">
                <a:solidFill>
                  <a:srgbClr val="0070C0"/>
                </a:solidFill>
              </a:rPr>
              <a:t>Tue: AM2, PM1</a:t>
            </a:r>
          </a:p>
          <a:p>
            <a:r>
              <a:rPr lang="en-CA" altLang="en-US" sz="2000" dirty="0" smtClean="0"/>
              <a:t>Technical Presentations approved by 802.11ax chair for presentation this week, and related straw polls</a:t>
            </a:r>
          </a:p>
          <a:p>
            <a:r>
              <a:rPr lang="en-CA" altLang="en-US" sz="2000" dirty="0" smtClean="0"/>
              <a:t>Any other technical presentations </a:t>
            </a:r>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30</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MAC 3-8: </a:t>
            </a:r>
            <a:r>
              <a:rPr lang="en-US" altLang="en-US" dirty="0" err="1" smtClean="0"/>
              <a:t>Premotion</a:t>
            </a:r>
            <a:r>
              <a:rPr lang="en-US" altLang="en-US" dirty="0" smtClean="0"/>
              <a:t/>
            </a:r>
            <a:br>
              <a:rPr lang="en-US" altLang="en-US" dirty="0" smtClean="0"/>
            </a:br>
            <a:r>
              <a:rPr lang="en-US" altLang="en-US" sz="1800" dirty="0" smtClean="0"/>
              <a:t>11-16-0087-01-00ax-nav-cancellation-issues-on-mu-protection</a:t>
            </a:r>
            <a:endParaRPr lang="en-US" altLang="en-US" dirty="0" smtClean="0"/>
          </a:p>
        </p:txBody>
      </p:sp>
      <p:sp>
        <p:nvSpPr>
          <p:cNvPr id="28678" name="Rectangle 3"/>
          <p:cNvSpPr>
            <a:spLocks noGrp="1" noChangeArrowheads="1"/>
          </p:cNvSpPr>
          <p:nvPr>
            <p:ph type="body" idx="1"/>
          </p:nvPr>
        </p:nvSpPr>
        <p:spPr>
          <a:xfrm>
            <a:off x="696913" y="1828800"/>
            <a:ext cx="7772400" cy="4495800"/>
          </a:xfrm>
        </p:spPr>
        <p:txBody>
          <a:bodyPr/>
          <a:lstStyle/>
          <a:p>
            <a:r>
              <a:rPr lang="en-US" altLang="ko-KR" dirty="0"/>
              <a:t>Do you agree to add the </a:t>
            </a:r>
            <a:r>
              <a:rPr lang="en-US" altLang="ko-KR" dirty="0" err="1"/>
              <a:t>TGax</a:t>
            </a:r>
            <a:r>
              <a:rPr lang="en-US" altLang="ko-KR" dirty="0"/>
              <a:t> </a:t>
            </a:r>
            <a:r>
              <a:rPr lang="en-US" altLang="ko-KR" dirty="0" smtClean="0"/>
              <a:t>SFD:</a:t>
            </a:r>
          </a:p>
          <a:p>
            <a:pPr lvl="1"/>
            <a:r>
              <a:rPr lang="en-US" altLang="ko-KR" dirty="0" smtClean="0"/>
              <a:t>AP </a:t>
            </a:r>
            <a:r>
              <a:rPr lang="en-US" altLang="ko-KR" dirty="0"/>
              <a:t>may transmit CF-END frame after MU RTS Frame if AP cannot detect the (Simultaneous) CTS frame(s). </a:t>
            </a:r>
          </a:p>
          <a:p>
            <a:pPr lvl="1"/>
            <a:r>
              <a:rPr lang="en-US" altLang="ko-KR" dirty="0"/>
              <a:t>CF-END frame may be transmitted after Trigger Frame if AP cannot detect the UL response(s). </a:t>
            </a:r>
            <a:endParaRPr lang="en-US" altLang="en-US" sz="2000" dirty="0" smtClean="0"/>
          </a:p>
          <a:p>
            <a:r>
              <a:rPr lang="en-US" altLang="en-US" sz="2000" dirty="0" smtClean="0"/>
              <a:t>Y: 5</a:t>
            </a:r>
          </a:p>
          <a:p>
            <a:r>
              <a:rPr lang="en-US" altLang="en-US" sz="2000" dirty="0" smtClean="0"/>
              <a:t>N:  15</a:t>
            </a:r>
          </a:p>
          <a:p>
            <a:r>
              <a:rPr lang="en-US" altLang="en-US" sz="2000" dirty="0" smtClean="0"/>
              <a:t>Abstain: Many  </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extLst>
      <p:ext uri="{BB962C8B-B14F-4D97-AF65-F5344CB8AC3E}">
        <p14:creationId xmlns:p14="http://schemas.microsoft.com/office/powerpoint/2010/main" val="349838487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31</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MAC 3-9: </a:t>
            </a:r>
            <a:r>
              <a:rPr lang="en-US" altLang="en-US" dirty="0" err="1" smtClean="0"/>
              <a:t>Premotion</a:t>
            </a:r>
            <a:r>
              <a:rPr lang="en-US" altLang="en-US" dirty="0" smtClean="0"/>
              <a:t/>
            </a:r>
            <a:br>
              <a:rPr lang="en-US" altLang="en-US" dirty="0" smtClean="0"/>
            </a:br>
            <a:r>
              <a:rPr lang="en-US" altLang="en-US" sz="1800" dirty="0"/>
              <a:t>11-16-0060-01-00ax-Recipient-aware-Spatial-Reuse</a:t>
            </a:r>
            <a:endParaRPr lang="en-US" altLang="en-US" dirty="0" smtClean="0"/>
          </a:p>
        </p:txBody>
      </p:sp>
      <p:sp>
        <p:nvSpPr>
          <p:cNvPr id="28678" name="Rectangle 3"/>
          <p:cNvSpPr>
            <a:spLocks noGrp="1" noChangeArrowheads="1"/>
          </p:cNvSpPr>
          <p:nvPr>
            <p:ph type="body" idx="1"/>
          </p:nvPr>
        </p:nvSpPr>
        <p:spPr>
          <a:xfrm>
            <a:off x="696913" y="1828800"/>
            <a:ext cx="7772400" cy="4495800"/>
          </a:xfrm>
        </p:spPr>
        <p:txBody>
          <a:bodyPr/>
          <a:lstStyle/>
          <a:p>
            <a:r>
              <a:rPr lang="en-US" altLang="ko-KR" dirty="0"/>
              <a:t>Do you agree to add the </a:t>
            </a:r>
            <a:r>
              <a:rPr lang="en-US" altLang="ko-KR" dirty="0" err="1"/>
              <a:t>TGax</a:t>
            </a:r>
            <a:r>
              <a:rPr lang="en-US" altLang="ko-KR" dirty="0"/>
              <a:t> </a:t>
            </a:r>
            <a:r>
              <a:rPr lang="en-US" altLang="ko-KR" dirty="0" smtClean="0"/>
              <a:t>SFD:</a:t>
            </a:r>
          </a:p>
          <a:p>
            <a:pPr marL="0" indent="0">
              <a:buNone/>
            </a:pPr>
            <a:r>
              <a:rPr lang="en-US" altLang="ko-KR" sz="2000" dirty="0" smtClean="0">
                <a:latin typeface="Calibri" panose="020F0502020204030204" pitchFamily="34" charset="0"/>
              </a:rPr>
              <a:t>5.1</a:t>
            </a:r>
            <a:r>
              <a:rPr lang="en-US" altLang="ko-KR" sz="2000" dirty="0">
                <a:latin typeface="Calibri" panose="020F0502020204030204" pitchFamily="34" charset="0"/>
              </a:rPr>
              <a:t>: Features for operation in dense environments</a:t>
            </a:r>
          </a:p>
          <a:p>
            <a:pPr marL="0" indent="0">
              <a:buNone/>
            </a:pPr>
            <a:r>
              <a:rPr lang="en-US" altLang="ko-KR" sz="2000" b="0" dirty="0">
                <a:latin typeface="Calibri" panose="020F0502020204030204" pitchFamily="34" charset="0"/>
              </a:rPr>
              <a:t>The specification to consider a procedure that may revise the NAV depending on TBD conditions at the recipient of the ongoing OBSS frame.</a:t>
            </a:r>
          </a:p>
          <a:p>
            <a:r>
              <a:rPr lang="en-US" altLang="ko-KR" sz="2000" b="0" u="sng" dirty="0">
                <a:latin typeface="Calibri" panose="020F0502020204030204" pitchFamily="34" charset="0"/>
              </a:rPr>
              <a:t>A STA that receives an inter-BSS frame with RSSI more than OBSS PD threshold and receives the response frame less than a TBD threshold (e.g. OBSS PD) may set back the NAV to the value before receiving the inter-BSS frame. Above rule does not apply if the inter-BSS frame is a Trigger frame.</a:t>
            </a:r>
            <a:endParaRPr lang="en-US" altLang="en-US" sz="2000" dirty="0" smtClean="0"/>
          </a:p>
          <a:p>
            <a:r>
              <a:rPr lang="en-US" altLang="en-US" sz="2000" dirty="0" smtClean="0"/>
              <a:t>Y: 10</a:t>
            </a:r>
          </a:p>
          <a:p>
            <a:r>
              <a:rPr lang="en-US" altLang="en-US" sz="2000" dirty="0" smtClean="0"/>
              <a:t>N:  </a:t>
            </a:r>
            <a:r>
              <a:rPr lang="en-US" altLang="en-US" sz="2000" dirty="0"/>
              <a:t>8</a:t>
            </a:r>
            <a:endParaRPr lang="en-US" altLang="en-US" sz="2000" dirty="0" smtClean="0"/>
          </a:p>
          <a:p>
            <a:r>
              <a:rPr lang="en-US" altLang="en-US" sz="2000" dirty="0" smtClean="0"/>
              <a:t>Abstain: Uncounted  </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extLst>
      <p:ext uri="{BB962C8B-B14F-4D97-AF65-F5344CB8AC3E}">
        <p14:creationId xmlns:p14="http://schemas.microsoft.com/office/powerpoint/2010/main" val="15394666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32</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Backup Slides</a:t>
            </a:r>
          </a:p>
        </p:txBody>
      </p:sp>
      <p:sp>
        <p:nvSpPr>
          <p:cNvPr id="6"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7"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33</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MAC 1-1: </a:t>
            </a:r>
            <a:r>
              <a:rPr lang="en-US" altLang="en-US" dirty="0" err="1" smtClean="0"/>
              <a:t>Premotion</a:t>
            </a:r>
            <a:r>
              <a:rPr lang="en-US" altLang="en-US" dirty="0" smtClean="0"/>
              <a:t/>
            </a:r>
            <a:br>
              <a:rPr lang="en-US" altLang="en-US" dirty="0" smtClean="0"/>
            </a:br>
            <a:r>
              <a:rPr lang="en-US" altLang="en-US" dirty="0" smtClean="0"/>
              <a:t>contribution-file-name</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ko-KR" dirty="0"/>
              <a:t>Do you agree to add the </a:t>
            </a:r>
            <a:r>
              <a:rPr lang="en-US" altLang="ko-KR" dirty="0" err="1"/>
              <a:t>TGax</a:t>
            </a:r>
            <a:r>
              <a:rPr lang="en-US" altLang="ko-KR" dirty="0"/>
              <a:t> SFD: </a:t>
            </a:r>
          </a:p>
          <a:p>
            <a:pPr lvl="1"/>
            <a:r>
              <a:rPr lang="en-US" altLang="ko-KR" dirty="0" smtClean="0"/>
              <a:t>ABC</a:t>
            </a:r>
            <a:endParaRPr lang="en-US" dirty="0" smtClean="0"/>
          </a:p>
          <a:p>
            <a:pPr marL="457200" lvl="1" indent="0">
              <a:buNone/>
            </a:pPr>
            <a:endParaRPr lang="en-US" altLang="en-US" sz="1600" dirty="0" smtClean="0"/>
          </a:p>
          <a:p>
            <a:r>
              <a:rPr lang="en-US" altLang="en-US" sz="2000" dirty="0" smtClean="0"/>
              <a:t>Y: </a:t>
            </a:r>
          </a:p>
          <a:p>
            <a:r>
              <a:rPr lang="en-US" altLang="en-US" sz="2000" dirty="0" smtClean="0"/>
              <a:t>N:  </a:t>
            </a:r>
          </a:p>
          <a:p>
            <a:r>
              <a:rPr lang="en-US" altLang="en-US" sz="2000" dirty="0" smtClean="0"/>
              <a:t>Abstain:    </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extLst>
      <p:ext uri="{BB962C8B-B14F-4D97-AF65-F5344CB8AC3E}">
        <p14:creationId xmlns:p14="http://schemas.microsoft.com/office/powerpoint/2010/main" val="20136399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34</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Approval of  MAC Ad Hoc Minutes</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smtClean="0"/>
              <a:t>Approve </a:t>
            </a:r>
            <a:r>
              <a:rPr lang="en-US" altLang="en-US" sz="2000" dirty="0" err="1" smtClean="0"/>
              <a:t>TGax</a:t>
            </a:r>
            <a:r>
              <a:rPr lang="en-US" altLang="en-US" sz="2000" dirty="0" smtClean="0"/>
              <a:t> MAC ad hoc  minutes of meetings and teleconferences from the July 2015 meeting until today:  </a:t>
            </a:r>
          </a:p>
          <a:p>
            <a:pPr lvl="1"/>
            <a:r>
              <a:rPr lang="en-US" altLang="en-US" sz="1600" dirty="0" smtClean="0"/>
              <a:t>&lt;Doc reference&gt;</a:t>
            </a:r>
          </a:p>
          <a:p>
            <a:pPr lvl="1"/>
            <a:endParaRPr lang="en-US" altLang="en-US" sz="1600" dirty="0" smtClean="0"/>
          </a:p>
          <a:p>
            <a:r>
              <a:rPr lang="en-US" altLang="en-US" sz="2000" dirty="0" smtClean="0"/>
              <a:t>Mover:		Seconder:</a:t>
            </a:r>
          </a:p>
          <a:p>
            <a:endParaRPr lang="en-US" altLang="en-US" sz="2000" dirty="0"/>
          </a:p>
          <a:p>
            <a:r>
              <a:rPr lang="en-US" altLang="en-US" sz="2000" dirty="0" smtClean="0"/>
              <a:t>Y: </a:t>
            </a:r>
          </a:p>
          <a:p>
            <a:r>
              <a:rPr lang="en-US" altLang="en-US" sz="2000" dirty="0" smtClean="0"/>
              <a:t>N: </a:t>
            </a:r>
          </a:p>
          <a:p>
            <a:r>
              <a:rPr lang="en-US" altLang="en-US" sz="2000" dirty="0" smtClean="0"/>
              <a:t>Abstain: </a:t>
            </a:r>
          </a:p>
          <a:p>
            <a:endParaRPr lang="en-US" altLang="en-US" sz="2000" dirty="0" smtClean="0"/>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extLst>
      <p:ext uri="{BB962C8B-B14F-4D97-AF65-F5344CB8AC3E}">
        <p14:creationId xmlns:p14="http://schemas.microsoft.com/office/powerpoint/2010/main" val="15225913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35</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a:t>
            </a:r>
            <a:r>
              <a:rPr lang="en-US" altLang="en-US" dirty="0" err="1" smtClean="0"/>
              <a:t>xxxx</a:t>
            </a:r>
            <a:r>
              <a:rPr lang="en-US" altLang="en-US" dirty="0" smtClean="0"/>
              <a:t> </a:t>
            </a:r>
            <a:br>
              <a:rPr lang="en-US" altLang="en-US" dirty="0" smtClean="0"/>
            </a:br>
            <a:r>
              <a:rPr lang="en-US" altLang="en-US" dirty="0" smtClean="0"/>
              <a:t>(“Testing the temperature of the room”)</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smtClean="0"/>
              <a:t>Do you … </a:t>
            </a:r>
            <a:r>
              <a:rPr lang="en-US" altLang="en-US" sz="2000" dirty="0" err="1" smtClean="0"/>
              <a:t>xxxx</a:t>
            </a:r>
            <a:endParaRPr lang="en-US" altLang="en-US" sz="2000" dirty="0" smtClean="0"/>
          </a:p>
          <a:p>
            <a:pPr lvl="1"/>
            <a:endParaRPr lang="en-US" altLang="en-US" sz="1600" dirty="0" smtClean="0"/>
          </a:p>
          <a:p>
            <a:r>
              <a:rPr lang="en-US" altLang="en-US" sz="2000" dirty="0" smtClean="0"/>
              <a:t>Y: </a:t>
            </a:r>
          </a:p>
          <a:p>
            <a:r>
              <a:rPr lang="en-US" altLang="en-US" sz="2000" dirty="0" smtClean="0"/>
              <a:t>N: </a:t>
            </a:r>
          </a:p>
          <a:p>
            <a:r>
              <a:rPr lang="en-US" altLang="en-US" sz="2000" dirty="0" smtClean="0"/>
              <a:t>Abstain: </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extLst>
      <p:ext uri="{BB962C8B-B14F-4D97-AF65-F5344CB8AC3E}">
        <p14:creationId xmlns:p14="http://schemas.microsoft.com/office/powerpoint/2010/main" val="285356966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36</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a:t>
            </a:r>
            <a:r>
              <a:rPr lang="en-US" altLang="en-US" dirty="0" err="1" smtClean="0"/>
              <a:t>xxxx</a:t>
            </a:r>
            <a:r>
              <a:rPr lang="en-US" altLang="en-US" dirty="0" smtClean="0"/>
              <a:t> </a:t>
            </a:r>
            <a:br>
              <a:rPr lang="en-US" altLang="en-US" dirty="0" smtClean="0"/>
            </a:br>
            <a:r>
              <a:rPr lang="en-US" altLang="en-US" dirty="0" smtClean="0"/>
              <a:t>(“</a:t>
            </a:r>
            <a:r>
              <a:rPr lang="en-US" altLang="en-US" dirty="0" err="1" smtClean="0"/>
              <a:t>Premotion</a:t>
            </a:r>
            <a:r>
              <a:rPr lang="en-US" altLang="en-US" dirty="0" smtClean="0"/>
              <a:t>”)</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a:t>Do you agree to add to the TG Specification Frame work document?</a:t>
            </a:r>
          </a:p>
          <a:p>
            <a:r>
              <a:rPr lang="en-US" altLang="en-US" sz="2000" dirty="0" err="1"/>
              <a:t>x.y.z</a:t>
            </a:r>
            <a:r>
              <a:rPr lang="en-US" altLang="en-US" sz="2000" dirty="0"/>
              <a:t>. &lt;feature description&gt;</a:t>
            </a:r>
          </a:p>
          <a:p>
            <a:pPr lvl="1"/>
            <a:endParaRPr lang="en-US" altLang="en-US" sz="1600" dirty="0" smtClean="0"/>
          </a:p>
          <a:p>
            <a:r>
              <a:rPr lang="en-US" altLang="en-US" sz="2000" dirty="0" smtClean="0"/>
              <a:t>Y: </a:t>
            </a:r>
          </a:p>
          <a:p>
            <a:r>
              <a:rPr lang="en-US" altLang="en-US" sz="2000" dirty="0" smtClean="0"/>
              <a:t>N: </a:t>
            </a:r>
          </a:p>
          <a:p>
            <a:r>
              <a:rPr lang="en-US" altLang="en-US" sz="2000" dirty="0" smtClean="0"/>
              <a:t>Abstain: </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extLst>
      <p:ext uri="{BB962C8B-B14F-4D97-AF65-F5344CB8AC3E}">
        <p14:creationId xmlns:p14="http://schemas.microsoft.com/office/powerpoint/2010/main" val="32439056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a:t>
            </a:r>
            <a:r>
              <a:rPr lang="en-US" altLang="en-US" dirty="0" smtClean="0"/>
              <a:t>a meeting </a:t>
            </a:r>
            <a:r>
              <a:rPr lang="en-US" altLang="en-US" dirty="0"/>
              <a:t>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9"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13318" name="Rectangle 3"/>
          <p:cNvSpPr>
            <a:spLocks noGrp="1" noChangeArrowheads="1"/>
          </p:cNvSpPr>
          <p:nvPr>
            <p:ph type="body" idx="1"/>
          </p:nvPr>
        </p:nvSpPr>
        <p:spPr/>
        <p:txBody>
          <a:bodyPr/>
          <a:lstStyle/>
          <a:p>
            <a:r>
              <a:rPr lang="en-US" altLang="en-US" dirty="0" smtClean="0"/>
              <a:t>See the following 5 slides</a:t>
            </a:r>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9"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10"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dirty="0">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dirty="0">
                <a:solidFill>
                  <a:srgbClr val="000099"/>
                </a:solidFill>
                <a:latin typeface="Arial" pitchFamily="34" charset="0"/>
              </a:rPr>
              <a:t>This slide set is available at http://standards.ieee.org/board/pat/pat-slideset.ppt </a:t>
            </a:r>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10"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9"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26933</TotalTime>
  <Words>2746</Words>
  <Application>Microsoft Office PowerPoint</Application>
  <PresentationFormat>On-screen Show (4:3)</PresentationFormat>
  <Paragraphs>521</Paragraphs>
  <Slides>36</Slides>
  <Notes>36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6" baseType="lpstr">
      <vt:lpstr>MS PGothic</vt:lpstr>
      <vt:lpstr>MS PGothic</vt:lpstr>
      <vt:lpstr>Arial</vt:lpstr>
      <vt:lpstr>Arial Black</vt:lpstr>
      <vt:lpstr>Calibri</vt:lpstr>
      <vt:lpstr>Helvetica</vt:lpstr>
      <vt:lpstr>Monotype Sorts</vt:lpstr>
      <vt:lpstr>Times New Roman</vt:lpstr>
      <vt:lpstr>802-11-Submission</vt:lpstr>
      <vt:lpstr>Document</vt:lpstr>
      <vt:lpstr>TGax MAC Ad Hoc  January 2016 Meeting Agenda</vt:lpstr>
      <vt:lpstr>IEEE 802.11 TGax High Efficiency WLAN MAC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Submissions (MAC)</vt:lpstr>
      <vt:lpstr>Ad Hoc Groups Operation (1/2) Governing document is 15/075r0</vt:lpstr>
      <vt:lpstr>Ad Hoc Groups Operation (2/2) Governing document is 15/075r0</vt:lpstr>
      <vt:lpstr>Strawpoll MAC 1-1: Premotion 11-16-0015-00-00ax-explicit-block-ack-request-in-dl-mu-ppdu</vt:lpstr>
      <vt:lpstr>Strawpoll MAC 1-2: Premotion 11-16-0015-00-00ax-explicit-block-ack-request-in-dl-mu-ppdu</vt:lpstr>
      <vt:lpstr>Strawpoll MAC 1-3: Premotion 11-16-0015-00-00ax-explicit-block-ack-request-in-dl-mu-ppdu</vt:lpstr>
      <vt:lpstr>Strawpoll MAC 1-4: Premotion 11-16-0051-00-00ax-response-give-trigger-type</vt:lpstr>
      <vt:lpstr>Strawpoll MAC 1-5: Strawpoll 11-16-0017-00-00ax-beacon-collision-avoidance</vt:lpstr>
      <vt:lpstr>Strawpoll MAC 1-6: Premotion 11-16-0029-00-00ax-txop-truncation-enhancement</vt:lpstr>
      <vt:lpstr>Strawpoll MAC 2-1: Premotion 11-16-0018-02-00ax-tdma-for-eliminating-hidden-station-effect-in-dense-networks</vt:lpstr>
      <vt:lpstr>Strawpoll MAC 2-2: Premotion 11-16-0028-00-00ax-follow-up-for-multi-sta-ba-for-su-transmissions</vt:lpstr>
      <vt:lpstr>Strawpoll MAC 2-3: Strawpoll 11-16-0028-00-00ax-follow-up-for-multi-sta-ba-for-su-transmissions</vt:lpstr>
      <vt:lpstr>Strawpoll MAC 3-1: Premotion 11-16-0042-01-00ax-bss-color-settings-for-a-multiple-bssid-set</vt:lpstr>
      <vt:lpstr>Strawpoll MAC 3-3: Premotion 11-16-0068-00-00ax-bss-color-and-multiple-bssid</vt:lpstr>
      <vt:lpstr>Strawpoll MAC 3-4: Premotion 11-16-0050-00-00ax-fragmentation-for-mu-frames-follow-up-on-acks</vt:lpstr>
      <vt:lpstr>Strawpoll MAC 3-4: Premotion 11-16-0050-00-00ax-fragmentation-for-mu-frames-follow-up-on-acks</vt:lpstr>
      <vt:lpstr>Strawpoll MAC 3-5: Premotion 11-16-0050-00-00ax-fragmentation-for-mu-frames-follow-up-on-acks</vt:lpstr>
      <vt:lpstr>Strawpoll MAC 3-6: Premotion 11-16-0069-00-00ax-multi-tid-a-mpdu-in-mu-transmission</vt:lpstr>
      <vt:lpstr>Strawpoll MAC 3-7: Premotion 11-16-0069-00-00ax-multi-tid-a-mpdu-in-mu-transmission</vt:lpstr>
      <vt:lpstr>Strawpoll MAC 3-8: Premotion 11-16-0087-01-00ax-nav-cancellation-issues-on-mu-protection</vt:lpstr>
      <vt:lpstr>Strawpoll MAC 3-9: Premotion 11-16-0060-01-00ax-Recipient-aware-Spatial-Reuse</vt:lpstr>
      <vt:lpstr>Backup Slides</vt:lpstr>
      <vt:lpstr>Strawpoll MAC 1-1: Premotion contribution-file-name</vt:lpstr>
      <vt:lpstr>Approval of  MAC Ad Hoc Minutes</vt:lpstr>
      <vt:lpstr>Strawpoll xxxx  (“Testing the temperature of the room”)</vt:lpstr>
      <vt:lpstr>Strawpoll xxxx  (“Premotion”)</vt:lpstr>
    </vt:vector>
  </TitlesOfParts>
  <Company>Newracom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Reza Hedayat</dc:creator>
  <cp:lastModifiedBy>Reza</cp:lastModifiedBy>
  <cp:revision>1518</cp:revision>
  <cp:lastPrinted>1998-02-10T13:28:06Z</cp:lastPrinted>
  <dcterms:created xsi:type="dcterms:W3CDTF">2007-04-17T18:10:23Z</dcterms:created>
  <dcterms:modified xsi:type="dcterms:W3CDTF">2016-01-20T13:34:56Z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