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393" r:id="rId3"/>
    <p:sldId id="324" r:id="rId4"/>
    <p:sldId id="352" r:id="rId5"/>
    <p:sldId id="317" r:id="rId6"/>
    <p:sldId id="318" r:id="rId7"/>
    <p:sldId id="319" r:id="rId8"/>
    <p:sldId id="320" r:id="rId9"/>
    <p:sldId id="321" r:id="rId10"/>
    <p:sldId id="322" r:id="rId11"/>
    <p:sldId id="446" r:id="rId12"/>
    <p:sldId id="433" r:id="rId13"/>
    <p:sldId id="440" r:id="rId14"/>
    <p:sldId id="447" r:id="rId15"/>
    <p:sldId id="448" r:id="rId16"/>
    <p:sldId id="450" r:id="rId17"/>
    <p:sldId id="451" r:id="rId18"/>
    <p:sldId id="452" r:id="rId19"/>
    <p:sldId id="454" r:id="rId20"/>
    <p:sldId id="455" r:id="rId21"/>
    <p:sldId id="457" r:id="rId22"/>
    <p:sldId id="456" r:id="rId23"/>
    <p:sldId id="459" r:id="rId24"/>
    <p:sldId id="460" r:id="rId25"/>
    <p:sldId id="461" r:id="rId26"/>
    <p:sldId id="462" r:id="rId27"/>
    <p:sldId id="463" r:id="rId28"/>
    <p:sldId id="464" r:id="rId29"/>
    <p:sldId id="465" r:id="rId30"/>
    <p:sldId id="467" r:id="rId31"/>
    <p:sldId id="468" r:id="rId32"/>
    <p:sldId id="349" r:id="rId33"/>
    <p:sldId id="445" r:id="rId34"/>
    <p:sldId id="434" r:id="rId35"/>
    <p:sldId id="435" r:id="rId36"/>
    <p:sldId id="436"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4" d="100"/>
          <a:sy n="94" d="100"/>
        </p:scale>
        <p:origin x="128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2719331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1909173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3747372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840729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2907006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36834108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640648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40594009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3605182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12176847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4253369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16947167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2360773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29623300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28441172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4547037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3486121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3075123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10420687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34</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35</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36</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January 2016</a:t>
            </a:r>
            <a:endParaRPr lang="en-US" dirty="0"/>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a:t>
            </a:r>
            <a:r>
              <a:rPr lang="en-US" sz="1800" b="1" baseline="0" dirty="0" smtClean="0">
                <a:latin typeface="Calibri" panose="020F0502020204030204" pitchFamily="34" charset="0"/>
              </a:rPr>
              <a:t>802.11-15/0109r1</a:t>
            </a:r>
            <a:endParaRPr lang="en-US" sz="1800" b="1" baseline="0"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January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2016-01-19</a:t>
            </a:r>
            <a:endParaRPr lang="en-US" alt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795739093"/>
              </p:ext>
            </p:extLst>
          </p:nvPr>
        </p:nvGraphicFramePr>
        <p:xfrm>
          <a:off x="457200" y="2720975"/>
          <a:ext cx="7594600" cy="2530475"/>
        </p:xfrm>
        <a:graphic>
          <a:graphicData uri="http://schemas.openxmlformats.org/presentationml/2006/ole">
            <mc:AlternateContent xmlns:mc="http://schemas.openxmlformats.org/markup-compatibility/2006">
              <mc:Choice xmlns:v="urn:schemas-microsoft-com:vml" Requires="v">
                <p:oleObj spid="_x0000_s1215" name="Document" r:id="rId4" imgW="8320168" imgH="2775190" progId="Word.Document.8">
                  <p:embed/>
                </p:oleObj>
              </mc:Choice>
              <mc:Fallback>
                <p:oleObj name="Document" r:id="rId4" imgW="8320168" imgH="2775190"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53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z="2800" dirty="0" smtClean="0">
                <a:solidFill>
                  <a:schemeClr val="tx1"/>
                </a:solidFill>
              </a:rPr>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
        <p:nvSpPr>
          <p:cNvPr id="2" name="Rectangle 1"/>
          <p:cNvSpPr/>
          <p:nvPr/>
        </p:nvSpPr>
        <p:spPr>
          <a:xfrm>
            <a:off x="681318" y="5746380"/>
            <a:ext cx="5586914" cy="307777"/>
          </a:xfrm>
          <a:prstGeom prst="rect">
            <a:avLst/>
          </a:prstGeom>
        </p:spPr>
        <p:txBody>
          <a:bodyPr wrap="none">
            <a:spAutoFit/>
          </a:bodyPr>
          <a:lstStyle/>
          <a:p>
            <a:r>
              <a:rPr lang="en-US" sz="1400" b="1" dirty="0" smtClean="0">
                <a:solidFill>
                  <a:srgbClr val="00B050"/>
                </a:solidFill>
                <a:latin typeface="Calibri" panose="020F0502020204030204" pitchFamily="34" charset="0"/>
              </a:rPr>
              <a:t>Contributions in green color were presented during MAC ad hoc sessions.</a:t>
            </a:r>
          </a:p>
        </p:txBody>
      </p:sp>
      <p:graphicFrame>
        <p:nvGraphicFramePr>
          <p:cNvPr id="12" name="Table 11"/>
          <p:cNvGraphicFramePr>
            <a:graphicFrameLocks noGrp="1"/>
          </p:cNvGraphicFramePr>
          <p:nvPr>
            <p:extLst>
              <p:ext uri="{D42A27DB-BD31-4B8C-83A1-F6EECF244321}">
                <p14:modId xmlns:p14="http://schemas.microsoft.com/office/powerpoint/2010/main" val="2696406312"/>
              </p:ext>
            </p:extLst>
          </p:nvPr>
        </p:nvGraphicFramePr>
        <p:xfrm>
          <a:off x="681319" y="1328832"/>
          <a:ext cx="8005481" cy="2862168"/>
        </p:xfrm>
        <a:graphic>
          <a:graphicData uri="http://schemas.openxmlformats.org/drawingml/2006/table">
            <a:tbl>
              <a:tblPr/>
              <a:tblGrid>
                <a:gridCol w="1110438"/>
                <a:gridCol w="4685243"/>
                <a:gridCol w="1447800"/>
                <a:gridCol w="762000"/>
              </a:tblGrid>
              <a:tr h="179294">
                <a:tc>
                  <a:txBody>
                    <a:bodyPr/>
                    <a:lstStyle/>
                    <a:p>
                      <a:pPr algn="ctr" fontAlgn="b"/>
                      <a:r>
                        <a:rPr lang="en-CA" sz="14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smtClean="0">
                          <a:solidFill>
                            <a:srgbClr val="FFFFFF"/>
                          </a:solidFill>
                          <a:latin typeface="Calibri"/>
                        </a:rPr>
                        <a:t>No</a:t>
                      </a:r>
                      <a:r>
                        <a:rPr lang="en-CA" sz="1400" b="1" i="0" u="none" strike="noStrike" baseline="0" dirty="0" smtClean="0">
                          <a:solidFill>
                            <a:srgbClr val="FFFFFF"/>
                          </a:solidFill>
                          <a:latin typeface="Calibri"/>
                        </a:rPr>
                        <a:t>. of SPs</a:t>
                      </a:r>
                      <a:endParaRPr lang="en-CA" sz="1400" b="1" i="0" u="none" strike="noStrike" dirty="0">
                        <a:solidFill>
                          <a:srgbClr val="FFFFFF"/>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88259">
                <a:tc>
                  <a:txBody>
                    <a:bodyPr/>
                    <a:lstStyle/>
                    <a:p>
                      <a:pPr algn="l" fontAlgn="b"/>
                      <a:r>
                        <a:rPr lang="en-CA" sz="1400" b="0" i="0" u="none" strike="noStrike" dirty="0">
                          <a:solidFill>
                            <a:srgbClr val="00B050"/>
                          </a:solidFill>
                          <a:latin typeface="Calibri"/>
                        </a:rPr>
                        <a:t>11-16/0015</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Explicit Block </a:t>
                      </a:r>
                      <a:r>
                        <a:rPr lang="en-CA" sz="1400" b="0" i="0" u="none" strike="noStrike" dirty="0" smtClean="0">
                          <a:solidFill>
                            <a:srgbClr val="00B050"/>
                          </a:solidFill>
                          <a:latin typeface="Calibri"/>
                        </a:rPr>
                        <a:t>ACK </a:t>
                      </a:r>
                      <a:r>
                        <a:rPr lang="en-CA" sz="1400" b="0" i="0" u="none" strike="noStrike" dirty="0">
                          <a:solidFill>
                            <a:srgbClr val="00B050"/>
                          </a:solidFill>
                          <a:latin typeface="Calibri"/>
                        </a:rPr>
                        <a:t>Request in DL MU PPDU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Yongho Seok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3</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B050"/>
                          </a:solidFill>
                          <a:latin typeface="Calibri"/>
                        </a:rPr>
                        <a:t>11-16/0017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Beacon Collision Avoidance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B050"/>
                          </a:solidFill>
                          <a:latin typeface="Calibri"/>
                        </a:rPr>
                        <a:t>Evgeny Khorov</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2</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11-16/0018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TDMA for Eliminating Hidden Station Effect in Dense Networks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err="1">
                          <a:solidFill>
                            <a:srgbClr val="00B050"/>
                          </a:solidFill>
                          <a:latin typeface="Calibri"/>
                        </a:rPr>
                        <a:t>Evgeny</a:t>
                      </a:r>
                      <a:r>
                        <a:rPr lang="en-CA" sz="1400" b="0" i="0" u="none" strike="noStrike" dirty="0">
                          <a:solidFill>
                            <a:srgbClr val="00B050"/>
                          </a:solidFill>
                          <a:latin typeface="Calibri"/>
                        </a:rPr>
                        <a:t> </a:t>
                      </a:r>
                      <a:r>
                        <a:rPr lang="en-CA" sz="1400" b="0" i="0" u="none" strike="noStrike" dirty="0" err="1">
                          <a:solidFill>
                            <a:srgbClr val="00B050"/>
                          </a:solidFill>
                          <a:latin typeface="Calibri"/>
                        </a:rPr>
                        <a:t>Khorov</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1</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B050"/>
                          </a:solidFill>
                          <a:latin typeface="Calibri"/>
                        </a:rPr>
                        <a:t>11-16/0028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Follow Up for Multi-STA BA for SU Transmissions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B050"/>
                          </a:solidFill>
                          <a:latin typeface="Calibri"/>
                        </a:rPr>
                        <a:t>Xiaofei WANG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2</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11-16/0029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TXOP Truncation Enhancement</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Xiaofei WANG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1</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smtClean="0">
                          <a:solidFill>
                            <a:srgbClr val="00B050"/>
                          </a:solidFill>
                          <a:latin typeface="Calibri"/>
                        </a:rPr>
                        <a:t>11-16/0042</a:t>
                      </a:r>
                    </a:p>
                    <a:p>
                      <a:pPr algn="l" fontAlgn="b"/>
                      <a:r>
                        <a:rPr lang="en-CA" sz="1400" b="0" i="0" u="none" strike="noStrike" dirty="0" smtClean="0">
                          <a:solidFill>
                            <a:srgbClr val="00B050"/>
                          </a:solidFill>
                          <a:latin typeface="Calibri"/>
                        </a:rPr>
                        <a:t>11-16/0068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BSS Color Settings for a Multiple BSSID </a:t>
                      </a:r>
                      <a:r>
                        <a:rPr lang="en-CA" sz="1400" b="0" i="0" u="none" strike="noStrike" dirty="0" smtClean="0">
                          <a:solidFill>
                            <a:srgbClr val="00B050"/>
                          </a:solidFill>
                          <a:latin typeface="Calibri"/>
                        </a:rPr>
                        <a:t>Set</a:t>
                      </a:r>
                    </a:p>
                    <a:p>
                      <a:pPr marL="0" marR="0" indent="0" algn="l" defTabSz="914400" rtl="0" eaLnBrk="1" fontAlgn="b" latinLnBrk="0" hangingPunct="1">
                        <a:lnSpc>
                          <a:spcPct val="100000"/>
                        </a:lnSpc>
                        <a:spcBef>
                          <a:spcPts val="0"/>
                        </a:spcBef>
                        <a:spcAft>
                          <a:spcPts val="0"/>
                        </a:spcAft>
                        <a:buClrTx/>
                        <a:buSzTx/>
                        <a:buFontTx/>
                        <a:buNone/>
                        <a:tabLst/>
                        <a:defRPr/>
                      </a:pPr>
                      <a:r>
                        <a:rPr lang="en-CA" sz="1400" b="0" i="0" u="none" strike="noStrike" dirty="0" smtClean="0">
                          <a:solidFill>
                            <a:srgbClr val="00B050"/>
                          </a:solidFill>
                          <a:latin typeface="Calibri"/>
                        </a:rPr>
                        <a:t>BSS Color and Multiple BSSID</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err="1" smtClean="0">
                          <a:solidFill>
                            <a:srgbClr val="00B050"/>
                          </a:solidFill>
                          <a:latin typeface="Calibri"/>
                        </a:rPr>
                        <a:t>Geonjung</a:t>
                      </a:r>
                      <a:endParaRPr lang="en-CA" sz="1400" b="0" i="0" u="none" strike="noStrike" dirty="0" smtClean="0">
                        <a:solidFill>
                          <a:srgbClr val="00B050"/>
                        </a:solidFill>
                        <a:latin typeface="Calibri"/>
                      </a:endParaRPr>
                    </a:p>
                    <a:p>
                      <a:pPr algn="l" fontAlgn="b"/>
                      <a:r>
                        <a:rPr lang="en-CA" sz="1400" b="0" i="0" u="none" strike="noStrike" dirty="0" err="1" smtClean="0">
                          <a:solidFill>
                            <a:srgbClr val="00B050"/>
                          </a:solidFill>
                          <a:latin typeface="Calibri"/>
                        </a:rPr>
                        <a:t>Liwen</a:t>
                      </a:r>
                      <a:r>
                        <a:rPr lang="en-CA" sz="1400" b="0" i="0" u="none" strike="noStrike" dirty="0" smtClean="0">
                          <a:solidFill>
                            <a:srgbClr val="00B050"/>
                          </a:solidFill>
                          <a:latin typeface="Calibri"/>
                        </a:rPr>
                        <a:t> Chu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2</a:t>
                      </a:r>
                    </a:p>
                    <a:p>
                      <a:pPr algn="l" fontAlgn="b"/>
                      <a:r>
                        <a:rPr lang="en-CA" sz="1400" b="0" i="0" u="none" strike="noStrike" dirty="0" smtClean="0">
                          <a:solidFill>
                            <a:srgbClr val="00B050"/>
                          </a:solidFill>
                          <a:latin typeface="Calibri"/>
                        </a:rPr>
                        <a:t>1</a:t>
                      </a: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11-16/0050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Fragmentation for MU frames-Follow up on </a:t>
                      </a:r>
                      <a:r>
                        <a:rPr lang="en-CA" sz="1400" b="0" i="0" u="none" strike="noStrike" dirty="0" err="1">
                          <a:solidFill>
                            <a:srgbClr val="00B050"/>
                          </a:solidFill>
                          <a:latin typeface="Calibri"/>
                        </a:rPr>
                        <a:t>acks</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B050"/>
                          </a:solidFill>
                          <a:latin typeface="Calibri"/>
                        </a:rPr>
                        <a:t>Alfred Asterjadhi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3</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B050"/>
                          </a:solidFill>
                          <a:latin typeface="Calibri"/>
                        </a:rPr>
                        <a:t>11-16/0051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Response Give Trigger Type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David </a:t>
                      </a:r>
                      <a:r>
                        <a:rPr lang="en-CA" sz="1400" b="0" i="0" u="none" strike="noStrike" dirty="0" err="1">
                          <a:solidFill>
                            <a:srgbClr val="00B050"/>
                          </a:solidFill>
                          <a:latin typeface="Calibri"/>
                        </a:rPr>
                        <a:t>Xun</a:t>
                      </a:r>
                      <a:r>
                        <a:rPr lang="en-CA" sz="1400" b="0" i="0" u="none" strike="noStrike" dirty="0">
                          <a:solidFill>
                            <a:srgbClr val="00B050"/>
                          </a:solidFill>
                          <a:latin typeface="Calibri"/>
                        </a:rPr>
                        <a:t> Yang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1</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11-16/0069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Multi-TID A-MPDU in MU </a:t>
                      </a:r>
                      <a:r>
                        <a:rPr lang="en-CA" sz="1400" b="0" i="0" u="none" strike="noStrike" dirty="0" smtClean="0">
                          <a:solidFill>
                            <a:srgbClr val="00B050"/>
                          </a:solidFill>
                          <a:latin typeface="Calibri"/>
                        </a:rPr>
                        <a:t>Transmission</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err="1">
                          <a:solidFill>
                            <a:srgbClr val="00B050"/>
                          </a:solidFill>
                          <a:latin typeface="Calibri"/>
                        </a:rPr>
                        <a:t>Liwen</a:t>
                      </a:r>
                      <a:r>
                        <a:rPr lang="en-CA" sz="1400" b="0" i="0" u="none" strike="noStrike" dirty="0">
                          <a:solidFill>
                            <a:srgbClr val="00B050"/>
                          </a:solidFill>
                          <a:latin typeface="Calibri"/>
                        </a:rPr>
                        <a:t> Chu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2</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11-16/0087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NAV cancellation issues on MU protection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err="1">
                          <a:solidFill>
                            <a:srgbClr val="00B050"/>
                          </a:solidFill>
                          <a:latin typeface="Calibri"/>
                        </a:rPr>
                        <a:t>Jinsoo</a:t>
                      </a:r>
                      <a:r>
                        <a:rPr lang="en-CA" sz="1400" b="0" i="0" u="none" strike="noStrike" dirty="0">
                          <a:solidFill>
                            <a:srgbClr val="00B050"/>
                          </a:solidFill>
                          <a:latin typeface="Calibri"/>
                        </a:rPr>
                        <a:t> Ahn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2</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B050"/>
                          </a:solidFill>
                          <a:latin typeface="Calibri"/>
                        </a:rPr>
                        <a:t>11-16/0102</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High Efficiency Medium Access via Rosters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Sean Coffey</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bl>
          </a:graphicData>
        </a:graphic>
      </p:graphicFrame>
      <p:sp>
        <p:nvSpPr>
          <p:cNvPr id="11" name="Title 1"/>
          <p:cNvSpPr txBox="1">
            <a:spLocks/>
          </p:cNvSpPr>
          <p:nvPr/>
        </p:nvSpPr>
        <p:spPr bwMode="auto">
          <a:xfrm>
            <a:off x="685800" y="4114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smtClean="0">
                <a:solidFill>
                  <a:schemeClr val="tx1"/>
                </a:solidFill>
              </a:rPr>
              <a:t>Submissions (SR)</a:t>
            </a:r>
            <a:endParaRPr lang="en-US" altLang="en-US" sz="2800" kern="0" dirty="0" smtClean="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554913044"/>
              </p:ext>
            </p:extLst>
          </p:nvPr>
        </p:nvGraphicFramePr>
        <p:xfrm>
          <a:off x="685800" y="5029200"/>
          <a:ext cx="8005481" cy="441468"/>
        </p:xfrm>
        <a:graphic>
          <a:graphicData uri="http://schemas.openxmlformats.org/drawingml/2006/table">
            <a:tbl>
              <a:tblPr/>
              <a:tblGrid>
                <a:gridCol w="1110438"/>
                <a:gridCol w="4685243"/>
                <a:gridCol w="1447800"/>
                <a:gridCol w="762000"/>
              </a:tblGrid>
              <a:tr h="179294">
                <a:tc>
                  <a:txBody>
                    <a:bodyPr/>
                    <a:lstStyle/>
                    <a:p>
                      <a:pPr algn="ctr" fontAlgn="b"/>
                      <a:r>
                        <a:rPr lang="en-CA" sz="14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smtClean="0">
                          <a:solidFill>
                            <a:srgbClr val="FFFFFF"/>
                          </a:solidFill>
                          <a:latin typeface="Calibri"/>
                        </a:rPr>
                        <a:t>No</a:t>
                      </a:r>
                      <a:r>
                        <a:rPr lang="en-CA" sz="1400" b="1" i="0" u="none" strike="noStrike" baseline="0" dirty="0" smtClean="0">
                          <a:solidFill>
                            <a:srgbClr val="FFFFFF"/>
                          </a:solidFill>
                          <a:latin typeface="Calibri"/>
                        </a:rPr>
                        <a:t>. of SPs</a:t>
                      </a:r>
                      <a:endParaRPr lang="en-CA" sz="1400" b="1" i="0" u="none" strike="noStrike" dirty="0">
                        <a:solidFill>
                          <a:srgbClr val="FFFFFF"/>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88259">
                <a:tc>
                  <a:txBody>
                    <a:bodyPr/>
                    <a:lstStyle/>
                    <a:p>
                      <a:pPr algn="l" fontAlgn="b"/>
                      <a:r>
                        <a:rPr lang="en-CA" sz="1400" b="0" i="0" u="none" strike="noStrike" dirty="0" smtClean="0">
                          <a:solidFill>
                            <a:srgbClr val="00B050"/>
                          </a:solidFill>
                          <a:latin typeface="Calibri"/>
                        </a:rPr>
                        <a:t>11-16/0060</a:t>
                      </a:r>
                      <a:endParaRPr lang="en-CA" sz="1400" b="0" i="0" u="none" strike="noStrike" dirty="0">
                        <a:solidFill>
                          <a:srgbClr val="00B050"/>
                        </a:solidFill>
                        <a:latin typeface="Calibri"/>
                      </a:endParaRP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Recipient-aware Spatial Reuse</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Reza Hedayat</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1</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bl>
          </a:graphicData>
        </a:graphic>
      </p:graphicFrame>
    </p:spTree>
    <p:extLst>
      <p:ext uri="{BB962C8B-B14F-4D97-AF65-F5344CB8AC3E}">
        <p14:creationId xmlns:p14="http://schemas.microsoft.com/office/powerpoint/2010/main" val="1376336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1-1: </a:t>
            </a:r>
            <a:r>
              <a:rPr lang="en-US" altLang="en-US" dirty="0" err="1" smtClean="0"/>
              <a:t>Premotion</a:t>
            </a:r>
            <a:r>
              <a:rPr lang="en-US" altLang="en-US" dirty="0" smtClean="0"/>
              <a:t/>
            </a:r>
            <a:br>
              <a:rPr lang="en-US" altLang="en-US" dirty="0" smtClean="0"/>
            </a:br>
            <a:r>
              <a:rPr lang="en-US" altLang="en-US" sz="2400" dirty="0"/>
              <a:t>11-16-0015-00-00ax-explicit-block-ack-request-in-dl-mu-ppdu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GB" altLang="ko-KR" dirty="0"/>
              <a:t>6.2.1 Trigger frame </a:t>
            </a:r>
            <a:br>
              <a:rPr lang="en-GB" altLang="ko-KR" dirty="0"/>
            </a:br>
            <a:r>
              <a:rPr lang="en-US" altLang="ko-KR" dirty="0"/>
              <a:t>A recipient of a MU-BAR frame can transmit other data or management frame in addition to BA/ACK frame if it does not exceed the indicated UL MU duration.</a:t>
            </a:r>
            <a:endParaRPr lang="en-GB" altLang="ko-KR" dirty="0"/>
          </a:p>
          <a:p>
            <a:pPr lvl="1"/>
            <a:endParaRPr lang="en-US" dirty="0" smtClean="0"/>
          </a:p>
          <a:p>
            <a:pPr marL="457200" lvl="1" indent="0">
              <a:buNone/>
            </a:pPr>
            <a:endParaRPr lang="en-US" altLang="en-US" sz="1600" dirty="0" smtClean="0"/>
          </a:p>
          <a:p>
            <a:r>
              <a:rPr lang="en-US" altLang="en-US" sz="2000" dirty="0" smtClean="0"/>
              <a:t>Y: </a:t>
            </a:r>
            <a:r>
              <a:rPr lang="en-US" altLang="en-US" sz="2000" dirty="0" smtClean="0"/>
              <a:t>30</a:t>
            </a:r>
            <a:endParaRPr lang="en-US" altLang="en-US" sz="2000" dirty="0" smtClean="0"/>
          </a:p>
          <a:p>
            <a:r>
              <a:rPr lang="en-US" altLang="en-US" sz="2000" dirty="0" smtClean="0"/>
              <a:t>N:  </a:t>
            </a:r>
            <a:r>
              <a:rPr lang="en-US" altLang="en-US" sz="2000" dirty="0" smtClean="0"/>
              <a:t>0</a:t>
            </a:r>
            <a:endParaRPr lang="en-US" altLang="en-US" sz="2000" dirty="0" smtClean="0"/>
          </a:p>
          <a:p>
            <a:r>
              <a:rPr lang="en-US" altLang="en-US" sz="2000" dirty="0" smtClean="0"/>
              <a:t>Abstain</a:t>
            </a:r>
            <a:r>
              <a:rPr lang="en-US" altLang="en-US" sz="2000" dirty="0" smtClean="0"/>
              <a:t>: 26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456628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1-2: </a:t>
            </a:r>
            <a:r>
              <a:rPr lang="en-US" altLang="en-US" dirty="0" err="1" smtClean="0"/>
              <a:t>Premotion</a:t>
            </a:r>
            <a:r>
              <a:rPr lang="en-US" altLang="en-US" dirty="0" smtClean="0"/>
              <a:t/>
            </a:r>
            <a:br>
              <a:rPr lang="en-US" altLang="en-US" dirty="0" smtClean="0"/>
            </a:br>
            <a:r>
              <a:rPr lang="en-US" altLang="en-US" sz="2400" dirty="0"/>
              <a:t>11-16-0015-00-00ax-explicit-block-ack-request-in-dl-mu-ppdu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GB" altLang="ko-KR" dirty="0"/>
              <a:t>4.2 DL MU operation</a:t>
            </a:r>
            <a:br>
              <a:rPr lang="en-GB" altLang="ko-KR" dirty="0"/>
            </a:br>
            <a:r>
              <a:rPr lang="en-GB" altLang="ko-KR" dirty="0" smtClean="0"/>
              <a:t>Except for an implicit Block </a:t>
            </a:r>
            <a:r>
              <a:rPr lang="en-GB" altLang="ko-KR" dirty="0" err="1" smtClean="0"/>
              <a:t>Ack</a:t>
            </a:r>
            <a:r>
              <a:rPr lang="en-GB" altLang="ko-KR" dirty="0" smtClean="0"/>
              <a:t> Request, the </a:t>
            </a:r>
            <a:r>
              <a:rPr lang="en-GB" altLang="ko-KR" dirty="0"/>
              <a:t>Block </a:t>
            </a:r>
            <a:r>
              <a:rPr lang="en-GB" altLang="ko-KR" dirty="0" err="1"/>
              <a:t>Ack</a:t>
            </a:r>
            <a:r>
              <a:rPr lang="en-GB" altLang="ko-KR" dirty="0"/>
              <a:t> Request frame and the MU-</a:t>
            </a:r>
            <a:r>
              <a:rPr lang="en-US" altLang="ko-KR" dirty="0"/>
              <a:t>BAR</a:t>
            </a:r>
            <a:r>
              <a:rPr lang="en-GB" altLang="ko-KR" dirty="0"/>
              <a:t> frame are used for soliciting an immediate response carried in SU and MU </a:t>
            </a:r>
            <a:r>
              <a:rPr lang="en-GB" altLang="ko-KR" dirty="0" smtClean="0"/>
              <a:t>PPDU format, </a:t>
            </a:r>
            <a:r>
              <a:rPr lang="en-GB" altLang="ko-KR" dirty="0"/>
              <a:t>respectively</a:t>
            </a:r>
            <a:r>
              <a:rPr lang="en-GB" altLang="ko-KR" dirty="0" smtClean="0"/>
              <a:t>.</a:t>
            </a:r>
            <a:endParaRPr lang="en-US" dirty="0" smtClean="0"/>
          </a:p>
          <a:p>
            <a:pPr marL="457200" lvl="1" indent="0">
              <a:buNone/>
            </a:pPr>
            <a:endParaRPr lang="en-US" altLang="en-US" sz="1600" dirty="0" smtClean="0"/>
          </a:p>
          <a:p>
            <a:r>
              <a:rPr lang="en-US" altLang="en-US" sz="2000" dirty="0" smtClean="0"/>
              <a:t>Y: </a:t>
            </a:r>
            <a:r>
              <a:rPr lang="en-US" altLang="en-US" sz="2000" dirty="0" smtClean="0"/>
              <a:t>4</a:t>
            </a:r>
            <a:endParaRPr lang="en-US" altLang="en-US" sz="2000" dirty="0" smtClean="0"/>
          </a:p>
          <a:p>
            <a:r>
              <a:rPr lang="en-US" altLang="en-US" sz="2000" dirty="0" smtClean="0"/>
              <a:t>N:  </a:t>
            </a:r>
            <a:r>
              <a:rPr lang="en-US" altLang="en-US" sz="2000" dirty="0" smtClean="0"/>
              <a:t>7</a:t>
            </a:r>
            <a:endParaRPr lang="en-US" altLang="en-US" sz="2000" dirty="0" smtClean="0"/>
          </a:p>
          <a:p>
            <a:r>
              <a:rPr lang="en-US" altLang="en-US" sz="2000" dirty="0" smtClean="0"/>
              <a:t>Abstain:  </a:t>
            </a:r>
            <a:r>
              <a:rPr lang="en-US" altLang="en-US" sz="2000" dirty="0" smtClean="0"/>
              <a:t>41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227621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1-3: </a:t>
            </a:r>
            <a:r>
              <a:rPr lang="en-US" altLang="en-US" dirty="0" err="1" smtClean="0"/>
              <a:t>Premotion</a:t>
            </a:r>
            <a:r>
              <a:rPr lang="en-US" altLang="en-US" dirty="0" smtClean="0"/>
              <a:t/>
            </a:r>
            <a:br>
              <a:rPr lang="en-US" altLang="en-US" dirty="0" smtClean="0"/>
            </a:br>
            <a:r>
              <a:rPr lang="en-US" altLang="en-US" sz="2400" dirty="0"/>
              <a:t>11-16-0015-00-00ax-explicit-block-ack-request-in-dl-mu-ppdu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GB" altLang="ko-KR" dirty="0"/>
              <a:t>4.2 DL MU operation</a:t>
            </a:r>
            <a:br>
              <a:rPr lang="en-GB" altLang="ko-KR" dirty="0"/>
            </a:br>
            <a:r>
              <a:rPr lang="en-US" altLang="ko-KR" dirty="0"/>
              <a:t>PPDU Type (SU or MU) of an immediate response is indicated in the Block </a:t>
            </a:r>
            <a:r>
              <a:rPr lang="en-US" altLang="ko-KR" dirty="0" err="1"/>
              <a:t>Ack</a:t>
            </a:r>
            <a:r>
              <a:rPr lang="en-US" altLang="ko-KR" dirty="0"/>
              <a:t> Request frame</a:t>
            </a:r>
          </a:p>
          <a:p>
            <a:pPr marL="457200" lvl="1" indent="0">
              <a:buNone/>
            </a:pPr>
            <a:endParaRPr lang="en-US" altLang="en-US" sz="1600" dirty="0" smtClean="0"/>
          </a:p>
          <a:p>
            <a:r>
              <a:rPr lang="en-US" altLang="en-US" sz="2000" dirty="0" smtClean="0"/>
              <a:t>Y: </a:t>
            </a:r>
            <a:r>
              <a:rPr lang="en-US" altLang="en-US" sz="2000" dirty="0" smtClean="0"/>
              <a:t>6</a:t>
            </a:r>
            <a:endParaRPr lang="en-US" altLang="en-US" sz="2000" dirty="0" smtClean="0"/>
          </a:p>
          <a:p>
            <a:r>
              <a:rPr lang="en-US" altLang="en-US" sz="2000" dirty="0" smtClean="0"/>
              <a:t>N: </a:t>
            </a:r>
            <a:r>
              <a:rPr lang="en-US" altLang="en-US" sz="2000" dirty="0" smtClean="0"/>
              <a:t>10 </a:t>
            </a:r>
            <a:endParaRPr lang="en-US" altLang="en-US" sz="2000" dirty="0" smtClean="0"/>
          </a:p>
          <a:p>
            <a:r>
              <a:rPr lang="en-US" altLang="en-US" sz="2000" dirty="0" smtClean="0"/>
              <a:t>Abstain</a:t>
            </a:r>
            <a:r>
              <a:rPr lang="en-US" altLang="en-US" sz="2000" dirty="0" smtClean="0"/>
              <a:t>: Many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1213524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1-4: </a:t>
            </a:r>
            <a:r>
              <a:rPr lang="en-US" altLang="en-US" dirty="0" err="1" smtClean="0"/>
              <a:t>Premotion</a:t>
            </a:r>
            <a:r>
              <a:rPr lang="en-US" altLang="en-US" dirty="0" smtClean="0"/>
              <a:t/>
            </a:r>
            <a:br>
              <a:rPr lang="en-US" altLang="en-US" dirty="0" smtClean="0"/>
            </a:br>
            <a:r>
              <a:rPr lang="en-US" altLang="en-US" sz="2400" dirty="0"/>
              <a:t>11-16-0051-00-00ax-response-give-trigger-type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US" altLang="zh-CN" dirty="0"/>
              <a:t>If the trigger frame requests a specific frame type as response, the response to this trigger frame shall contain at least the frame with the required type if the required type is available at the STA side; if the STA has no frame with the required type, the STA should transmit </a:t>
            </a:r>
            <a:r>
              <a:rPr lang="en-US" altLang="zh-CN" dirty="0" err="1"/>
              <a:t>QoS</a:t>
            </a:r>
            <a:r>
              <a:rPr lang="en-US" altLang="zh-CN" dirty="0"/>
              <a:t> Null frame to AP.</a:t>
            </a:r>
            <a:endParaRPr lang="zh-CN" altLang="en-US" dirty="0"/>
          </a:p>
          <a:p>
            <a:pPr marL="457200" lvl="1" indent="0">
              <a:buNone/>
            </a:pPr>
            <a:endParaRPr lang="en-US" altLang="en-US" sz="1600" dirty="0" smtClean="0"/>
          </a:p>
          <a:p>
            <a:r>
              <a:rPr lang="en-US" altLang="en-US" sz="2000" dirty="0" smtClean="0"/>
              <a:t>Y: </a:t>
            </a:r>
            <a:r>
              <a:rPr lang="en-US" altLang="en-US" sz="2000" dirty="0" smtClean="0"/>
              <a:t>38</a:t>
            </a:r>
            <a:endParaRPr lang="en-US" altLang="en-US" sz="2000" dirty="0" smtClean="0"/>
          </a:p>
          <a:p>
            <a:r>
              <a:rPr lang="en-US" altLang="en-US" sz="2000" dirty="0" smtClean="0"/>
              <a:t>N:  </a:t>
            </a:r>
            <a:r>
              <a:rPr lang="en-US" altLang="en-US" sz="2000" dirty="0" smtClean="0"/>
              <a:t>0</a:t>
            </a:r>
            <a:endParaRPr lang="en-US" altLang="en-US" sz="2000" dirty="0" smtClean="0"/>
          </a:p>
          <a:p>
            <a:r>
              <a:rPr lang="en-US" altLang="en-US" sz="2000" dirty="0" smtClean="0"/>
              <a:t>Abstain: </a:t>
            </a:r>
            <a:r>
              <a:rPr lang="en-US" altLang="en-US" sz="2000" dirty="0" smtClean="0"/>
              <a:t>19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006853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1-5: Strawpoll</a:t>
            </a:r>
            <a:r>
              <a:rPr lang="en-US" altLang="en-US" dirty="0" smtClean="0"/>
              <a:t/>
            </a:r>
            <a:br>
              <a:rPr lang="en-US" altLang="en-US" dirty="0" smtClean="0"/>
            </a:br>
            <a:r>
              <a:rPr lang="en-US" altLang="en-US" sz="2400" dirty="0"/>
              <a:t>11-16-0017-00-00ax-beacon-collision-avoidance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t>
            </a:r>
            <a:r>
              <a:rPr lang="en-US" altLang="ko-KR" dirty="0" smtClean="0"/>
              <a:t>the following: </a:t>
            </a:r>
            <a:endParaRPr lang="en-US" altLang="ko-KR" dirty="0"/>
          </a:p>
          <a:p>
            <a:pPr lvl="1"/>
            <a:r>
              <a:rPr lang="en-US" altLang="zh-CN" dirty="0" smtClean="0"/>
              <a:t>We need a </a:t>
            </a:r>
            <a:r>
              <a:rPr lang="en-US" altLang="zh-CN" dirty="0"/>
              <a:t>mechanism that allows an HE AP to obtain the beacon timing information of the APs in its two-hop neighborhood. This information can be used for TBTT selection and TBTT adjustment in order to prevent beacon collisions caused by hidden APs in dense deployment scenarios.</a:t>
            </a:r>
          </a:p>
          <a:p>
            <a:pPr marL="457200" lvl="1" indent="0">
              <a:buNone/>
            </a:pPr>
            <a:endParaRPr lang="en-US" altLang="en-US" sz="1600" dirty="0" smtClean="0"/>
          </a:p>
          <a:p>
            <a:r>
              <a:rPr lang="en-US" altLang="en-US" sz="2000" dirty="0" smtClean="0"/>
              <a:t>Y: </a:t>
            </a:r>
            <a:r>
              <a:rPr lang="en-US" altLang="en-US" sz="2000" dirty="0" smtClean="0"/>
              <a:t>2</a:t>
            </a:r>
            <a:endParaRPr lang="en-US" altLang="en-US" sz="2000" dirty="0" smtClean="0"/>
          </a:p>
          <a:p>
            <a:r>
              <a:rPr lang="en-US" altLang="en-US" sz="2000" dirty="0" smtClean="0"/>
              <a:t>N: </a:t>
            </a:r>
            <a:r>
              <a:rPr lang="en-US" altLang="en-US" sz="2000" dirty="0" smtClean="0"/>
              <a:t>1 </a:t>
            </a:r>
            <a:endParaRPr lang="en-US" altLang="en-US" sz="2000" dirty="0" smtClean="0"/>
          </a:p>
          <a:p>
            <a:r>
              <a:rPr lang="en-US" altLang="en-US" sz="2000" dirty="0" smtClean="0"/>
              <a:t>Need more info: many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4857983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1-6: </a:t>
            </a:r>
            <a:r>
              <a:rPr lang="en-US" altLang="en-US" dirty="0" err="1" smtClean="0"/>
              <a:t>Premotion</a:t>
            </a:r>
            <a:r>
              <a:rPr lang="en-US" altLang="en-US" dirty="0" smtClean="0"/>
              <a:t/>
            </a:r>
            <a:br>
              <a:rPr lang="en-US" altLang="en-US" dirty="0" smtClean="0"/>
            </a:br>
            <a:r>
              <a:rPr lang="en-US" altLang="en-US" sz="2400" dirty="0"/>
              <a:t>11-16-0029-00-00ax-txop-truncation-enhancement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US" altLang="zh-CN" dirty="0" smtClean="0"/>
              <a:t>6.1 </a:t>
            </a:r>
          </a:p>
          <a:p>
            <a:pPr lvl="2"/>
            <a:r>
              <a:rPr lang="en-US" altLang="zh-CN" dirty="0" smtClean="0"/>
              <a:t>The </a:t>
            </a:r>
            <a:r>
              <a:rPr lang="en-US" altLang="zh-CN" dirty="0"/>
              <a:t>spec should consider to use Duration settings in CF-End frames to facilitate resetting of NAVs</a:t>
            </a:r>
          </a:p>
          <a:p>
            <a:pPr marL="457200" lvl="1" indent="0">
              <a:buNone/>
            </a:pPr>
            <a:endParaRPr lang="en-US" altLang="en-US" sz="1600" dirty="0" smtClean="0"/>
          </a:p>
          <a:p>
            <a:r>
              <a:rPr lang="en-US" altLang="en-US" sz="2000" dirty="0" smtClean="0"/>
              <a:t>Y: </a:t>
            </a:r>
            <a:r>
              <a:rPr lang="en-US" altLang="en-US" sz="2000" dirty="0" smtClean="0"/>
              <a:t>2</a:t>
            </a:r>
            <a:endParaRPr lang="en-US" altLang="en-US" sz="2000" dirty="0" smtClean="0"/>
          </a:p>
          <a:p>
            <a:r>
              <a:rPr lang="en-US" altLang="en-US" sz="2000" dirty="0" smtClean="0"/>
              <a:t>N:  </a:t>
            </a:r>
            <a:r>
              <a:rPr lang="en-US" altLang="en-US" sz="2000" dirty="0" smtClean="0"/>
              <a:t>21</a:t>
            </a:r>
            <a:endParaRPr lang="en-US" altLang="en-US" sz="2000" dirty="0" smtClean="0"/>
          </a:p>
          <a:p>
            <a:r>
              <a:rPr lang="en-US" altLang="en-US" sz="2000" dirty="0" smtClean="0"/>
              <a:t>Abstain: </a:t>
            </a:r>
            <a:r>
              <a:rPr lang="en-US" altLang="en-US" sz="2000" dirty="0" smtClean="0"/>
              <a:t>not counted</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556352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70C0"/>
                </a:solidFill>
                <a:latin typeface="Arial Black" pitchFamily="34" charset="0"/>
              </a:rPr>
              <a:t>IEEE 802.11 </a:t>
            </a:r>
            <a:r>
              <a:rPr lang="en-US" altLang="en-US" dirty="0" err="1" smtClean="0">
                <a:solidFill>
                  <a:srgbClr val="0070C0"/>
                </a:solidFill>
                <a:latin typeface="Arial Black" pitchFamily="34" charset="0"/>
              </a:rPr>
              <a:t>TGax</a:t>
            </a:r>
            <a:r>
              <a:rPr lang="en-US" altLang="en-US" dirty="0" smtClean="0">
                <a:solidFill>
                  <a:srgbClr val="0070C0"/>
                </a:solidFill>
                <a:latin typeface="Arial Black" pitchFamily="34" charset="0"/>
              </a:rPr>
              <a:t/>
            </a:r>
            <a:br>
              <a:rPr lang="en-US" altLang="en-US" dirty="0" smtClean="0">
                <a:solidFill>
                  <a:srgbClr val="0070C0"/>
                </a:solidFill>
                <a:latin typeface="Arial Black" pitchFamily="34" charset="0"/>
              </a:rPr>
            </a:br>
            <a:r>
              <a:rPr lang="en-US" altLang="en-US" dirty="0" smtClean="0">
                <a:solidFill>
                  <a:srgbClr val="0070C0"/>
                </a:solidFill>
                <a:latin typeface="Arial Black" pitchFamily="34" charset="0"/>
              </a:rPr>
              <a:t>High Efficiency WLAN</a:t>
            </a:r>
            <a:br>
              <a:rPr lang="en-US" altLang="en-US" dirty="0" smtClean="0">
                <a:solidFill>
                  <a:srgbClr val="0070C0"/>
                </a:solidFill>
                <a:latin typeface="Arial Black" pitchFamily="34" charset="0"/>
              </a:rPr>
            </a:br>
            <a:r>
              <a:rPr lang="en-US" altLang="en-US" dirty="0" smtClean="0">
                <a:solidFill>
                  <a:srgbClr val="0070C0"/>
                </a:solidFill>
                <a:latin typeface="Arial Black" pitchFamily="34" charset="0"/>
              </a:rPr>
              <a:t>MAC Ad Hoc</a:t>
            </a:r>
            <a:endParaRPr lang="en-CA" altLang="en-US" dirty="0" smtClean="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2-1: </a:t>
            </a:r>
            <a:r>
              <a:rPr lang="en-US" altLang="en-US" dirty="0" err="1" smtClean="0"/>
              <a:t>Premotion</a:t>
            </a:r>
            <a:r>
              <a:rPr lang="en-US" altLang="en-US" dirty="0" smtClean="0"/>
              <a:t/>
            </a:r>
            <a:br>
              <a:rPr lang="en-US" altLang="en-US" dirty="0" smtClean="0"/>
            </a:br>
            <a:r>
              <a:rPr lang="en-US" altLang="en-US" sz="1800" dirty="0" smtClean="0"/>
              <a:t>11-16-0018-02-00ax-tdma-for-eliminating-hidden-station-effect-in-dense-networks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US" altLang="zh-CN" dirty="0" smtClean="0"/>
              <a:t>The </a:t>
            </a:r>
            <a:r>
              <a:rPr lang="en-US" altLang="zh-CN" dirty="0"/>
              <a:t>spec shall include a mechanism that allows an HE AP to negotiate periodic time intervals for its BSS in </a:t>
            </a:r>
            <a:r>
              <a:rPr lang="en-US" altLang="zh-CN" dirty="0" smtClean="0"/>
              <a:t>advance. </a:t>
            </a:r>
            <a:r>
              <a:rPr lang="en-US" altLang="zh-CN" dirty="0"/>
              <a:t>During these time intervals, an OBSS or a subset of STAs in the OBSS should not start their transmissions.</a:t>
            </a:r>
          </a:p>
          <a:p>
            <a:pPr marL="457200" lvl="1" indent="0">
              <a:buNone/>
            </a:pPr>
            <a:endParaRPr lang="en-US" altLang="en-US" sz="1600" dirty="0" smtClean="0"/>
          </a:p>
          <a:p>
            <a:r>
              <a:rPr lang="en-US" altLang="en-US" sz="2000" dirty="0" smtClean="0"/>
              <a:t>Y: </a:t>
            </a:r>
            <a:r>
              <a:rPr lang="en-US" altLang="en-US" sz="2000" dirty="0" smtClean="0"/>
              <a:t>7</a:t>
            </a:r>
            <a:endParaRPr lang="en-US" altLang="en-US" sz="2000" dirty="0" smtClean="0"/>
          </a:p>
          <a:p>
            <a:r>
              <a:rPr lang="en-US" altLang="en-US" sz="2000" dirty="0" smtClean="0"/>
              <a:t>N:  </a:t>
            </a:r>
            <a:r>
              <a:rPr lang="en-US" altLang="en-US" sz="2000" dirty="0" smtClean="0"/>
              <a:t>16</a:t>
            </a:r>
            <a:endParaRPr lang="en-US" altLang="en-US" sz="2000" dirty="0" smtClean="0"/>
          </a:p>
          <a:p>
            <a:r>
              <a:rPr lang="en-US" altLang="en-US" sz="2000" dirty="0" smtClean="0"/>
              <a:t>Abstain</a:t>
            </a:r>
            <a:r>
              <a:rPr lang="en-US" altLang="en-US" sz="2000" dirty="0" smtClean="0"/>
              <a:t>: Not counted</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737118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2-2: </a:t>
            </a:r>
            <a:r>
              <a:rPr lang="en-US" altLang="en-US" dirty="0" err="1" smtClean="0"/>
              <a:t>Premotion</a:t>
            </a:r>
            <a:r>
              <a:rPr lang="en-US" altLang="en-US" dirty="0" smtClean="0"/>
              <a:t/>
            </a:r>
            <a:br>
              <a:rPr lang="en-US" altLang="en-US" dirty="0" smtClean="0"/>
            </a:br>
            <a:r>
              <a:rPr lang="en-US" altLang="en-US" sz="1800" dirty="0"/>
              <a:t>11-16-0028-00-00ax-follow-up-for-multi-sta-ba-for-su-transmissions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US" dirty="0"/>
              <a:t>The spec should allow the use of Multi-STA BA frame to acknowledge UL SU transmissions</a:t>
            </a:r>
            <a:endParaRPr lang="en-US" altLang="zh-CN" dirty="0"/>
          </a:p>
          <a:p>
            <a:pPr marL="457200" lvl="1" indent="0">
              <a:buNone/>
            </a:pPr>
            <a:endParaRPr lang="en-US" altLang="en-US" sz="1600" dirty="0" smtClean="0"/>
          </a:p>
          <a:p>
            <a:r>
              <a:rPr lang="en-US" altLang="en-US" sz="2000" dirty="0" smtClean="0"/>
              <a:t>Y</a:t>
            </a:r>
            <a:r>
              <a:rPr lang="en-US" altLang="en-US" sz="2000" dirty="0" smtClean="0"/>
              <a:t>: 11 </a:t>
            </a:r>
            <a:endParaRPr lang="en-US" altLang="en-US" sz="2000" dirty="0" smtClean="0"/>
          </a:p>
          <a:p>
            <a:r>
              <a:rPr lang="en-US" altLang="en-US" sz="2000" dirty="0" smtClean="0"/>
              <a:t>N: </a:t>
            </a:r>
            <a:r>
              <a:rPr lang="en-US" altLang="en-US" sz="2000" dirty="0" smtClean="0"/>
              <a:t>5 </a:t>
            </a:r>
          </a:p>
          <a:p>
            <a:r>
              <a:rPr lang="en-US" altLang="en-US" sz="2000" dirty="0" smtClean="0"/>
              <a:t>Abstain: 41</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815451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2-3: Strawpoll</a:t>
            </a:r>
            <a:r>
              <a:rPr lang="en-US" altLang="en-US" dirty="0" smtClean="0"/>
              <a:t/>
            </a:r>
            <a:br>
              <a:rPr lang="en-US" altLang="en-US" dirty="0" smtClean="0"/>
            </a:br>
            <a:r>
              <a:rPr lang="en-US" altLang="en-US" sz="1800" dirty="0"/>
              <a:t>11-16-0028-00-00ax-follow-up-for-multi-sta-ba-for-su-transmissions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a:t>
            </a:r>
            <a:r>
              <a:rPr lang="en-US" altLang="ko-KR" dirty="0" smtClean="0"/>
              <a:t>that: </a:t>
            </a:r>
            <a:endParaRPr lang="en-US" altLang="ko-KR" dirty="0"/>
          </a:p>
          <a:p>
            <a:pPr lvl="1"/>
            <a:r>
              <a:rPr lang="en-US" altLang="zh-CN" dirty="0" smtClean="0"/>
              <a:t>802.11ax should </a:t>
            </a:r>
            <a:r>
              <a:rPr lang="en-US" altLang="zh-CN" dirty="0"/>
              <a:t>allow the use of Multi-STA BA frame to acknowledge UL SU transmissions in PSMP sequences</a:t>
            </a:r>
          </a:p>
          <a:p>
            <a:pPr marL="457200" lvl="1" indent="0">
              <a:buNone/>
            </a:pPr>
            <a:endParaRPr lang="en-US" altLang="en-US" sz="1600" dirty="0" smtClean="0"/>
          </a:p>
          <a:p>
            <a:r>
              <a:rPr lang="en-US" altLang="en-US" sz="2000" dirty="0" smtClean="0"/>
              <a:t>Y: </a:t>
            </a:r>
            <a:r>
              <a:rPr lang="en-US" altLang="en-US" sz="2000" dirty="0" smtClean="0"/>
              <a:t>10</a:t>
            </a:r>
            <a:endParaRPr lang="en-US" altLang="en-US" sz="2000" dirty="0" smtClean="0"/>
          </a:p>
          <a:p>
            <a:r>
              <a:rPr lang="en-US" altLang="en-US" sz="2000" dirty="0" smtClean="0"/>
              <a:t>N:  </a:t>
            </a:r>
            <a:r>
              <a:rPr lang="en-US" altLang="en-US" sz="2000" dirty="0" smtClean="0"/>
              <a:t>12</a:t>
            </a:r>
            <a:endParaRPr lang="en-US" altLang="en-US" sz="2000" dirty="0" smtClean="0"/>
          </a:p>
          <a:p>
            <a:r>
              <a:rPr lang="en-US" altLang="en-US" sz="2000" dirty="0" smtClean="0"/>
              <a:t>Abstain: Many</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2399258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3-1: </a:t>
            </a:r>
            <a:r>
              <a:rPr lang="en-US" altLang="en-US" dirty="0" err="1" smtClean="0"/>
              <a:t>Premotion</a:t>
            </a:r>
            <a:r>
              <a:rPr lang="en-US" altLang="en-US" dirty="0" smtClean="0"/>
              <a:t/>
            </a:r>
            <a:br>
              <a:rPr lang="en-US" altLang="en-US" dirty="0" smtClean="0"/>
            </a:br>
            <a:r>
              <a:rPr lang="en-US" altLang="en-US" sz="1800" dirty="0" smtClean="0"/>
              <a:t>11-16-0042-02-00ax-bss-color-settings-for-a-multiple-bssid-set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marL="342900" lvl="2" indent="0">
              <a:spcBef>
                <a:spcPts val="600"/>
              </a:spcBef>
              <a:buNone/>
            </a:pPr>
            <a:r>
              <a:rPr lang="en-US" dirty="0" smtClean="0"/>
              <a:t>5.y.z  </a:t>
            </a:r>
            <a:r>
              <a:rPr lang="en-US" dirty="0"/>
              <a:t>AP and STAs in one BSS </a:t>
            </a:r>
            <a:r>
              <a:rPr lang="en-US" dirty="0" smtClean="0"/>
              <a:t>of </a:t>
            </a:r>
            <a:r>
              <a:rPr lang="en-US" dirty="0"/>
              <a:t>a Multiple BSSID </a:t>
            </a:r>
            <a:r>
              <a:rPr lang="en-US" dirty="0" smtClean="0"/>
              <a:t>set shall </a:t>
            </a:r>
            <a:r>
              <a:rPr lang="en-US" dirty="0"/>
              <a:t>consider a frame from another BSS </a:t>
            </a:r>
            <a:r>
              <a:rPr lang="en-US" dirty="0" smtClean="0"/>
              <a:t>of the </a:t>
            </a:r>
            <a:r>
              <a:rPr lang="en-US" dirty="0"/>
              <a:t>same Multiple BSSID </a:t>
            </a:r>
            <a:r>
              <a:rPr lang="en-US" dirty="0" smtClean="0"/>
              <a:t>set as </a:t>
            </a:r>
            <a:r>
              <a:rPr lang="en-US" dirty="0"/>
              <a:t>an intra-BSS </a:t>
            </a:r>
            <a:r>
              <a:rPr lang="en-US" dirty="0" smtClean="0"/>
              <a:t>frame (Signaling for a Multiple BSSID is TBD).</a:t>
            </a:r>
            <a:endParaRPr lang="en-GB" dirty="0"/>
          </a:p>
          <a:p>
            <a:pPr marL="457200" lvl="1" indent="0">
              <a:buNone/>
            </a:pPr>
            <a:endParaRPr lang="en-US" altLang="en-US" sz="1600" dirty="0" smtClean="0"/>
          </a:p>
          <a:p>
            <a:r>
              <a:rPr lang="en-US" altLang="en-US" sz="2000" dirty="0" smtClean="0"/>
              <a:t>Y: </a:t>
            </a:r>
            <a:r>
              <a:rPr lang="en-US" altLang="en-US" sz="2000" dirty="0" smtClean="0"/>
              <a:t>31</a:t>
            </a:r>
            <a:endParaRPr lang="en-US" altLang="en-US" sz="2000" dirty="0" smtClean="0"/>
          </a:p>
          <a:p>
            <a:r>
              <a:rPr lang="en-US" altLang="en-US" sz="2000" dirty="0" smtClean="0"/>
              <a:t>N:  </a:t>
            </a:r>
            <a:r>
              <a:rPr lang="en-US" altLang="en-US" sz="2000" dirty="0" smtClean="0"/>
              <a:t>0</a:t>
            </a:r>
          </a:p>
          <a:p>
            <a:r>
              <a:rPr lang="en-US" altLang="en-US" sz="2000" dirty="0" smtClean="0"/>
              <a:t>Abstain: 19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7661478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3-3: </a:t>
            </a:r>
            <a:r>
              <a:rPr lang="en-US" altLang="en-US" dirty="0" err="1" smtClean="0"/>
              <a:t>Premotion</a:t>
            </a:r>
            <a:r>
              <a:rPr lang="en-US" altLang="en-US" dirty="0" smtClean="0"/>
              <a:t/>
            </a:r>
            <a:br>
              <a:rPr lang="en-US" altLang="en-US" dirty="0" smtClean="0"/>
            </a:br>
            <a:r>
              <a:rPr lang="en-US" altLang="en-US" sz="1800" dirty="0" smtClean="0"/>
              <a:t>11-16-0068-01-00ax-bss-color-and-multiple-bssid</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marL="342900" lvl="2" indent="0">
              <a:spcBef>
                <a:spcPts val="600"/>
              </a:spcBef>
              <a:buNone/>
            </a:pPr>
            <a:r>
              <a:rPr lang="en-US" dirty="0"/>
              <a:t>A same BSS Color shall be used for the virtual APs which are defined by </a:t>
            </a:r>
            <a:r>
              <a:rPr lang="en-US" dirty="0" smtClean="0"/>
              <a:t>TBD Multiple </a:t>
            </a:r>
            <a:r>
              <a:rPr lang="en-US" dirty="0"/>
              <a:t>BSSID </a:t>
            </a:r>
            <a:r>
              <a:rPr lang="en-US" dirty="0" smtClean="0"/>
              <a:t>element.</a:t>
            </a:r>
            <a:endParaRPr lang="en-GB" dirty="0"/>
          </a:p>
          <a:p>
            <a:pPr marL="457200" lvl="1" indent="0">
              <a:buNone/>
            </a:pPr>
            <a:endParaRPr lang="en-US" altLang="en-US" sz="1600" dirty="0" smtClean="0"/>
          </a:p>
          <a:p>
            <a:r>
              <a:rPr lang="en-US" altLang="en-US" sz="2000" dirty="0" smtClean="0"/>
              <a:t>Y: </a:t>
            </a:r>
            <a:r>
              <a:rPr lang="en-US" altLang="en-US" sz="2000" dirty="0" smtClean="0"/>
              <a:t>51</a:t>
            </a:r>
            <a:endParaRPr lang="en-US" altLang="en-US" sz="2000" dirty="0" smtClean="0"/>
          </a:p>
          <a:p>
            <a:r>
              <a:rPr lang="en-US" altLang="en-US" sz="2000" dirty="0" smtClean="0"/>
              <a:t>N:  </a:t>
            </a:r>
            <a:r>
              <a:rPr lang="en-US" altLang="en-US" sz="2000" dirty="0" smtClean="0"/>
              <a:t>0</a:t>
            </a:r>
          </a:p>
          <a:p>
            <a:r>
              <a:rPr lang="en-US" altLang="en-US" sz="2000" dirty="0" smtClean="0"/>
              <a:t>Abstain: 3</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2254851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3-4: </a:t>
            </a:r>
            <a:r>
              <a:rPr lang="en-US" altLang="en-US" dirty="0" err="1" smtClean="0"/>
              <a:t>Premotion</a:t>
            </a:r>
            <a:r>
              <a:rPr lang="en-US" altLang="en-US" dirty="0" smtClean="0"/>
              <a:t/>
            </a:r>
            <a:br>
              <a:rPr lang="en-US" altLang="en-US" dirty="0" smtClean="0"/>
            </a:br>
            <a:r>
              <a:rPr lang="en-US" altLang="en-US" sz="1800" dirty="0"/>
              <a:t>11-16-0050-00-00ax-fragmentation-for-mu-frames-follow-up-on-acks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US" dirty="0"/>
              <a:t>11ax STAs shall use the baseline (de-)fragmentation for signaling 11ax fragmentation within an A-MPDU</a:t>
            </a:r>
          </a:p>
          <a:p>
            <a:pPr lvl="2"/>
            <a:r>
              <a:rPr lang="en-US" dirty="0"/>
              <a:t>The SN identifies the MSDU/MMPDU, and the FN identifies the fragment of an MSDU/MMPDU</a:t>
            </a:r>
          </a:p>
          <a:p>
            <a:pPr marL="457200" lvl="1" indent="0">
              <a:buNone/>
            </a:pPr>
            <a:endParaRPr lang="en-US" altLang="en-US" sz="1600" dirty="0" smtClean="0"/>
          </a:p>
          <a:p>
            <a:r>
              <a:rPr lang="en-US" altLang="en-US" sz="2000" dirty="0" smtClean="0"/>
              <a:t>Y: </a:t>
            </a:r>
            <a:r>
              <a:rPr lang="en-US" altLang="en-US" sz="2000" dirty="0" smtClean="0"/>
              <a:t>45</a:t>
            </a:r>
            <a:endParaRPr lang="en-US" altLang="en-US" sz="2000" dirty="0" smtClean="0"/>
          </a:p>
          <a:p>
            <a:r>
              <a:rPr lang="en-US" altLang="en-US" sz="2000" dirty="0" smtClean="0"/>
              <a:t>N:  </a:t>
            </a:r>
            <a:r>
              <a:rPr lang="en-US" altLang="en-US" sz="2000" dirty="0" smtClean="0"/>
              <a:t>1</a:t>
            </a:r>
          </a:p>
          <a:p>
            <a:r>
              <a:rPr lang="en-US" altLang="en-US" sz="2000" dirty="0" smtClean="0"/>
              <a:t>Abstain: 5</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164093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3-4: </a:t>
            </a:r>
            <a:r>
              <a:rPr lang="en-US" altLang="en-US" dirty="0" err="1" smtClean="0"/>
              <a:t>Premotion</a:t>
            </a:r>
            <a:r>
              <a:rPr lang="en-US" altLang="en-US" dirty="0" smtClean="0"/>
              <a:t/>
            </a:r>
            <a:br>
              <a:rPr lang="en-US" altLang="en-US" dirty="0" smtClean="0"/>
            </a:br>
            <a:r>
              <a:rPr lang="en-US" altLang="en-US" sz="1800" dirty="0"/>
              <a:t>11-16-0050-00-00ax-fragmentation-for-mu-frames-follow-up-on-acks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US" sz="1600" dirty="0"/>
              <a:t>Under 11ax fragmentation, the following acknowledgement rules apply:</a:t>
            </a:r>
          </a:p>
          <a:p>
            <a:pPr lvl="2"/>
            <a:r>
              <a:rPr lang="en-US" sz="1400" dirty="0"/>
              <a:t>Fragmentation – Level I</a:t>
            </a:r>
          </a:p>
          <a:p>
            <a:pPr lvl="3"/>
            <a:r>
              <a:rPr lang="en-US" sz="1200" dirty="0"/>
              <a:t>Recipient shall respond with an </a:t>
            </a:r>
            <a:r>
              <a:rPr lang="en-US" sz="1200" dirty="0" err="1"/>
              <a:t>Ack</a:t>
            </a:r>
            <a:r>
              <a:rPr lang="en-US" sz="1200" dirty="0"/>
              <a:t> to a fragment carried in a “VHT” single MPDU soliciting immediate response</a:t>
            </a:r>
          </a:p>
          <a:p>
            <a:pPr lvl="2"/>
            <a:r>
              <a:rPr lang="en-US" sz="1400" dirty="0"/>
              <a:t>Fragmentation – Level II</a:t>
            </a:r>
          </a:p>
          <a:p>
            <a:pPr lvl="3"/>
            <a:r>
              <a:rPr lang="en-US" sz="1200" dirty="0"/>
              <a:t>Recipient shall respond with:</a:t>
            </a:r>
          </a:p>
          <a:p>
            <a:pPr lvl="4"/>
            <a:r>
              <a:rPr lang="en-US" sz="1200" dirty="0" err="1"/>
              <a:t>Ack</a:t>
            </a:r>
            <a:r>
              <a:rPr lang="en-US" sz="1200" dirty="0"/>
              <a:t> frame to a fragment carried in a “VHT” single MPDU soliciting immediate response</a:t>
            </a:r>
          </a:p>
          <a:p>
            <a:pPr lvl="4"/>
            <a:r>
              <a:rPr lang="en-US" sz="1200" dirty="0"/>
              <a:t>C-BA frame to an A-MPDU soliciting immediate response</a:t>
            </a:r>
          </a:p>
          <a:p>
            <a:pPr lvl="5"/>
            <a:r>
              <a:rPr lang="en-US" sz="1200" dirty="0"/>
              <a:t>Each bit in </a:t>
            </a:r>
            <a:r>
              <a:rPr lang="en-US" sz="1200" dirty="0" err="1"/>
              <a:t>BlockAck</a:t>
            </a:r>
            <a:r>
              <a:rPr lang="en-US" sz="1200" dirty="0"/>
              <a:t> Bitmap indicates successful reception of the carried fragment or of the full MSDU</a:t>
            </a:r>
          </a:p>
          <a:p>
            <a:pPr marL="457200" lvl="1" indent="0">
              <a:buNone/>
            </a:pPr>
            <a:endParaRPr lang="en-US" altLang="en-US" sz="1600" dirty="0" smtClean="0"/>
          </a:p>
          <a:p>
            <a:r>
              <a:rPr lang="en-US" altLang="en-US" sz="2000" dirty="0" smtClean="0"/>
              <a:t>Y: </a:t>
            </a:r>
            <a:r>
              <a:rPr lang="en-US" altLang="en-US" sz="2000" dirty="0" smtClean="0"/>
              <a:t>45</a:t>
            </a:r>
            <a:endParaRPr lang="en-US" altLang="en-US" sz="2000" dirty="0" smtClean="0"/>
          </a:p>
          <a:p>
            <a:r>
              <a:rPr lang="en-US" altLang="en-US" sz="2000" dirty="0" smtClean="0"/>
              <a:t>N:  </a:t>
            </a:r>
            <a:r>
              <a:rPr lang="en-US" altLang="en-US" sz="2000" dirty="0" smtClean="0"/>
              <a:t>1</a:t>
            </a:r>
          </a:p>
          <a:p>
            <a:r>
              <a:rPr lang="en-US" altLang="en-US" sz="2000" dirty="0" smtClean="0"/>
              <a:t>Abstain: 8</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624096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3-5: </a:t>
            </a:r>
            <a:r>
              <a:rPr lang="en-US" altLang="en-US" dirty="0" err="1" smtClean="0"/>
              <a:t>Premotion</a:t>
            </a:r>
            <a:r>
              <a:rPr lang="en-US" altLang="en-US" dirty="0" smtClean="0"/>
              <a:t/>
            </a:r>
            <a:br>
              <a:rPr lang="en-US" altLang="en-US" dirty="0" smtClean="0"/>
            </a:br>
            <a:r>
              <a:rPr lang="en-US" altLang="en-US" sz="1800" dirty="0"/>
              <a:t>11-16-0050-00-00ax-fragmentation-for-mu-frames-follow-up-on-acks</a:t>
            </a:r>
            <a:endParaRPr lang="en-US" altLang="en-US" dirty="0" smtClean="0"/>
          </a:p>
        </p:txBody>
      </p:sp>
      <p:sp>
        <p:nvSpPr>
          <p:cNvPr id="28678" name="Rectangle 3"/>
          <p:cNvSpPr>
            <a:spLocks noGrp="1" noChangeArrowheads="1"/>
          </p:cNvSpPr>
          <p:nvPr>
            <p:ph type="body" idx="1"/>
          </p:nvPr>
        </p:nvSpPr>
        <p:spPr>
          <a:xfrm>
            <a:off x="685800" y="1828800"/>
            <a:ext cx="7772400" cy="4495800"/>
          </a:xfrm>
        </p:spPr>
        <p:txBody>
          <a:bodyPr/>
          <a:lstStyle/>
          <a:p>
            <a:r>
              <a:rPr lang="en-US" altLang="ko-KR" dirty="0"/>
              <a:t>Do you agree to add the </a:t>
            </a:r>
            <a:r>
              <a:rPr lang="en-US" altLang="ko-KR" dirty="0" err="1"/>
              <a:t>TGax</a:t>
            </a:r>
            <a:r>
              <a:rPr lang="en-US" altLang="ko-KR" dirty="0"/>
              <a:t> SFD: </a:t>
            </a:r>
          </a:p>
          <a:p>
            <a:pPr lvl="1"/>
            <a:r>
              <a:rPr lang="en-US" sz="1600" dirty="0"/>
              <a:t>Under 11ax fragmentation, the following acknowledgement rules apply:</a:t>
            </a:r>
          </a:p>
          <a:p>
            <a:pPr lvl="2"/>
            <a:r>
              <a:rPr lang="en-US" sz="1400" dirty="0"/>
              <a:t>Fragmentation – Level III</a:t>
            </a:r>
          </a:p>
          <a:p>
            <a:pPr lvl="3"/>
            <a:r>
              <a:rPr lang="en-US" sz="1200" dirty="0"/>
              <a:t>Recipient shall respond with:</a:t>
            </a:r>
          </a:p>
          <a:p>
            <a:pPr lvl="4"/>
            <a:r>
              <a:rPr lang="en-US" sz="1200" dirty="0" err="1"/>
              <a:t>Ack</a:t>
            </a:r>
            <a:r>
              <a:rPr lang="en-US" sz="1200" dirty="0"/>
              <a:t> frame to a fragment carried in a “VHT” single MPDU soliciting immediate response</a:t>
            </a:r>
          </a:p>
          <a:p>
            <a:pPr lvl="4"/>
            <a:r>
              <a:rPr lang="en-US" sz="1200" dirty="0"/>
              <a:t>C-BA frame to an A-MPDU that does not carry fragments and soliciting immediate response</a:t>
            </a:r>
          </a:p>
          <a:p>
            <a:pPr lvl="4"/>
            <a:r>
              <a:rPr lang="en-US" sz="1200" dirty="0"/>
              <a:t>“Dedicated” C-BA frame to an A-MPDU carrying fragments and soliciting immediate response</a:t>
            </a:r>
          </a:p>
          <a:p>
            <a:pPr lvl="5"/>
            <a:r>
              <a:rPr lang="en-US" sz="1200" dirty="0"/>
              <a:t>Each bit in </a:t>
            </a:r>
            <a:r>
              <a:rPr lang="en-US" sz="1200" dirty="0" err="1"/>
              <a:t>BlockAck</a:t>
            </a:r>
            <a:r>
              <a:rPr lang="en-US" sz="1200" dirty="0"/>
              <a:t> Bitmap indicates successful reception of each of the carried fragments</a:t>
            </a:r>
          </a:p>
          <a:p>
            <a:pPr lvl="5"/>
            <a:r>
              <a:rPr lang="en-US" sz="1200" dirty="0"/>
              <a:t>The max number of fragments for which the BA frame signals the receive status is contained in a nonzero value of the FN subfield of the BA frame	</a:t>
            </a:r>
          </a:p>
          <a:p>
            <a:pPr lvl="3"/>
            <a:r>
              <a:rPr lang="en-US" sz="1200" dirty="0"/>
              <a:t>Maximum number of fragments per MSDU in the eliciting A-MPDU transmitted by the originator shall be </a:t>
            </a:r>
            <a:r>
              <a:rPr lang="en-US" sz="1200" dirty="0" smtClean="0"/>
              <a:t>4</a:t>
            </a:r>
            <a:endParaRPr lang="en-US" altLang="en-US" sz="1600" dirty="0" smtClean="0"/>
          </a:p>
          <a:p>
            <a:r>
              <a:rPr lang="en-US" altLang="en-US" sz="2000" dirty="0" smtClean="0"/>
              <a:t>Y: </a:t>
            </a:r>
            <a:r>
              <a:rPr lang="en-US" altLang="en-US" sz="2000" dirty="0" smtClean="0"/>
              <a:t>42</a:t>
            </a:r>
            <a:endParaRPr lang="en-US" altLang="en-US" sz="2000" dirty="0" smtClean="0"/>
          </a:p>
          <a:p>
            <a:r>
              <a:rPr lang="en-US" altLang="en-US" sz="2000" dirty="0" smtClean="0"/>
              <a:t>N:  </a:t>
            </a:r>
            <a:r>
              <a:rPr lang="en-US" altLang="en-US" sz="2000" dirty="0" smtClean="0"/>
              <a:t>1</a:t>
            </a:r>
          </a:p>
          <a:p>
            <a:r>
              <a:rPr lang="en-US" altLang="en-US" sz="2000" dirty="0" smtClean="0"/>
              <a:t>Abstain: 9</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2469237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3-6: </a:t>
            </a:r>
            <a:r>
              <a:rPr lang="en-US" altLang="en-US" dirty="0" err="1" smtClean="0"/>
              <a:t>Premotion</a:t>
            </a:r>
            <a:r>
              <a:rPr lang="en-US" altLang="en-US" dirty="0" smtClean="0"/>
              <a:t/>
            </a:r>
            <a:br>
              <a:rPr lang="en-US" altLang="en-US" dirty="0" smtClean="0"/>
            </a:br>
            <a:r>
              <a:rPr lang="en-US" altLang="en-US" sz="1800" dirty="0"/>
              <a:t>11-16-0069-00-00ax-multi-tid-a-mpdu-in-mu-transmission</a:t>
            </a:r>
            <a:endParaRPr lang="en-US" altLang="en-US" dirty="0" smtClean="0"/>
          </a:p>
        </p:txBody>
      </p:sp>
      <p:sp>
        <p:nvSpPr>
          <p:cNvPr id="28678" name="Rectangle 3"/>
          <p:cNvSpPr>
            <a:spLocks noGrp="1" noChangeArrowheads="1"/>
          </p:cNvSpPr>
          <p:nvPr>
            <p:ph type="body" idx="1"/>
          </p:nvPr>
        </p:nvSpPr>
        <p:spPr>
          <a:xfrm>
            <a:off x="685800" y="1828800"/>
            <a:ext cx="7772400" cy="4495800"/>
          </a:xfrm>
        </p:spPr>
        <p:txBody>
          <a:bodyPr/>
          <a:lstStyle/>
          <a:p>
            <a:r>
              <a:rPr lang="en-US" altLang="ko-KR" dirty="0"/>
              <a:t>Do you agree to add the </a:t>
            </a:r>
            <a:r>
              <a:rPr lang="en-US" altLang="ko-KR" dirty="0" err="1"/>
              <a:t>TGax</a:t>
            </a:r>
            <a:r>
              <a:rPr lang="en-US" altLang="ko-KR" dirty="0"/>
              <a:t> </a:t>
            </a:r>
            <a:r>
              <a:rPr lang="en-US" altLang="ko-KR" dirty="0" smtClean="0"/>
              <a:t>SFD: </a:t>
            </a:r>
          </a:p>
          <a:p>
            <a:pPr marL="0" indent="0">
              <a:buNone/>
            </a:pPr>
            <a:r>
              <a:rPr lang="en-US" dirty="0" smtClean="0"/>
              <a:t>4.1 </a:t>
            </a:r>
            <a:r>
              <a:rPr lang="en-US" dirty="0"/>
              <a:t>General </a:t>
            </a:r>
            <a:r>
              <a:rPr lang="en-US" altLang="ko-KR" dirty="0" smtClean="0"/>
              <a:t>: </a:t>
            </a:r>
            <a:endParaRPr lang="en-US" altLang="ko-KR" dirty="0"/>
          </a:p>
          <a:p>
            <a:pPr marL="0" indent="0">
              <a:buNone/>
            </a:pPr>
            <a:r>
              <a:rPr lang="en-US" sz="1800" dirty="0"/>
              <a:t>MPDUs from multiple TIDs that ask for </a:t>
            </a:r>
            <a:r>
              <a:rPr lang="en-US" sz="1800" dirty="0" err="1"/>
              <a:t>Ack</a:t>
            </a:r>
            <a:r>
              <a:rPr lang="en-US" sz="1800" dirty="0"/>
              <a:t> and/or </a:t>
            </a:r>
            <a:r>
              <a:rPr lang="en-US" sz="1800" dirty="0" smtClean="0"/>
              <a:t>BA acknowledgement </a:t>
            </a:r>
            <a:r>
              <a:rPr lang="en-US" sz="1800" dirty="0"/>
              <a:t>and management frame that asks for </a:t>
            </a:r>
            <a:r>
              <a:rPr lang="en-US" sz="1800" dirty="0" err="1" smtClean="0"/>
              <a:t>Ack</a:t>
            </a:r>
            <a:r>
              <a:rPr lang="en-US" sz="1800" dirty="0" smtClean="0"/>
              <a:t> acknowledgement </a:t>
            </a:r>
            <a:r>
              <a:rPr lang="en-US" sz="1800" dirty="0"/>
              <a:t>may be aggregated in one A-MPDU of </a:t>
            </a:r>
            <a:r>
              <a:rPr lang="en-US" sz="1800" dirty="0" smtClean="0"/>
              <a:t>MU transmission</a:t>
            </a:r>
            <a:endParaRPr lang="en-US" sz="2200" dirty="0"/>
          </a:p>
          <a:p>
            <a:endParaRPr lang="en-US" altLang="en-US" sz="2000" dirty="0" smtClean="0"/>
          </a:p>
          <a:p>
            <a:r>
              <a:rPr lang="en-US" altLang="en-US" sz="2000" dirty="0" smtClean="0"/>
              <a:t>Y</a:t>
            </a:r>
            <a:r>
              <a:rPr lang="en-US" altLang="en-US" sz="2000" dirty="0" smtClean="0"/>
              <a:t>: </a:t>
            </a:r>
            <a:r>
              <a:rPr lang="en-US" altLang="en-US" sz="2000" dirty="0" smtClean="0"/>
              <a:t>38</a:t>
            </a:r>
            <a:endParaRPr lang="en-US" altLang="en-US" sz="2000" dirty="0" smtClean="0"/>
          </a:p>
          <a:p>
            <a:r>
              <a:rPr lang="en-US" altLang="en-US" sz="2000" dirty="0" smtClean="0"/>
              <a:t>N:  </a:t>
            </a:r>
            <a:r>
              <a:rPr lang="en-US" altLang="en-US" sz="2000" dirty="0" smtClean="0"/>
              <a:t>0</a:t>
            </a:r>
          </a:p>
          <a:p>
            <a:r>
              <a:rPr lang="en-US" altLang="en-US" sz="2000" dirty="0" smtClean="0"/>
              <a:t>Abstain: 5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40558693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3-7: </a:t>
            </a:r>
            <a:r>
              <a:rPr lang="en-US" altLang="en-US" dirty="0" err="1" smtClean="0"/>
              <a:t>Premotion</a:t>
            </a:r>
            <a:r>
              <a:rPr lang="en-US" altLang="en-US" dirty="0" smtClean="0"/>
              <a:t/>
            </a:r>
            <a:br>
              <a:rPr lang="en-US" altLang="en-US" dirty="0" smtClean="0"/>
            </a:br>
            <a:r>
              <a:rPr lang="en-US" altLang="en-US" sz="1800" dirty="0"/>
              <a:t>11-16-0069-00-00ax-multi-tid-a-mpdu-in-mu-transmission</a:t>
            </a:r>
            <a:endParaRPr lang="en-US" altLang="en-US" dirty="0" smtClean="0"/>
          </a:p>
        </p:txBody>
      </p:sp>
      <p:sp>
        <p:nvSpPr>
          <p:cNvPr id="28678" name="Rectangle 3"/>
          <p:cNvSpPr>
            <a:spLocks noGrp="1" noChangeArrowheads="1"/>
          </p:cNvSpPr>
          <p:nvPr>
            <p:ph type="body" idx="1"/>
          </p:nvPr>
        </p:nvSpPr>
        <p:spPr>
          <a:xfrm>
            <a:off x="685800" y="1828800"/>
            <a:ext cx="7772400" cy="4495800"/>
          </a:xfrm>
        </p:spPr>
        <p:txBody>
          <a:bodyPr/>
          <a:lstStyle/>
          <a:p>
            <a:r>
              <a:rPr lang="en-US" altLang="ko-KR" dirty="0"/>
              <a:t>Do you agree to add the </a:t>
            </a:r>
            <a:r>
              <a:rPr lang="en-US" altLang="ko-KR" dirty="0" err="1"/>
              <a:t>TGax</a:t>
            </a:r>
            <a:r>
              <a:rPr lang="en-US" altLang="ko-KR" dirty="0"/>
              <a:t> </a:t>
            </a:r>
            <a:r>
              <a:rPr lang="en-US" altLang="ko-KR" dirty="0" smtClean="0"/>
              <a:t>SFD:</a:t>
            </a:r>
          </a:p>
          <a:p>
            <a:pPr marL="0" indent="0">
              <a:buNone/>
            </a:pPr>
            <a:r>
              <a:rPr lang="en-US" altLang="ko-KR" dirty="0" smtClean="0"/>
              <a:t>4.2 </a:t>
            </a:r>
            <a:r>
              <a:rPr lang="en-US" dirty="0"/>
              <a:t>DL MU </a:t>
            </a:r>
            <a:r>
              <a:rPr lang="en-US" dirty="0" smtClean="0"/>
              <a:t>Operation</a:t>
            </a:r>
            <a:r>
              <a:rPr lang="en-US" altLang="ko-KR" dirty="0" smtClean="0"/>
              <a:t>: </a:t>
            </a:r>
            <a:endParaRPr lang="en-US" altLang="ko-KR" dirty="0"/>
          </a:p>
          <a:p>
            <a:r>
              <a:rPr lang="en-US" sz="1800" dirty="0"/>
              <a:t>The spec shall allow UL MU transmission of Multi-STA Block ACK frame in response to multi-TID A-MPDU of DL MU transmission. The value of the AID field in M-BA is TBD</a:t>
            </a:r>
          </a:p>
          <a:p>
            <a:endParaRPr lang="en-US" altLang="en-US" sz="2000" dirty="0" smtClean="0"/>
          </a:p>
          <a:p>
            <a:r>
              <a:rPr lang="en-US" altLang="en-US" sz="2000" dirty="0" smtClean="0"/>
              <a:t>Y</a:t>
            </a:r>
            <a:r>
              <a:rPr lang="en-US" altLang="en-US" sz="2000" dirty="0" smtClean="0"/>
              <a:t>: </a:t>
            </a:r>
            <a:r>
              <a:rPr lang="en-US" altLang="en-US" sz="2000" dirty="0" smtClean="0"/>
              <a:t>45</a:t>
            </a:r>
            <a:endParaRPr lang="en-US" altLang="en-US" sz="2000" dirty="0" smtClean="0"/>
          </a:p>
          <a:p>
            <a:r>
              <a:rPr lang="en-US" altLang="en-US" sz="2000" dirty="0" smtClean="0"/>
              <a:t>N:  </a:t>
            </a:r>
            <a:r>
              <a:rPr lang="en-US" altLang="en-US" sz="2000" dirty="0" smtClean="0"/>
              <a:t>0</a:t>
            </a:r>
          </a:p>
          <a:p>
            <a:r>
              <a:rPr lang="en-US" altLang="en-US" sz="2000" dirty="0" smtClean="0"/>
              <a:t>Abstain: 7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201585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endParaRPr lang="en-US" altLang="en-US" sz="2000" dirty="0"/>
          </a:p>
          <a:p>
            <a:pPr lvl="1"/>
            <a:r>
              <a:rPr lang="en-US" altLang="en-US" sz="1800" b="1" dirty="0" smtClean="0">
                <a:solidFill>
                  <a:srgbClr val="0070C0"/>
                </a:solidFill>
              </a:rPr>
              <a:t>Mon: PM2 </a:t>
            </a:r>
          </a:p>
          <a:p>
            <a:pPr lvl="1"/>
            <a:r>
              <a:rPr lang="en-US" altLang="en-US" sz="1800" b="1" dirty="0" smtClean="0">
                <a:solidFill>
                  <a:srgbClr val="0070C0"/>
                </a:solidFill>
              </a:rPr>
              <a:t>Tue: AM2,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3-8: </a:t>
            </a:r>
            <a:r>
              <a:rPr lang="en-US" altLang="en-US" dirty="0" err="1" smtClean="0"/>
              <a:t>Premotion</a:t>
            </a:r>
            <a:r>
              <a:rPr lang="en-US" altLang="en-US" dirty="0" smtClean="0"/>
              <a:t/>
            </a:r>
            <a:br>
              <a:rPr lang="en-US" altLang="en-US" dirty="0" smtClean="0"/>
            </a:br>
            <a:r>
              <a:rPr lang="en-US" altLang="en-US" sz="1800" dirty="0" smtClean="0"/>
              <a:t>11-16-0087-02-00ax-nav-cancellation-issues-on-mu-protection</a:t>
            </a:r>
            <a:endParaRPr lang="en-US" altLang="en-US" dirty="0" smtClean="0"/>
          </a:p>
        </p:txBody>
      </p:sp>
      <p:sp>
        <p:nvSpPr>
          <p:cNvPr id="28678" name="Rectangle 3"/>
          <p:cNvSpPr>
            <a:spLocks noGrp="1" noChangeArrowheads="1"/>
          </p:cNvSpPr>
          <p:nvPr>
            <p:ph type="body" idx="1"/>
          </p:nvPr>
        </p:nvSpPr>
        <p:spPr>
          <a:xfrm>
            <a:off x="696913" y="1828800"/>
            <a:ext cx="7772400" cy="4495800"/>
          </a:xfrm>
        </p:spPr>
        <p:txBody>
          <a:bodyPr/>
          <a:lstStyle/>
          <a:p>
            <a:r>
              <a:rPr lang="en-US" altLang="ko-KR" dirty="0"/>
              <a:t>Do you agree to add the </a:t>
            </a:r>
            <a:r>
              <a:rPr lang="en-US" altLang="ko-KR" dirty="0" err="1"/>
              <a:t>TGax</a:t>
            </a:r>
            <a:r>
              <a:rPr lang="en-US" altLang="ko-KR" dirty="0"/>
              <a:t> </a:t>
            </a:r>
            <a:r>
              <a:rPr lang="en-US" altLang="ko-KR" dirty="0" smtClean="0"/>
              <a:t>SFD:</a:t>
            </a:r>
          </a:p>
          <a:p>
            <a:pPr lvl="1"/>
            <a:r>
              <a:rPr lang="en-US" altLang="ko-KR" dirty="0" smtClean="0"/>
              <a:t>AP </a:t>
            </a:r>
            <a:r>
              <a:rPr lang="en-US" altLang="ko-KR" dirty="0"/>
              <a:t>may transmit CF-END frame after MU RTS Frame if AP cannot detect the (Simultaneous) CTS frame(s). </a:t>
            </a:r>
          </a:p>
          <a:p>
            <a:pPr lvl="1"/>
            <a:r>
              <a:rPr lang="en-US" altLang="ko-KR" dirty="0"/>
              <a:t>CF-END frame may be transmitted after Trigger Frame if AP cannot detect the UL response(s). </a:t>
            </a:r>
            <a:endParaRPr lang="en-US" altLang="en-US" sz="2000" dirty="0" smtClean="0"/>
          </a:p>
          <a:p>
            <a:r>
              <a:rPr lang="en-US" altLang="en-US" sz="2000" dirty="0" smtClean="0"/>
              <a:t>Y</a:t>
            </a:r>
            <a:r>
              <a:rPr lang="en-US" altLang="en-US" sz="2000" dirty="0" smtClean="0"/>
              <a:t>: </a:t>
            </a:r>
            <a:r>
              <a:rPr lang="en-US" altLang="en-US" sz="2000" dirty="0" smtClean="0"/>
              <a:t>5</a:t>
            </a:r>
            <a:endParaRPr lang="en-US" altLang="en-US" sz="2000" dirty="0" smtClean="0"/>
          </a:p>
          <a:p>
            <a:r>
              <a:rPr lang="en-US" altLang="en-US" sz="2000" dirty="0" smtClean="0"/>
              <a:t>N:  </a:t>
            </a:r>
            <a:r>
              <a:rPr lang="en-US" altLang="en-US" sz="2000" dirty="0" smtClean="0"/>
              <a:t>15</a:t>
            </a:r>
          </a:p>
          <a:p>
            <a:r>
              <a:rPr lang="en-US" altLang="en-US" sz="2000" dirty="0" smtClean="0"/>
              <a:t>Abstain: Many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4983848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a:t>
            </a:r>
            <a:r>
              <a:rPr lang="en-US" altLang="en-US" dirty="0" smtClean="0"/>
              <a:t>3-9: </a:t>
            </a:r>
            <a:r>
              <a:rPr lang="en-US" altLang="en-US" dirty="0" err="1" smtClean="0"/>
              <a:t>Premotion</a:t>
            </a:r>
            <a:r>
              <a:rPr lang="en-US" altLang="en-US" dirty="0" smtClean="0"/>
              <a:t/>
            </a:r>
            <a:br>
              <a:rPr lang="en-US" altLang="en-US" dirty="0" smtClean="0"/>
            </a:br>
            <a:r>
              <a:rPr lang="en-US" altLang="en-US" sz="1800" dirty="0"/>
              <a:t>11-16-0060-01-00ax-Recipient-aware-Spatial-Reuse</a:t>
            </a:r>
            <a:endParaRPr lang="en-US" altLang="en-US" dirty="0" smtClean="0"/>
          </a:p>
        </p:txBody>
      </p:sp>
      <p:sp>
        <p:nvSpPr>
          <p:cNvPr id="28678" name="Rectangle 3"/>
          <p:cNvSpPr>
            <a:spLocks noGrp="1" noChangeArrowheads="1"/>
          </p:cNvSpPr>
          <p:nvPr>
            <p:ph type="body" idx="1"/>
          </p:nvPr>
        </p:nvSpPr>
        <p:spPr>
          <a:xfrm>
            <a:off x="696913" y="1828800"/>
            <a:ext cx="7772400" cy="4495800"/>
          </a:xfrm>
        </p:spPr>
        <p:txBody>
          <a:bodyPr/>
          <a:lstStyle/>
          <a:p>
            <a:r>
              <a:rPr lang="en-US" altLang="ko-KR" dirty="0"/>
              <a:t>Do you agree to add the </a:t>
            </a:r>
            <a:r>
              <a:rPr lang="en-US" altLang="ko-KR" dirty="0" err="1"/>
              <a:t>TGax</a:t>
            </a:r>
            <a:r>
              <a:rPr lang="en-US" altLang="ko-KR" dirty="0"/>
              <a:t> </a:t>
            </a:r>
            <a:r>
              <a:rPr lang="en-US" altLang="ko-KR" dirty="0" smtClean="0"/>
              <a:t>SFD:</a:t>
            </a:r>
          </a:p>
          <a:p>
            <a:pPr marL="0" indent="0">
              <a:buNone/>
            </a:pPr>
            <a:r>
              <a:rPr lang="en-US" altLang="ko-KR" sz="2000" dirty="0" smtClean="0">
                <a:latin typeface="Calibri" panose="020F0502020204030204" pitchFamily="34" charset="0"/>
              </a:rPr>
              <a:t>5.1</a:t>
            </a:r>
            <a:r>
              <a:rPr lang="en-US" altLang="ko-KR" sz="2000" dirty="0">
                <a:latin typeface="Calibri" panose="020F0502020204030204" pitchFamily="34" charset="0"/>
              </a:rPr>
              <a:t>: Features for operation in dense environments</a:t>
            </a:r>
          </a:p>
          <a:p>
            <a:pPr marL="0" indent="0">
              <a:buNone/>
            </a:pPr>
            <a:r>
              <a:rPr lang="en-US" altLang="ko-KR" sz="2000" b="0" dirty="0">
                <a:latin typeface="Calibri" panose="020F0502020204030204" pitchFamily="34" charset="0"/>
              </a:rPr>
              <a:t>The specification to consider a procedure that may revise the NAV depending on TBD conditions at the recipient of the ongoing OBSS frame.</a:t>
            </a:r>
          </a:p>
          <a:p>
            <a:r>
              <a:rPr lang="en-US" altLang="ko-KR" sz="2000" b="0" u="sng" dirty="0">
                <a:latin typeface="Calibri" panose="020F0502020204030204" pitchFamily="34" charset="0"/>
              </a:rPr>
              <a:t>A STA that receives an inter-BSS frame with RSSI more than OBSS PD threshold and receives the response frame less than a TBD threshold (e.g. OBSS PD) may set back the NAV to the value before receiving the inter-BSS frame. Above rule does not apply if the inter-BSS frame is a Trigger frame.</a:t>
            </a:r>
            <a:endParaRPr lang="en-US" altLang="en-US" sz="2000" dirty="0" smtClean="0"/>
          </a:p>
          <a:p>
            <a:r>
              <a:rPr lang="en-US" altLang="en-US" sz="2000" dirty="0" smtClean="0"/>
              <a:t>Y</a:t>
            </a:r>
            <a:r>
              <a:rPr lang="en-US" altLang="en-US" sz="2000" dirty="0" smtClean="0"/>
              <a:t>: </a:t>
            </a:r>
            <a:r>
              <a:rPr lang="en-US" altLang="en-US" sz="2000" dirty="0" smtClean="0"/>
              <a:t>10</a:t>
            </a:r>
            <a:endParaRPr lang="en-US" altLang="en-US" sz="2000" dirty="0" smtClean="0"/>
          </a:p>
          <a:p>
            <a:r>
              <a:rPr lang="en-US" altLang="en-US" sz="2000" dirty="0" smtClean="0"/>
              <a:t>N:  </a:t>
            </a:r>
            <a:r>
              <a:rPr lang="en-US" altLang="en-US" sz="2000" dirty="0"/>
              <a:t>8</a:t>
            </a:r>
            <a:endParaRPr lang="en-US" altLang="en-US" sz="2000" dirty="0" smtClean="0"/>
          </a:p>
          <a:p>
            <a:r>
              <a:rPr lang="en-US" altLang="en-US" sz="2000" dirty="0" smtClean="0"/>
              <a:t>Abstain: Uncounted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5394666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1-1: </a:t>
            </a:r>
            <a:r>
              <a:rPr lang="en-US" altLang="en-US" dirty="0" err="1" smtClean="0"/>
              <a:t>Premotion</a:t>
            </a:r>
            <a:r>
              <a:rPr lang="en-US" altLang="en-US" dirty="0" smtClean="0"/>
              <a:t/>
            </a:r>
            <a:br>
              <a:rPr lang="en-US" altLang="en-US" dirty="0" smtClean="0"/>
            </a:br>
            <a:r>
              <a:rPr lang="en-US" altLang="en-US" dirty="0" smtClean="0"/>
              <a:t>contribution-file-name</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US" altLang="ko-KR" dirty="0" smtClean="0"/>
              <a:t>ABC</a:t>
            </a:r>
            <a:endParaRPr lang="en-US" dirty="0" smtClean="0"/>
          </a:p>
          <a:p>
            <a:pPr marL="457200" lvl="1" indent="0">
              <a:buNone/>
            </a:pPr>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0136399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26903</TotalTime>
  <Words>2745</Words>
  <Application>Microsoft Office PowerPoint</Application>
  <PresentationFormat>On-screen Show (4:3)</PresentationFormat>
  <Paragraphs>521</Paragraphs>
  <Slides>36</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January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Strawpoll MAC 1-1: Premotion 11-16-0015-00-00ax-explicit-block-ack-request-in-dl-mu-ppdu</vt:lpstr>
      <vt:lpstr>Strawpoll MAC 1-2: Premotion 11-16-0015-00-00ax-explicit-block-ack-request-in-dl-mu-ppdu</vt:lpstr>
      <vt:lpstr>Strawpoll MAC 1-3: Premotion 11-16-0015-00-00ax-explicit-block-ack-request-in-dl-mu-ppdu</vt:lpstr>
      <vt:lpstr>Strawpoll MAC 1-4: Premotion 11-16-0051-00-00ax-response-give-trigger-type</vt:lpstr>
      <vt:lpstr>Strawpoll MAC 1-5: Strawpoll 11-16-0017-00-00ax-beacon-collision-avoidance</vt:lpstr>
      <vt:lpstr>Strawpoll MAC 1-6: Premotion 11-16-0029-00-00ax-txop-truncation-enhancement</vt:lpstr>
      <vt:lpstr>Strawpoll MAC 2-1: Premotion 11-16-0018-02-00ax-tdma-for-eliminating-hidden-station-effect-in-dense-networks</vt:lpstr>
      <vt:lpstr>Strawpoll MAC 2-2: Premotion 11-16-0028-00-00ax-follow-up-for-multi-sta-ba-for-su-transmissions</vt:lpstr>
      <vt:lpstr>Strawpoll MAC 2-3: Strawpoll 11-16-0028-00-00ax-follow-up-for-multi-sta-ba-for-su-transmissions</vt:lpstr>
      <vt:lpstr>Strawpoll MAC 3-1: Premotion 11-16-0042-02-00ax-bss-color-settings-for-a-multiple-bssid-set</vt:lpstr>
      <vt:lpstr>Strawpoll MAC 3-3: Premotion 11-16-0068-01-00ax-bss-color-and-multiple-bssid</vt:lpstr>
      <vt:lpstr>Strawpoll MAC 3-4: Premotion 11-16-0050-00-00ax-fragmentation-for-mu-frames-follow-up-on-acks</vt:lpstr>
      <vt:lpstr>Strawpoll MAC 3-4: Premotion 11-16-0050-00-00ax-fragmentation-for-mu-frames-follow-up-on-acks</vt:lpstr>
      <vt:lpstr>Strawpoll MAC 3-5: Premotion 11-16-0050-00-00ax-fragmentation-for-mu-frames-follow-up-on-acks</vt:lpstr>
      <vt:lpstr>Strawpoll MAC 3-6: Premotion 11-16-0069-00-00ax-multi-tid-a-mpdu-in-mu-transmission</vt:lpstr>
      <vt:lpstr>Strawpoll MAC 3-7: Premotion 11-16-0069-00-00ax-multi-tid-a-mpdu-in-mu-transmission</vt:lpstr>
      <vt:lpstr>Strawpoll MAC 3-8: Premotion 11-16-0087-02-00ax-nav-cancellation-issues-on-mu-protection</vt:lpstr>
      <vt:lpstr>Strawpoll MAC 3-9: Premotion 11-16-0060-01-00ax-Recipient-aware-Spatial-Reuse</vt:lpstr>
      <vt:lpstr>Backup Slides</vt:lpstr>
      <vt:lpstr>Strawpoll MAC 1-1: Premotion contribution-file-name</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1515</cp:revision>
  <cp:lastPrinted>1998-02-10T13:28:06Z</cp:lastPrinted>
  <dcterms:created xsi:type="dcterms:W3CDTF">2007-04-17T18:10:23Z</dcterms:created>
  <dcterms:modified xsi:type="dcterms:W3CDTF">2016-01-19T20:36:51Z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