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46" r:id="rId12"/>
    <p:sldId id="433" r:id="rId13"/>
    <p:sldId id="440" r:id="rId14"/>
    <p:sldId id="349" r:id="rId15"/>
    <p:sldId id="445" r:id="rId16"/>
    <p:sldId id="434" r:id="rId17"/>
    <p:sldId id="435" r:id="rId18"/>
    <p:sldId id="4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4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719331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January 2016</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90052" y="332601"/>
            <a:ext cx="306814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802.11-15/0109</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t>
            </a:r>
            <a:r>
              <a:rPr lang="en-US" altLang="en-US" dirty="0" smtClean="0"/>
              <a:t>Ad Hoc </a:t>
            </a:r>
            <a:r>
              <a:rPr lang="en-US" altLang="en-US" dirty="0" smtClean="0"/>
              <a:t/>
            </a:r>
            <a:br>
              <a:rPr lang="en-US" altLang="en-US" dirty="0" smtClean="0"/>
            </a:br>
            <a:r>
              <a:rPr lang="en-US" altLang="en-US" dirty="0" smtClean="0"/>
              <a:t>January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181" name="Document" r:id="rId4" imgW="8320168" imgH="2775190" progId="Word.Document.8">
                  <p:embed/>
                </p:oleObj>
              </mc:Choice>
              <mc:Fallback>
                <p:oleObj name="Document" r:id="rId4" imgW="8320168" imgH="2775190"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solidFill>
                  <a:schemeClr val="tx1"/>
                </a:solidFill>
              </a:rPr>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
        <p:nvSpPr>
          <p:cNvPr id="2" name="Rectangle 1"/>
          <p:cNvSpPr/>
          <p:nvPr/>
        </p:nvSpPr>
        <p:spPr>
          <a:xfrm>
            <a:off x="681318" y="5746380"/>
            <a:ext cx="5586914" cy="307777"/>
          </a:xfrm>
          <a:prstGeom prst="rect">
            <a:avLst/>
          </a:prstGeom>
        </p:spPr>
        <p:txBody>
          <a:bodyPr wrap="none">
            <a:spAutoFit/>
          </a:bodyPr>
          <a:lstStyle/>
          <a:p>
            <a:r>
              <a:rPr lang="en-US" sz="1400" b="1" dirty="0" smtClean="0">
                <a:solidFill>
                  <a:srgbClr val="00B050"/>
                </a:solidFill>
                <a:latin typeface="Calibri" panose="020F0502020204030204" pitchFamily="34" charset="0"/>
              </a:rPr>
              <a:t>Contributions in </a:t>
            </a:r>
            <a:r>
              <a:rPr lang="en-US" sz="1400" b="1" dirty="0" smtClean="0">
                <a:solidFill>
                  <a:srgbClr val="00B050"/>
                </a:solidFill>
                <a:latin typeface="Calibri" panose="020F0502020204030204" pitchFamily="34" charset="0"/>
              </a:rPr>
              <a:t>green color </a:t>
            </a:r>
            <a:r>
              <a:rPr lang="en-US" sz="1400" b="1" dirty="0" smtClean="0">
                <a:solidFill>
                  <a:srgbClr val="00B050"/>
                </a:solidFill>
                <a:latin typeface="Calibri" panose="020F0502020204030204" pitchFamily="34" charset="0"/>
              </a:rPr>
              <a:t>were presented during MAC ad hoc sessions</a:t>
            </a:r>
            <a:r>
              <a:rPr lang="en-US" sz="1400" b="1" dirty="0" smtClean="0">
                <a:solidFill>
                  <a:srgbClr val="00B050"/>
                </a:solidFill>
                <a:latin typeface="Calibri" panose="020F0502020204030204" pitchFamily="34" charset="0"/>
              </a:rPr>
              <a:t>.</a:t>
            </a:r>
            <a:endParaRPr lang="en-US" sz="1400" b="1" dirty="0" smtClean="0">
              <a:solidFill>
                <a:srgbClr val="00B050"/>
              </a:solidFill>
              <a:latin typeface="Calibri" panose="020F050202020403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4236458265"/>
              </p:ext>
            </p:extLst>
          </p:nvPr>
        </p:nvGraphicFramePr>
        <p:xfrm>
          <a:off x="681319" y="2133600"/>
          <a:ext cx="8005481" cy="2869542"/>
        </p:xfrm>
        <a:graphic>
          <a:graphicData uri="http://schemas.openxmlformats.org/drawingml/2006/table">
            <a:tbl>
              <a:tblPr/>
              <a:tblGrid>
                <a:gridCol w="1110438"/>
                <a:gridCol w="4685243"/>
                <a:gridCol w="1447800"/>
                <a:gridCol w="762000"/>
              </a:tblGrid>
              <a:tr h="179294">
                <a:tc>
                  <a:txBody>
                    <a:bodyPr/>
                    <a:lstStyle/>
                    <a:p>
                      <a:pPr algn="ctr" fontAlgn="b"/>
                      <a:r>
                        <a:rPr lang="en-CA" sz="14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smtClean="0">
                          <a:solidFill>
                            <a:srgbClr val="FFFFFF"/>
                          </a:solidFill>
                          <a:latin typeface="Calibri"/>
                        </a:rPr>
                        <a:t>No</a:t>
                      </a:r>
                      <a:r>
                        <a:rPr lang="en-CA" sz="1400" b="1" i="0" u="none" strike="noStrike" baseline="0" dirty="0" smtClean="0">
                          <a:solidFill>
                            <a:srgbClr val="FFFFFF"/>
                          </a:solidFill>
                          <a:latin typeface="Calibri"/>
                        </a:rPr>
                        <a:t>. of SPs</a:t>
                      </a:r>
                      <a:endParaRPr lang="en-CA" sz="14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88259">
                <a:tc>
                  <a:txBody>
                    <a:bodyPr/>
                    <a:lstStyle/>
                    <a:p>
                      <a:pPr algn="l" fontAlgn="b"/>
                      <a:r>
                        <a:rPr lang="en-CA" sz="1400" b="0" i="0" u="none" strike="noStrike" dirty="0">
                          <a:solidFill>
                            <a:srgbClr val="000000"/>
                          </a:solidFill>
                          <a:latin typeface="Calibri"/>
                        </a:rPr>
                        <a:t>11-16/0015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0000"/>
                          </a:solidFill>
                          <a:latin typeface="Calibri"/>
                        </a:rPr>
                        <a:t>Explicit Block </a:t>
                      </a:r>
                      <a:r>
                        <a:rPr lang="en-CA" sz="1400" b="0" i="0" u="none" strike="noStrike" dirty="0" err="1">
                          <a:solidFill>
                            <a:srgbClr val="000000"/>
                          </a:solidFill>
                          <a:latin typeface="Calibri"/>
                        </a:rPr>
                        <a:t>Ack</a:t>
                      </a:r>
                      <a:r>
                        <a:rPr lang="en-CA" sz="1400" b="0" i="0" u="none" strike="noStrike" dirty="0">
                          <a:solidFill>
                            <a:srgbClr val="000000"/>
                          </a:solidFill>
                          <a:latin typeface="Calibri"/>
                        </a:rPr>
                        <a:t> Request in DL MU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Yongho Seok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0000"/>
                          </a:solidFill>
                          <a:latin typeface="Calibri"/>
                        </a:rPr>
                        <a:t> </a:t>
                      </a:r>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0000"/>
                          </a:solidFill>
                          <a:latin typeface="Calibri"/>
                        </a:rPr>
                        <a:t>11-16/0017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Beacon Collision Avoidance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Evgeny Khorov</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0000"/>
                          </a:solidFill>
                          <a:latin typeface="Calibri"/>
                        </a:rPr>
                        <a:t>11-16/0018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TDMA for Eliminating Hidden Station Effect in Dense Networks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Evgeny Khorov</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0000"/>
                          </a:solidFill>
                          <a:latin typeface="Calibri"/>
                        </a:rPr>
                        <a:t>11-16/0028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Follow Up for Multi-STA BA for SU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Xiaofei WANG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0000"/>
                          </a:solidFill>
                          <a:latin typeface="Calibri"/>
                        </a:rPr>
                        <a:t>11-16/0029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TXOP Truncation Enhancement</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Xiaofei WANG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0000"/>
                          </a:solidFill>
                          <a:latin typeface="Calibri"/>
                        </a:rPr>
                        <a:t>11-16/0042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BSS Color Settings for a Multiple BSSID Set</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Geonjung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0000"/>
                          </a:solidFill>
                          <a:latin typeface="Calibri"/>
                        </a:rPr>
                        <a:t>11-16/0050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Fragmentation for MU frames-Follow up on acks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Alfred Asterjadhi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0000"/>
                          </a:solidFill>
                          <a:latin typeface="Calibri"/>
                        </a:rPr>
                        <a:t>11-16/0051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Response Give Trigger Type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David Xun Yang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0000"/>
                          </a:solidFill>
                          <a:latin typeface="Calibri"/>
                        </a:rPr>
                        <a:t>11-16/0068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BSS Color and Multiple BSSID</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Liwen Chu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0000"/>
                          </a:solidFill>
                          <a:latin typeface="Calibri"/>
                        </a:rPr>
                        <a:t>11-16/0069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0000"/>
                          </a:solidFill>
                          <a:latin typeface="Calibri"/>
                        </a:rPr>
                        <a:t>Multi-TID A-MPDU in MU </a:t>
                      </a:r>
                      <a:r>
                        <a:rPr lang="en-CA" sz="1400" b="0" i="0" u="none" strike="noStrike" dirty="0" smtClean="0">
                          <a:solidFill>
                            <a:srgbClr val="000000"/>
                          </a:solidFill>
                          <a:latin typeface="Calibri"/>
                        </a:rPr>
                        <a:t>Transmission</a:t>
                      </a:r>
                      <a:endParaRPr lang="en-CA" sz="1400" b="0" i="0" u="none" strike="noStrike" dirty="0">
                        <a:solidFill>
                          <a:srgbClr val="00000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0000"/>
                          </a:solidFill>
                          <a:latin typeface="Calibri"/>
                        </a:rPr>
                        <a:t>Liwen Chu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0000"/>
                          </a:solidFill>
                          <a:latin typeface="Calibri"/>
                        </a:rPr>
                        <a:t>11-16/0087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NAV cancellation issues on MU protection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0000"/>
                          </a:solidFill>
                          <a:latin typeface="Calibri"/>
                        </a:rPr>
                        <a:t>Jinsoo Ahn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0000"/>
                          </a:solidFill>
                          <a:latin typeface="Calibri"/>
                        </a:rPr>
                        <a:t>11-16/0102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0000"/>
                          </a:solidFill>
                          <a:latin typeface="Calibri"/>
                        </a:rPr>
                        <a:t>High Efficiency Medium Access via Rosters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0000"/>
                          </a:solidFill>
                          <a:latin typeface="Calibri"/>
                        </a:rPr>
                        <a:t>Sean Coffey</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endParaRPr lang="en-CA" sz="1400" b="0" i="0" u="none" strike="noStrike" dirty="0">
                        <a:solidFill>
                          <a:srgbClr val="00000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76336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 </a:t>
            </a:r>
            <a:r>
              <a:rPr lang="en-US" altLang="en-US" dirty="0" err="1" smtClean="0"/>
              <a:t>Premotion</a:t>
            </a:r>
            <a:r>
              <a:rPr lang="en-US" altLang="en-US" dirty="0" smtClean="0"/>
              <a:t/>
            </a:r>
            <a:br>
              <a:rPr lang="en-US" altLang="en-US" dirty="0" smtClean="0"/>
            </a:br>
            <a:r>
              <a:rPr lang="en-US" altLang="en-US" dirty="0" smtClean="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altLang="ko-KR" dirty="0" smtClean="0"/>
              <a:t>ABC</a:t>
            </a:r>
            <a:endParaRPr lang="en-US" dirty="0" smtClean="0"/>
          </a:p>
          <a:p>
            <a:pPr marL="457200" lvl="1" indent="0">
              <a:buNone/>
            </a:pPr>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70C0"/>
                </a:solidFill>
                <a:latin typeface="Arial Black" pitchFamily="34" charset="0"/>
              </a:rPr>
              <a:t>IEEE 802.11 </a:t>
            </a:r>
            <a:r>
              <a:rPr lang="en-US" altLang="en-US" dirty="0" err="1" smtClean="0">
                <a:solidFill>
                  <a:srgbClr val="0070C0"/>
                </a:solidFill>
                <a:latin typeface="Arial Black" pitchFamily="34" charset="0"/>
              </a:rPr>
              <a:t>TGax</a:t>
            </a:r>
            <a:r>
              <a:rPr lang="en-US" altLang="en-US" dirty="0" smtClean="0">
                <a:solidFill>
                  <a:srgbClr val="0070C0"/>
                </a:solidFill>
                <a:latin typeface="Arial Black" pitchFamily="34" charset="0"/>
              </a:rPr>
              <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High Efficiency WLAN</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MAC Ad Hoc</a:t>
            </a:r>
            <a:endParaRPr lang="en-CA" altLang="en-US" dirty="0" smtClean="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endParaRPr lang="en-US" altLang="en-US" sz="2000" dirty="0"/>
          </a:p>
          <a:p>
            <a:pPr lvl="1"/>
            <a:r>
              <a:rPr lang="en-US" altLang="en-US" sz="1800" b="1" dirty="0" smtClean="0">
                <a:solidFill>
                  <a:srgbClr val="0070C0"/>
                </a:solidFill>
              </a:rPr>
              <a:t>Mon: </a:t>
            </a:r>
            <a:r>
              <a:rPr lang="en-US" altLang="en-US" sz="1800" b="1" dirty="0" smtClean="0">
                <a:solidFill>
                  <a:srgbClr val="0070C0"/>
                </a:solidFill>
              </a:rPr>
              <a:t>PM2 </a:t>
            </a:r>
            <a:endParaRPr lang="en-US" altLang="en-US" sz="1800" b="1" dirty="0" smtClean="0">
              <a:solidFill>
                <a:srgbClr val="0070C0"/>
              </a:solidFill>
            </a:endParaRPr>
          </a:p>
          <a:p>
            <a:pPr lvl="1"/>
            <a:r>
              <a:rPr lang="en-US" altLang="en-US" sz="1800" b="1" dirty="0" smtClean="0">
                <a:solidFill>
                  <a:srgbClr val="0070C0"/>
                </a:solidFill>
              </a:rPr>
              <a:t>Tue: AM2, PM1</a:t>
            </a:r>
            <a:endParaRPr lang="en-US" altLang="en-US" sz="1800" b="1" dirty="0" smtClean="0">
              <a:solidFill>
                <a:srgbClr val="0070C0"/>
              </a:solidFill>
            </a:endParaRP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25485</TotalTime>
  <Words>1376</Words>
  <Application>Microsoft Office PowerPoint</Application>
  <PresentationFormat>On-screen Show (4:3)</PresentationFormat>
  <Paragraphs>265</Paragraphs>
  <Slides>18</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January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1479</cp:revision>
  <cp:lastPrinted>1998-02-10T13:28:06Z</cp:lastPrinted>
  <dcterms:created xsi:type="dcterms:W3CDTF">2007-04-17T18:10:23Z</dcterms:created>
  <dcterms:modified xsi:type="dcterms:W3CDTF">2016-01-18T19:03:09Z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