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56" r:id="rId5"/>
    <p:sldId id="289" r:id="rId6"/>
    <p:sldId id="257" r:id="rId7"/>
    <p:sldId id="258" r:id="rId8"/>
    <p:sldId id="259" r:id="rId9"/>
    <p:sldId id="260" r:id="rId10"/>
    <p:sldId id="262" r:id="rId11"/>
    <p:sldId id="280" r:id="rId12"/>
    <p:sldId id="282" r:id="rId13"/>
    <p:sldId id="287" r:id="rId14"/>
    <p:sldId id="285" r:id="rId15"/>
    <p:sldId id="286" r:id="rId16"/>
    <p:sldId id="272" r:id="rId17"/>
    <p:sldId id="273" r:id="rId18"/>
    <p:sldId id="279" r:id="rId19"/>
    <p:sldId id="288"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lesen, Robert" initials="OR" lastIdx="1" clrIdx="0">
    <p:extLst>
      <p:ext uri="{19B8F6BF-5375-455C-9EA6-DF929625EA0E}">
        <p15:presenceInfo xmlns:p15="http://schemas.microsoft.com/office/powerpoint/2012/main" userId="S-1-5-21-1844237615-1580818891-725345543-1599" providerId="AD"/>
      </p:ext>
    </p:extLst>
  </p:cmAuthor>
  <p:cmAuthor id="2" name="Lou, Hanqing" initials="LH" lastIdx="15" clrIdx="1">
    <p:extLst>
      <p:ext uri="{19B8F6BF-5375-455C-9EA6-DF929625EA0E}">
        <p15:presenceInfo xmlns:p15="http://schemas.microsoft.com/office/powerpoint/2012/main" userId="S-1-5-21-1844237615-1580818891-725345543-19430" providerId="AD"/>
      </p:ext>
    </p:extLst>
  </p:cmAuthor>
  <p:cmAuthor id="3" name="Sahin, Alphan" initials="SA" lastIdx="7" clrIdx="2">
    <p:extLst>
      <p:ext uri="{19B8F6BF-5375-455C-9EA6-DF929625EA0E}">
        <p15:presenceInfo xmlns:p15="http://schemas.microsoft.com/office/powerpoint/2012/main" userId="S-1-5-21-1844237615-1580818891-725345543-356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04" autoAdjust="0"/>
    <p:restoredTop sz="94660"/>
  </p:normalViewPr>
  <p:slideViewPr>
    <p:cSldViewPr>
      <p:cViewPr varScale="1">
        <p:scale>
          <a:sx n="89" d="100"/>
          <a:sy n="89" d="100"/>
        </p:scale>
        <p:origin x="1531" y="7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77" d="100"/>
          <a:sy n="77" d="100"/>
        </p:scale>
        <p:origin x="20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0088"/>
            <a:ext cx="4624387" cy="3468687"/>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dirty="0" smtClean="0"/>
              <a:t>August 2015</a:t>
            </a:r>
            <a:endParaRPr lang="en-US" dirty="0"/>
          </a:p>
        </p:txBody>
      </p:sp>
      <p:sp>
        <p:nvSpPr>
          <p:cNvPr id="5" name="Footer Placeholder 4"/>
          <p:cNvSpPr>
            <a:spLocks noGrp="1"/>
          </p:cNvSpPr>
          <p:nvPr>
            <p:ph type="ftr" idx="11"/>
          </p:nvPr>
        </p:nvSpPr>
        <p:spPr/>
        <p:txBody>
          <a:bodyPr/>
          <a:lstStyle/>
          <a:p>
            <a:r>
              <a:rPr lang="en-US" smtClean="0"/>
              <a:t>Songnam Hong, Ericsson</a:t>
            </a:r>
            <a:endParaRPr lang="en-US" dirty="0"/>
          </a:p>
        </p:txBody>
      </p:sp>
      <p:sp>
        <p:nvSpPr>
          <p:cNvPr id="6" name="Slide Number Placeholder 5"/>
          <p:cNvSpPr>
            <a:spLocks noGrp="1"/>
          </p:cNvSpPr>
          <p:nvPr>
            <p:ph type="sldNum" idx="12"/>
          </p:nvPr>
        </p:nvSpPr>
        <p:spPr/>
        <p:txBody>
          <a:bodyPr/>
          <a:lstStyle/>
          <a:p>
            <a:r>
              <a:rPr lang="en-US"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17019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Date Placeholder 3"/>
          <p:cNvSpPr txBox="1">
            <a:spLocks/>
          </p:cNvSpPr>
          <p:nvPr userDrawn="1"/>
        </p:nvSpPr>
        <p:spPr bwMode="auto">
          <a:xfrm>
            <a:off x="5041182" y="6473601"/>
            <a:ext cx="3500462"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lvl="0"/>
            <a:r>
              <a:rPr lang="en-GB" noProof="0" dirty="0" err="1" smtClean="0"/>
              <a:t>Mediatek</a:t>
            </a:r>
            <a:endParaRPr lang="en-GB" noProof="0" dirty="0" smtClean="0"/>
          </a:p>
        </p:txBody>
      </p:sp>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802.11-16/0100r3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3" name="Date Placeholder 3"/>
          <p:cNvSpPr txBox="1">
            <a:spLocks/>
          </p:cNvSpPr>
          <p:nvPr userDrawn="1"/>
        </p:nvSpPr>
        <p:spPr bwMode="auto">
          <a:xfrm>
            <a:off x="684213" y="393700"/>
            <a:ext cx="1752600" cy="23083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January 2016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11ay MIMO BF Training Enhancements</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2016-01-18</a:t>
            </a:r>
            <a:endParaRPr lang="en-GB" sz="2000" b="0" dirty="0">
              <a:solidFill>
                <a:srgbClr val="FF0000"/>
              </a:solidFill>
            </a:endParaRP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533400" y="33178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1" name="Object 3"/>
          <p:cNvGraphicFramePr>
            <a:graphicFrameLocks noChangeAspect="1"/>
          </p:cNvGraphicFramePr>
          <p:nvPr>
            <p:extLst>
              <p:ext uri="{D42A27DB-BD31-4B8C-83A1-F6EECF244321}">
                <p14:modId xmlns:p14="http://schemas.microsoft.com/office/powerpoint/2010/main" val="480031499"/>
              </p:ext>
            </p:extLst>
          </p:nvPr>
        </p:nvGraphicFramePr>
        <p:xfrm>
          <a:off x="523875" y="3927475"/>
          <a:ext cx="7780338" cy="2443163"/>
        </p:xfrm>
        <a:graphic>
          <a:graphicData uri="http://schemas.openxmlformats.org/presentationml/2006/ole">
            <mc:AlternateContent xmlns:mc="http://schemas.openxmlformats.org/markup-compatibility/2006">
              <mc:Choice xmlns:v="urn:schemas-microsoft-com:vml" Requires="v">
                <p:oleObj spid="_x0000_s3184" name="Document" r:id="rId5" imgW="8261444" imgH="2590423" progId="Word.Document.8">
                  <p:embed/>
                </p:oleObj>
              </mc:Choice>
              <mc:Fallback>
                <p:oleObj name="Document" r:id="rId5" imgW="8261444" imgH="2590423" progId="Word.Document.8">
                  <p:embed/>
                  <p:pic>
                    <p:nvPicPr>
                      <p:cNvPr id="0" name="Picture 1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3875" y="3927475"/>
                        <a:ext cx="7780338" cy="2443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11ay BF Training Enhancement 2: </a:t>
            </a:r>
            <a:br>
              <a:rPr lang="en-US" dirty="0" smtClean="0"/>
            </a:br>
            <a:r>
              <a:rPr lang="en-US" dirty="0" smtClean="0"/>
              <a:t>TX Sector Down Selection</a:t>
            </a:r>
            <a:endParaRPr lang="en-US" dirty="0"/>
          </a:p>
        </p:txBody>
      </p:sp>
      <p:sp>
        <p:nvSpPr>
          <p:cNvPr id="3" name="Content Placeholder 2"/>
          <p:cNvSpPr>
            <a:spLocks noGrp="1"/>
          </p:cNvSpPr>
          <p:nvPr>
            <p:ph idx="1"/>
          </p:nvPr>
        </p:nvSpPr>
        <p:spPr>
          <a:xfrm>
            <a:off x="762001" y="1676400"/>
            <a:ext cx="4648199" cy="4113213"/>
          </a:xfrm>
        </p:spPr>
        <p:txBody>
          <a:bodyPr/>
          <a:lstStyle/>
          <a:p>
            <a:pPr>
              <a:buFont typeface="Wingdings" pitchFamily="2" charset="2"/>
              <a:buChar char="q"/>
            </a:pPr>
            <a:r>
              <a:rPr lang="en-US" sz="2100" b="0" dirty="0" smtClean="0"/>
              <a:t>For SU-MIMO and MU-MIMO, some TX sectors are received with little energy (i.e., low MIMO capacity) and should be removed from BF training to significantly reduce medium usage.</a:t>
            </a:r>
          </a:p>
          <a:p>
            <a:pPr>
              <a:buFont typeface="Wingdings" pitchFamily="2" charset="2"/>
              <a:buChar char="q"/>
            </a:pPr>
            <a:r>
              <a:rPr lang="en-US" sz="2100" b="0" dirty="0" smtClean="0"/>
              <a:t>TX sector down selection is achieved via receiver feedback selected TX sectors or CSI after TX SLS</a:t>
            </a:r>
          </a:p>
          <a:p>
            <a:pPr>
              <a:buFont typeface="Wingdings" pitchFamily="2" charset="2"/>
              <a:buChar char="q"/>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pic>
        <p:nvPicPr>
          <p:cNvPr id="15362" name="Picture 2"/>
          <p:cNvPicPr>
            <a:picLocks noChangeAspect="1" noChangeArrowheads="1"/>
          </p:cNvPicPr>
          <p:nvPr/>
        </p:nvPicPr>
        <p:blipFill>
          <a:blip r:embed="rId2" cstate="print"/>
          <a:srcRect/>
          <a:stretch>
            <a:fillRect/>
          </a:stretch>
        </p:blipFill>
        <p:spPr bwMode="auto">
          <a:xfrm>
            <a:off x="5334000" y="1752600"/>
            <a:ext cx="3362325" cy="4010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11ay BF Training Enhancement 3: </a:t>
            </a:r>
            <a:br>
              <a:rPr lang="en-US" dirty="0" smtClean="0"/>
            </a:br>
            <a:r>
              <a:rPr lang="en-US" dirty="0" smtClean="0"/>
              <a:t>RX Sector Down Selection</a:t>
            </a:r>
            <a:endParaRPr lang="en-US" dirty="0"/>
          </a:p>
        </p:txBody>
      </p:sp>
      <p:sp>
        <p:nvSpPr>
          <p:cNvPr id="3" name="Content Placeholder 2"/>
          <p:cNvSpPr>
            <a:spLocks noGrp="1"/>
          </p:cNvSpPr>
          <p:nvPr>
            <p:ph idx="1"/>
          </p:nvPr>
        </p:nvSpPr>
        <p:spPr>
          <a:xfrm>
            <a:off x="685800" y="1752600"/>
            <a:ext cx="4648199" cy="4113213"/>
          </a:xfrm>
        </p:spPr>
        <p:txBody>
          <a:bodyPr/>
          <a:lstStyle/>
          <a:p>
            <a:pPr>
              <a:buFont typeface="Wingdings" pitchFamily="2" charset="2"/>
              <a:buChar char="q"/>
            </a:pPr>
            <a:r>
              <a:rPr lang="en-US" sz="2000" b="0" dirty="0" smtClean="0"/>
              <a:t>RX Sector Down Selection is to use subset of RX sector in MIMO antenna/sector pairing to reduce medium usage</a:t>
            </a:r>
          </a:p>
          <a:p>
            <a:pPr>
              <a:buFont typeface="Wingdings" pitchFamily="2" charset="2"/>
              <a:buChar char="q"/>
            </a:pPr>
            <a:r>
              <a:rPr lang="en-US" sz="2000" b="0" dirty="0" smtClean="0"/>
              <a:t>One approach is to utilize quasi-</a:t>
            </a:r>
            <a:r>
              <a:rPr lang="en-US" sz="2000" b="0" dirty="0" err="1" smtClean="0"/>
              <a:t>omni</a:t>
            </a:r>
            <a:r>
              <a:rPr lang="en-US" sz="2000" b="0" dirty="0" smtClean="0"/>
              <a:t> TX antenna to training RX antenna/sector (similar 11ad MID) and based on the BF training results down select RX sector.</a:t>
            </a:r>
          </a:p>
          <a:p>
            <a:pPr>
              <a:buFont typeface="Wingdings" pitchFamily="2" charset="2"/>
              <a:buChar char="q"/>
            </a:pPr>
            <a:r>
              <a:rPr lang="en-US" sz="2000" b="0" dirty="0" smtClean="0"/>
              <a:t>Another approach is to exploit the antenna pattern reciprocity, e.g., in responder TX BF training, the results can be used as RX Sector Down Selection as illustrated.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pic>
        <p:nvPicPr>
          <p:cNvPr id="16386" name="Picture 2"/>
          <p:cNvPicPr>
            <a:picLocks noChangeAspect="1" noChangeArrowheads="1"/>
          </p:cNvPicPr>
          <p:nvPr/>
        </p:nvPicPr>
        <p:blipFill>
          <a:blip r:embed="rId2" cstate="print"/>
          <a:srcRect/>
          <a:stretch>
            <a:fillRect/>
          </a:stretch>
        </p:blipFill>
        <p:spPr bwMode="auto">
          <a:xfrm>
            <a:off x="5334000" y="1600200"/>
            <a:ext cx="3310270" cy="4619625"/>
          </a:xfrm>
          <a:prstGeom prst="rect">
            <a:avLst/>
          </a:prstGeom>
          <a:noFill/>
          <a:ln w="9525">
            <a:noFill/>
            <a:miter lim="800000"/>
            <a:headEnd/>
            <a:tailEnd/>
          </a:ln>
        </p:spPr>
      </p:pic>
      <p:sp>
        <p:nvSpPr>
          <p:cNvPr id="6" name="Oval 5"/>
          <p:cNvSpPr/>
          <p:nvPr/>
        </p:nvSpPr>
        <p:spPr bwMode="auto">
          <a:xfrm>
            <a:off x="6629400" y="4343400"/>
            <a:ext cx="990600" cy="990600"/>
          </a:xfrm>
          <a:prstGeom prst="ellipse">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TextBox 7"/>
          <p:cNvSpPr txBox="1"/>
          <p:nvPr/>
        </p:nvSpPr>
        <p:spPr>
          <a:xfrm>
            <a:off x="6477000" y="5410200"/>
            <a:ext cx="2133600" cy="830997"/>
          </a:xfrm>
          <a:prstGeom prst="rect">
            <a:avLst/>
          </a:prstGeom>
          <a:solidFill>
            <a:schemeClr val="bg1"/>
          </a:solidFill>
        </p:spPr>
        <p:txBody>
          <a:bodyPr wrap="square" rtlCol="0">
            <a:spAutoFit/>
          </a:bodyPr>
          <a:lstStyle/>
          <a:p>
            <a:r>
              <a:rPr lang="en-US" sz="1200" dirty="0" smtClean="0">
                <a:solidFill>
                  <a:schemeClr val="tx1"/>
                </a:solidFill>
              </a:rPr>
              <a:t>STA with antenna pattern reciprocity can use results (feedbacks) from TXSS for RX Sector Down Selection</a:t>
            </a:r>
            <a:endParaRPr lang="en-US" sz="1200"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b="0" dirty="0" smtClean="0"/>
              <a:t>An overview of 11ad and 11ay BF Training operation is provided.</a:t>
            </a:r>
          </a:p>
          <a:p>
            <a:pPr>
              <a:buFont typeface="Wingdings" pitchFamily="2" charset="2"/>
              <a:buChar char="q"/>
            </a:pPr>
            <a:r>
              <a:rPr lang="en-US" b="0" dirty="0" smtClean="0"/>
              <a:t>BF training enhancements for 11ay are introduced.</a:t>
            </a:r>
          </a:p>
          <a:p>
            <a:pPr lvl="1">
              <a:buFont typeface="Wingdings" pitchFamily="2" charset="2"/>
              <a:buChar char="q"/>
            </a:pPr>
            <a:r>
              <a:rPr lang="en-US" dirty="0" smtClean="0"/>
              <a:t>simultaneous RX antenna training</a:t>
            </a:r>
          </a:p>
          <a:p>
            <a:pPr lvl="1">
              <a:buFont typeface="Wingdings" pitchFamily="2" charset="2"/>
              <a:buChar char="q"/>
            </a:pPr>
            <a:r>
              <a:rPr lang="en-US" dirty="0" smtClean="0"/>
              <a:t>TX-Sector Down-Selection</a:t>
            </a:r>
          </a:p>
          <a:p>
            <a:pPr lvl="1">
              <a:buFont typeface="Wingdings" pitchFamily="2" charset="2"/>
              <a:buChar char="q"/>
            </a:pPr>
            <a:r>
              <a:rPr lang="en-US" dirty="0" smtClean="0"/>
              <a:t>RX-Sector Down-Selection for device with antenna pattern reciprocity</a:t>
            </a:r>
          </a:p>
          <a:p>
            <a:pPr>
              <a:buFont typeface="Wingdings" pitchFamily="2" charset="2"/>
              <a:buChar char="q"/>
            </a:pPr>
            <a:r>
              <a:rPr lang="en-US" b="0" dirty="0" smtClean="0"/>
              <a:t>Note that other BF Training enhancements are possible</a:t>
            </a:r>
          </a:p>
          <a:p>
            <a:pPr lvl="1">
              <a:buFont typeface="Wingdings" pitchFamily="2" charset="2"/>
              <a:buChar char="q"/>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b="0" dirty="0" smtClean="0"/>
              <a:t>11ay BF Training shall support using simultaneous RX antenna training</a:t>
            </a:r>
          </a:p>
          <a:p>
            <a:pPr lvl="1">
              <a:buFont typeface="Wingdings" pitchFamily="2" charset="2"/>
              <a:buChar char="q"/>
            </a:pPr>
            <a:r>
              <a:rPr lang="en-US" dirty="0" smtClean="0"/>
              <a:t>Yes  </a:t>
            </a:r>
          </a:p>
          <a:p>
            <a:pPr lvl="1">
              <a:buFont typeface="Wingdings" pitchFamily="2" charset="2"/>
              <a:buChar char="q"/>
            </a:pPr>
            <a:r>
              <a:rPr lang="en-US" dirty="0" smtClean="0"/>
              <a:t>No </a:t>
            </a:r>
          </a:p>
          <a:p>
            <a:pPr lvl="1">
              <a:buFont typeface="Wingdings" pitchFamily="2" charset="2"/>
              <a:buChar char="q"/>
            </a:pPr>
            <a:r>
              <a:rPr lang="en-US" dirty="0" smtClean="0"/>
              <a:t>Abstain </a:t>
            </a:r>
          </a:p>
          <a:p>
            <a:pPr lvl="1"/>
            <a:r>
              <a:rPr lang="en-US" dirty="0" smtClean="0"/>
              <a:t>Results: 36/0/4</a:t>
            </a: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b="0" dirty="0" smtClean="0"/>
              <a:t>11ay shall provide means to enable TX-Sector Down-Selection in the BF training</a:t>
            </a:r>
          </a:p>
          <a:p>
            <a:pPr lvl="1">
              <a:buFont typeface="Wingdings" pitchFamily="2" charset="2"/>
              <a:buChar char="q"/>
            </a:pPr>
            <a:r>
              <a:rPr lang="en-US" dirty="0" smtClean="0"/>
              <a:t>Yes </a:t>
            </a:r>
          </a:p>
          <a:p>
            <a:pPr lvl="1">
              <a:buFont typeface="Wingdings" pitchFamily="2" charset="2"/>
              <a:buChar char="q"/>
            </a:pPr>
            <a:r>
              <a:rPr lang="en-US" dirty="0" smtClean="0"/>
              <a:t>No </a:t>
            </a:r>
          </a:p>
          <a:p>
            <a:pPr lvl="1">
              <a:buFont typeface="Wingdings" pitchFamily="2" charset="2"/>
              <a:buChar char="q"/>
            </a:pPr>
            <a:r>
              <a:rPr lang="en-US" dirty="0" smtClean="0"/>
              <a:t>Abstain </a:t>
            </a:r>
          </a:p>
          <a:p>
            <a:pPr lvl="1"/>
            <a:r>
              <a:rPr lang="en-US" dirty="0" smtClean="0"/>
              <a:t>Results: 32/0/9</a:t>
            </a:r>
          </a:p>
          <a:p>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b="0" dirty="0" smtClean="0"/>
              <a:t>11ay should support RX-Sector Down-Selection in BF training</a:t>
            </a:r>
          </a:p>
          <a:p>
            <a:pPr lvl="1">
              <a:buFont typeface="Wingdings" pitchFamily="2" charset="2"/>
              <a:buChar char="q"/>
            </a:pPr>
            <a:r>
              <a:rPr lang="en-US" dirty="0" smtClean="0"/>
              <a:t>Yes </a:t>
            </a:r>
          </a:p>
          <a:p>
            <a:pPr lvl="1">
              <a:buFont typeface="Wingdings" pitchFamily="2" charset="2"/>
              <a:buChar char="q"/>
            </a:pPr>
            <a:r>
              <a:rPr lang="en-US" dirty="0" smtClean="0"/>
              <a:t>No </a:t>
            </a:r>
          </a:p>
          <a:p>
            <a:pPr lvl="1">
              <a:buFont typeface="Wingdings" pitchFamily="2" charset="2"/>
              <a:buChar char="q"/>
            </a:pPr>
            <a:r>
              <a:rPr lang="en-US" dirty="0" smtClean="0"/>
              <a:t>Abstain </a:t>
            </a:r>
          </a:p>
          <a:p>
            <a:pPr lvl="1"/>
            <a:r>
              <a:rPr lang="en-US" dirty="0" smtClean="0"/>
              <a:t>Results: 35/0/7</a:t>
            </a:r>
          </a:p>
        </p:txBody>
      </p:sp>
      <p:sp>
        <p:nvSpPr>
          <p:cNvPr id="4" name="Slide Number Placeholder 3"/>
          <p:cNvSpPr>
            <a:spLocks noGrp="1"/>
          </p:cNvSpPr>
          <p:nvPr>
            <p:ph type="sldNum" sz="quarter" idx="12"/>
          </p:nvPr>
        </p:nvSpPr>
        <p:spPr/>
        <p:txBody>
          <a:bodyPr/>
          <a:lstStyle/>
          <a:p>
            <a:fld id="{4FAB45E9-EDE5-4709-A3AD-78EB74DC85D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b="0" dirty="0" smtClean="0"/>
              <a:t>Do you agree to modify the SFD text “</a:t>
            </a:r>
            <a:r>
              <a:rPr lang="en-US" dirty="0" smtClean="0"/>
              <a:t>11ay shall support RX-Sector Down-Selection in BF training</a:t>
            </a:r>
            <a:r>
              <a:rPr lang="en-US" b="0" dirty="0" smtClean="0"/>
              <a:t>” with “</a:t>
            </a:r>
            <a:r>
              <a:rPr lang="en-US" dirty="0" smtClean="0"/>
              <a:t>The 11ay beamforming protocol shall support, for STAs with antenna pattern reciprocity, RX sector down selection as part of beamforming training.</a:t>
            </a:r>
            <a:r>
              <a:rPr lang="en-US" b="0" dirty="0" smtClean="0"/>
              <a:t>”</a:t>
            </a:r>
          </a:p>
          <a:p>
            <a:pPr lvl="1">
              <a:buFont typeface="Wingdings" pitchFamily="2" charset="2"/>
              <a:buChar char="q"/>
            </a:pPr>
            <a:r>
              <a:rPr lang="en-US" dirty="0" smtClean="0"/>
              <a:t>Yes 52</a:t>
            </a:r>
          </a:p>
          <a:p>
            <a:pPr lvl="1">
              <a:buFont typeface="Wingdings" pitchFamily="2" charset="2"/>
              <a:buChar char="q"/>
            </a:pPr>
            <a:r>
              <a:rPr lang="en-US" dirty="0" smtClean="0"/>
              <a:t>No 0</a:t>
            </a:r>
          </a:p>
          <a:p>
            <a:pPr lvl="1">
              <a:buFont typeface="Wingdings" pitchFamily="2" charset="2"/>
              <a:buChar char="q"/>
            </a:pPr>
            <a:r>
              <a:rPr lang="en-US" dirty="0" smtClean="0"/>
              <a:t>Abstain 4 </a:t>
            </a:r>
          </a:p>
          <a:p>
            <a:pPr lvl="1"/>
            <a:endParaRPr lang="en-US" dirty="0" smtClean="0"/>
          </a:p>
        </p:txBody>
      </p:sp>
      <p:sp>
        <p:nvSpPr>
          <p:cNvPr id="4" name="Slide Number Placeholder 3"/>
          <p:cNvSpPr>
            <a:spLocks noGrp="1"/>
          </p:cNvSpPr>
          <p:nvPr>
            <p:ph type="sldNum" sz="quarter" idx="12"/>
          </p:nvPr>
        </p:nvSpPr>
        <p:spPr/>
        <p:txBody>
          <a:bodyPr/>
          <a:lstStyle/>
          <a:p>
            <a:fld id="{4FAB45E9-EDE5-4709-A3AD-78EB74DC85DB}" type="slidenum">
              <a:rPr lang="en-US" smtClean="0"/>
              <a:pPr/>
              <a:t>16</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The earlier version (r1) of the contribution was presented in the January F2F meeting</a:t>
            </a:r>
          </a:p>
          <a:p>
            <a:pPr>
              <a:buFont typeface="Arial" pitchFamily="34" charset="0"/>
              <a:buChar char="•"/>
            </a:pPr>
            <a:r>
              <a:rPr lang="en-US" dirty="0" smtClean="0"/>
              <a:t>Slide 11 describes a </a:t>
            </a:r>
            <a:r>
              <a:rPr lang="en-US" dirty="0" err="1" smtClean="0"/>
              <a:t>beamforming</a:t>
            </a:r>
            <a:r>
              <a:rPr lang="en-US" dirty="0" smtClean="0"/>
              <a:t> enhancement for RX Sector Down Selection which uses the antenna pattern reciprocity was described.</a:t>
            </a:r>
          </a:p>
          <a:p>
            <a:pPr>
              <a:buFont typeface="Arial" pitchFamily="34" charset="0"/>
              <a:buChar char="•"/>
            </a:pPr>
            <a:r>
              <a:rPr lang="en-US" dirty="0" smtClean="0"/>
              <a:t>A motion was passed to adopt this feature into SFD. However, the motion text did not include the condition that STA exploits antenna pattern reciprocity to achieve the RX Sector Down Selection.</a:t>
            </a:r>
          </a:p>
          <a:p>
            <a:pPr>
              <a:buFont typeface="Arial" pitchFamily="34" charset="0"/>
              <a:buChar char="•"/>
            </a:pPr>
            <a:r>
              <a:rPr lang="en-US" dirty="0" smtClean="0"/>
              <a:t>We try to clarify and amend the motion text.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868840" y="1501775"/>
            <a:ext cx="7439025" cy="2257425"/>
          </a:xfrm>
          <a:prstGeom prst="rect">
            <a:avLst/>
          </a:prstGeom>
          <a:noFill/>
          <a:ln w="9525">
            <a:noFill/>
            <a:miter lim="800000"/>
            <a:headEnd/>
            <a:tailEnd/>
          </a:ln>
        </p:spPr>
      </p:pic>
      <p:sp>
        <p:nvSpPr>
          <p:cNvPr id="2" name="Title 1"/>
          <p:cNvSpPr>
            <a:spLocks noGrp="1"/>
          </p:cNvSpPr>
          <p:nvPr>
            <p:ph type="title"/>
          </p:nvPr>
        </p:nvSpPr>
        <p:spPr>
          <a:xfrm>
            <a:off x="692133" y="345480"/>
            <a:ext cx="7770813" cy="1065213"/>
          </a:xfrm>
        </p:spPr>
        <p:txBody>
          <a:bodyPr>
            <a:normAutofit/>
          </a:bodyPr>
          <a:lstStyle/>
          <a:p>
            <a:r>
              <a:rPr lang="en-US" sz="3600" dirty="0" smtClean="0"/>
              <a:t>Hybrid </a:t>
            </a:r>
            <a:r>
              <a:rPr lang="en-US" sz="3600" dirty="0" err="1" smtClean="0"/>
              <a:t>Beamforming</a:t>
            </a:r>
            <a:r>
              <a:rPr lang="en-US" sz="3600" dirty="0" smtClean="0"/>
              <a:t> for 11ay</a:t>
            </a:r>
            <a:endParaRPr lang="en-US" sz="36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236" name="TextBox 235"/>
          <p:cNvSpPr txBox="1"/>
          <p:nvPr/>
        </p:nvSpPr>
        <p:spPr>
          <a:xfrm>
            <a:off x="762000" y="3810000"/>
            <a:ext cx="7954180" cy="2585323"/>
          </a:xfrm>
          <a:prstGeom prst="rect">
            <a:avLst/>
          </a:prstGeom>
          <a:noFill/>
        </p:spPr>
        <p:txBody>
          <a:bodyPr wrap="square" rtlCol="0">
            <a:spAutoFit/>
          </a:bodyPr>
          <a:lstStyle/>
          <a:p>
            <a:pPr marL="228600" indent="-228600">
              <a:buFont typeface="Arial" pitchFamily="34" charset="0"/>
              <a:buChar char="•"/>
            </a:pPr>
            <a:r>
              <a:rPr lang="en-US" sz="2200" dirty="0" smtClean="0">
                <a:solidFill>
                  <a:schemeClr val="tx1"/>
                </a:solidFill>
              </a:rPr>
              <a:t>11ad employs Analog RF </a:t>
            </a:r>
            <a:r>
              <a:rPr lang="en-US" sz="2200" dirty="0" err="1" smtClean="0">
                <a:solidFill>
                  <a:schemeClr val="tx1"/>
                </a:solidFill>
              </a:rPr>
              <a:t>beamforming</a:t>
            </a:r>
            <a:r>
              <a:rPr lang="en-US" sz="2200" dirty="0" smtClean="0">
                <a:solidFill>
                  <a:schemeClr val="tx1"/>
                </a:solidFill>
              </a:rPr>
              <a:t> only </a:t>
            </a:r>
          </a:p>
          <a:p>
            <a:pPr marL="228600" indent="-228600">
              <a:buFont typeface="Arial" pitchFamily="34" charset="0"/>
              <a:buChar char="•"/>
            </a:pPr>
            <a:r>
              <a:rPr lang="en-US" sz="2200" dirty="0" smtClean="0">
                <a:solidFill>
                  <a:schemeClr val="tx1"/>
                </a:solidFill>
              </a:rPr>
              <a:t>11ay might employ hybrid two step (suboptimal) </a:t>
            </a:r>
            <a:r>
              <a:rPr lang="en-US" sz="2200" dirty="0" err="1" smtClean="0">
                <a:solidFill>
                  <a:schemeClr val="tx1"/>
                </a:solidFill>
              </a:rPr>
              <a:t>beamforming</a:t>
            </a:r>
            <a:r>
              <a:rPr lang="en-US" sz="2200" dirty="0" smtClean="0">
                <a:solidFill>
                  <a:schemeClr val="tx1"/>
                </a:solidFill>
              </a:rPr>
              <a:t> for reduced complexity</a:t>
            </a:r>
          </a:p>
          <a:p>
            <a:pPr lvl="1">
              <a:buFont typeface="Arial" pitchFamily="34" charset="0"/>
              <a:buChar char="•"/>
            </a:pPr>
            <a:r>
              <a:rPr lang="en-US" sz="1800" dirty="0" smtClean="0">
                <a:solidFill>
                  <a:schemeClr val="tx1"/>
                </a:solidFill>
              </a:rPr>
              <a:t>Analog RF BF Training:</a:t>
            </a:r>
          </a:p>
          <a:p>
            <a:pPr lvl="2">
              <a:buFont typeface="Arial" pitchFamily="34" charset="0"/>
              <a:buChar char="•"/>
            </a:pPr>
            <a:r>
              <a:rPr lang="en-US" sz="1400" dirty="0" smtClean="0">
                <a:solidFill>
                  <a:schemeClr val="tx1"/>
                </a:solidFill>
              </a:rPr>
              <a:t>F</a:t>
            </a:r>
            <a:r>
              <a:rPr lang="en-US" sz="1400" baseline="-25000" dirty="0" smtClean="0">
                <a:solidFill>
                  <a:schemeClr val="tx1"/>
                </a:solidFill>
              </a:rPr>
              <a:t>RF</a:t>
            </a:r>
            <a:r>
              <a:rPr lang="en-US" sz="1400" dirty="0" smtClean="0">
                <a:solidFill>
                  <a:schemeClr val="tx1"/>
                </a:solidFill>
              </a:rPr>
              <a:t> and W</a:t>
            </a:r>
            <a:r>
              <a:rPr lang="en-US" sz="1400" baseline="-25000" dirty="0" smtClean="0">
                <a:solidFill>
                  <a:schemeClr val="tx1"/>
                </a:solidFill>
              </a:rPr>
              <a:t>RF</a:t>
            </a:r>
            <a:r>
              <a:rPr lang="en-US" sz="1400" dirty="0" smtClean="0">
                <a:solidFill>
                  <a:schemeClr val="tx1"/>
                </a:solidFill>
              </a:rPr>
              <a:t> are chosen from codebook-based sector selection</a:t>
            </a:r>
          </a:p>
          <a:p>
            <a:pPr lvl="1">
              <a:buFont typeface="Arial" pitchFamily="34" charset="0"/>
              <a:buChar char="•"/>
            </a:pPr>
            <a:r>
              <a:rPr lang="en-US" sz="1800" dirty="0" smtClean="0">
                <a:solidFill>
                  <a:schemeClr val="tx1"/>
                </a:solidFill>
              </a:rPr>
              <a:t> Digital MIMO/BF Processing (after Analog BF training is completed): </a:t>
            </a:r>
          </a:p>
          <a:p>
            <a:pPr lvl="2">
              <a:buFont typeface="Arial" pitchFamily="34" charset="0"/>
              <a:buChar char="•"/>
            </a:pPr>
            <a:r>
              <a:rPr lang="en-US" sz="1400" dirty="0" smtClean="0">
                <a:solidFill>
                  <a:schemeClr val="tx1"/>
                </a:solidFill>
              </a:rPr>
              <a:t>(Closed Loop) Channel sounding and feedbacks + Transmitter pre-coding</a:t>
            </a:r>
          </a:p>
          <a:p>
            <a:pPr lvl="2">
              <a:buFont typeface="Arial" pitchFamily="34" charset="0"/>
              <a:buChar char="•"/>
            </a:pPr>
            <a:r>
              <a:rPr lang="en-US" sz="1400" dirty="0" smtClean="0">
                <a:solidFill>
                  <a:schemeClr val="tx1"/>
                </a:solidFill>
              </a:rPr>
              <a:t>(Open Loop) Receiver ML, MMSE, ZF, SVD type of processing (W</a:t>
            </a:r>
            <a:r>
              <a:rPr lang="en-US" sz="1400" baseline="-25000" dirty="0" smtClean="0">
                <a:solidFill>
                  <a:schemeClr val="tx1"/>
                </a:solidFill>
              </a:rPr>
              <a:t>BB</a:t>
            </a:r>
            <a:r>
              <a:rPr lang="en-US" sz="1400" dirty="0" smtClean="0">
                <a:solidFill>
                  <a:schemeClr val="tx1"/>
                </a:solidFill>
              </a:rPr>
              <a:t>) </a:t>
            </a:r>
          </a:p>
          <a:p>
            <a:pPr lvl="2">
              <a:buFont typeface="Arial" pitchFamily="34" charset="0"/>
              <a:buChar char="•"/>
            </a:pPr>
            <a:r>
              <a:rPr lang="en-US" sz="1400" dirty="0" smtClean="0">
                <a:solidFill>
                  <a:schemeClr val="tx1"/>
                </a:solidFill>
              </a:rPr>
              <a:t>Note that closed loop operation might not be reliable at 60GHz due to fast channel aging.</a:t>
            </a:r>
            <a:endParaRPr lang="en-US" sz="1400" dirty="0">
              <a:solidFill>
                <a:schemeClr val="tx1"/>
              </a:solidFill>
            </a:endParaRPr>
          </a:p>
        </p:txBody>
      </p:sp>
      <p:sp>
        <p:nvSpPr>
          <p:cNvPr id="237" name="TextBox 236"/>
          <p:cNvSpPr txBox="1"/>
          <p:nvPr/>
        </p:nvSpPr>
        <p:spPr>
          <a:xfrm>
            <a:off x="3657600" y="1905000"/>
            <a:ext cx="2133600" cy="1077218"/>
          </a:xfrm>
          <a:prstGeom prst="rect">
            <a:avLst/>
          </a:prstGeom>
          <a:noFill/>
        </p:spPr>
        <p:txBody>
          <a:bodyPr wrap="square" rtlCol="0">
            <a:spAutoFit/>
          </a:bodyPr>
          <a:lstStyle/>
          <a:p>
            <a:r>
              <a:rPr lang="en-US" sz="2000" dirty="0" smtClean="0">
                <a:solidFill>
                  <a:schemeClr val="tx1"/>
                </a:solidFill>
              </a:rPr>
              <a:t>Y = </a:t>
            </a:r>
            <a:r>
              <a:rPr lang="en-US" sz="2000" dirty="0" err="1" smtClean="0">
                <a:solidFill>
                  <a:schemeClr val="tx1"/>
                </a:solidFill>
              </a:rPr>
              <a:t>Hx</a:t>
            </a:r>
            <a:r>
              <a:rPr lang="en-US" sz="2000" dirty="0" smtClean="0">
                <a:solidFill>
                  <a:schemeClr val="tx1"/>
                </a:solidFill>
              </a:rPr>
              <a:t> +n</a:t>
            </a:r>
          </a:p>
          <a:p>
            <a:r>
              <a:rPr lang="en-US" sz="2000" dirty="0" smtClean="0">
                <a:solidFill>
                  <a:schemeClr val="tx1"/>
                </a:solidFill>
              </a:rPr>
              <a:t>x=Fs = F</a:t>
            </a:r>
            <a:r>
              <a:rPr lang="en-US" sz="2000" baseline="-25000" dirty="0" smtClean="0">
                <a:solidFill>
                  <a:schemeClr val="tx1"/>
                </a:solidFill>
              </a:rPr>
              <a:t>RF</a:t>
            </a:r>
            <a:r>
              <a:rPr lang="en-US" sz="2000" dirty="0" smtClean="0">
                <a:solidFill>
                  <a:schemeClr val="tx1"/>
                </a:solidFill>
              </a:rPr>
              <a:t> F</a:t>
            </a:r>
            <a:r>
              <a:rPr lang="en-US" sz="2000" baseline="-25000" dirty="0" smtClean="0">
                <a:solidFill>
                  <a:schemeClr val="tx1"/>
                </a:solidFill>
              </a:rPr>
              <a:t>BB</a:t>
            </a:r>
            <a:r>
              <a:rPr lang="en-US" sz="2000" dirty="0" smtClean="0">
                <a:solidFill>
                  <a:schemeClr val="tx1"/>
                </a:solidFill>
              </a:rPr>
              <a:t> s</a:t>
            </a:r>
          </a:p>
          <a:p>
            <a:r>
              <a:rPr lang="en-US" sz="2000" dirty="0" smtClean="0">
                <a:solidFill>
                  <a:schemeClr val="tx1"/>
                </a:solidFill>
              </a:rPr>
              <a:t>z=</a:t>
            </a:r>
            <a:r>
              <a:rPr lang="en-US" sz="2000" dirty="0" err="1" smtClean="0">
                <a:solidFill>
                  <a:schemeClr val="tx1"/>
                </a:solidFill>
              </a:rPr>
              <a:t>W</a:t>
            </a:r>
            <a:r>
              <a:rPr lang="en-US" sz="2000" baseline="-25000" dirty="0" err="1" smtClean="0">
                <a:solidFill>
                  <a:schemeClr val="tx1"/>
                </a:solidFill>
              </a:rPr>
              <a:t>BB</a:t>
            </a:r>
            <a:r>
              <a:rPr lang="en-US" sz="2000" dirty="0" err="1" smtClean="0">
                <a:solidFill>
                  <a:schemeClr val="tx1"/>
                </a:solidFill>
              </a:rPr>
              <a:t>W</a:t>
            </a:r>
            <a:r>
              <a:rPr lang="en-US" sz="2000" baseline="-25000" dirty="0" err="1" smtClean="0">
                <a:solidFill>
                  <a:schemeClr val="tx1"/>
                </a:solidFill>
              </a:rPr>
              <a:t>RF</a:t>
            </a:r>
            <a:r>
              <a:rPr lang="en-US" sz="2000" dirty="0" err="1" smtClean="0">
                <a:solidFill>
                  <a:schemeClr val="tx1"/>
                </a:solidFill>
              </a:rPr>
              <a:t>y</a:t>
            </a:r>
            <a:r>
              <a:rPr lang="en-US" dirty="0" smtClean="0"/>
              <a:t> </a:t>
            </a:r>
            <a:endParaRPr lang="en-US" dirty="0"/>
          </a:p>
        </p:txBody>
      </p:sp>
    </p:spTree>
    <p:extLst>
      <p:ext uri="{BB962C8B-B14F-4D97-AF65-F5344CB8AC3E}">
        <p14:creationId xmlns:p14="http://schemas.microsoft.com/office/powerpoint/2010/main" val="5836028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Rectangle 86"/>
          <p:cNvSpPr/>
          <p:nvPr/>
        </p:nvSpPr>
        <p:spPr>
          <a:xfrm>
            <a:off x="7848600" y="6056986"/>
            <a:ext cx="1219200" cy="42001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7848600" y="1524000"/>
            <a:ext cx="1219200" cy="4572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4953000" y="2514600"/>
            <a:ext cx="1219200" cy="4572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4953000" y="5585552"/>
            <a:ext cx="1219200" cy="81524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a:off x="7848600" y="5486400"/>
            <a:ext cx="1219200" cy="42965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4953000" y="4495800"/>
            <a:ext cx="1219200" cy="914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7848600" y="4495800"/>
            <a:ext cx="1219200" cy="914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4953000" y="3505200"/>
            <a:ext cx="1219200" cy="914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7848600" y="3505200"/>
            <a:ext cx="1219200" cy="914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7848600" y="2514600"/>
            <a:ext cx="1219200" cy="914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4953000" y="1524000"/>
            <a:ext cx="1219200" cy="914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5800" y="685801"/>
            <a:ext cx="7770813" cy="838200"/>
          </a:xfrm>
        </p:spPr>
        <p:txBody>
          <a:bodyPr>
            <a:normAutofit/>
          </a:bodyPr>
          <a:lstStyle/>
          <a:p>
            <a:r>
              <a:rPr lang="en-US" dirty="0" smtClean="0"/>
              <a:t>Multiple Antenna Operations for 11ay</a:t>
            </a:r>
            <a:endParaRPr lang="en-US" dirty="0"/>
          </a:p>
        </p:txBody>
      </p:sp>
      <p:sp>
        <p:nvSpPr>
          <p:cNvPr id="3" name="Content Placeholder 2"/>
          <p:cNvSpPr>
            <a:spLocks noGrp="1"/>
          </p:cNvSpPr>
          <p:nvPr>
            <p:ph idx="1"/>
          </p:nvPr>
        </p:nvSpPr>
        <p:spPr>
          <a:xfrm>
            <a:off x="457200" y="1600200"/>
            <a:ext cx="4648200" cy="4525963"/>
          </a:xfrm>
        </p:spPr>
        <p:txBody>
          <a:bodyPr>
            <a:normAutofit fontScale="92500" lnSpcReduction="10000"/>
          </a:bodyPr>
          <a:lstStyle/>
          <a:p>
            <a:r>
              <a:rPr lang="en-US" sz="2000" dirty="0" smtClean="0"/>
              <a:t>TX </a:t>
            </a:r>
            <a:r>
              <a:rPr lang="en-US" sz="2000" dirty="0" err="1" smtClean="0"/>
              <a:t>beamforming</a:t>
            </a:r>
            <a:r>
              <a:rPr lang="en-US" sz="2000" dirty="0" smtClean="0"/>
              <a:t>: Multiple TX antennas transmit a single spatial stream to a single RX antenna</a:t>
            </a:r>
          </a:p>
          <a:p>
            <a:r>
              <a:rPr lang="en-US" sz="2000" dirty="0" smtClean="0"/>
              <a:t>RX </a:t>
            </a:r>
            <a:r>
              <a:rPr lang="en-US" sz="2000" dirty="0" err="1" smtClean="0"/>
              <a:t>beamforming</a:t>
            </a:r>
            <a:r>
              <a:rPr lang="en-US" sz="2000" dirty="0" smtClean="0"/>
              <a:t>: A single TX antenna transmits a single spatial stream to multiple RX antennas</a:t>
            </a:r>
          </a:p>
          <a:p>
            <a:r>
              <a:rPr lang="en-US" sz="2000" dirty="0" smtClean="0"/>
              <a:t>TX </a:t>
            </a:r>
            <a:r>
              <a:rPr lang="en-US" sz="2000" dirty="0" err="1" smtClean="0"/>
              <a:t>beamforming</a:t>
            </a:r>
            <a:r>
              <a:rPr lang="en-US" sz="2000" dirty="0" smtClean="0"/>
              <a:t> and RX </a:t>
            </a:r>
            <a:r>
              <a:rPr lang="en-US" sz="2000" dirty="0" err="1" smtClean="0"/>
              <a:t>beamforming</a:t>
            </a:r>
            <a:r>
              <a:rPr lang="en-US" sz="2000" dirty="0" smtClean="0"/>
              <a:t>: Multiple TX antennas transmit a single spatial stream to multiple RX antennas</a:t>
            </a:r>
          </a:p>
          <a:p>
            <a:r>
              <a:rPr lang="en-US" sz="2000" dirty="0" smtClean="0"/>
              <a:t>SU-MIMO: multiple TX antennas transmit multiple spatial streams to multiple RX antennas</a:t>
            </a:r>
          </a:p>
          <a:p>
            <a:r>
              <a:rPr lang="en-US" sz="2000" dirty="0" smtClean="0"/>
              <a:t>MU-MIMO: multiple TX antennas transmit multiple spatial streams to multiple devices</a:t>
            </a:r>
          </a:p>
          <a:p>
            <a:endParaRPr lang="en-US" sz="2000"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4</a:t>
            </a:fld>
            <a:endParaRPr lang="en-US" dirty="0"/>
          </a:p>
        </p:txBody>
      </p:sp>
      <p:sp>
        <p:nvSpPr>
          <p:cNvPr id="5" name="TextBox 4"/>
          <p:cNvSpPr txBox="1"/>
          <p:nvPr/>
        </p:nvSpPr>
        <p:spPr>
          <a:xfrm>
            <a:off x="5029200" y="5650735"/>
            <a:ext cx="1066800" cy="307777"/>
          </a:xfrm>
          <a:prstGeom prst="rect">
            <a:avLst/>
          </a:prstGeom>
          <a:solidFill>
            <a:schemeClr val="bg1"/>
          </a:solidFill>
          <a:ln>
            <a:solidFill>
              <a:schemeClr val="tx1"/>
            </a:solidFill>
          </a:ln>
        </p:spPr>
        <p:txBody>
          <a:bodyPr wrap="square" rtlCol="0">
            <a:spAutoFit/>
          </a:bodyPr>
          <a:lstStyle/>
          <a:p>
            <a:r>
              <a:rPr lang="en-US" sz="1400" dirty="0" smtClean="0"/>
              <a:t>Transceiver</a:t>
            </a:r>
            <a:endParaRPr lang="en-US" sz="1400" dirty="0"/>
          </a:p>
        </p:txBody>
      </p:sp>
      <p:sp>
        <p:nvSpPr>
          <p:cNvPr id="6" name="Isosceles Triangle 5"/>
          <p:cNvSpPr/>
          <p:nvPr/>
        </p:nvSpPr>
        <p:spPr>
          <a:xfrm rot="16200000">
            <a:off x="6438900" y="5614124"/>
            <a:ext cx="152400" cy="381000"/>
          </a:xfrm>
          <a:prstGeom prst="triangl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6"/>
          <p:cNvSpPr/>
          <p:nvPr/>
        </p:nvSpPr>
        <p:spPr>
          <a:xfrm rot="16200000">
            <a:off x="6438900" y="5983189"/>
            <a:ext cx="152400" cy="381000"/>
          </a:xfrm>
          <a:prstGeom prst="triangl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rot="5400000" flipH="1">
            <a:off x="7429500" y="5524500"/>
            <a:ext cx="152400" cy="381000"/>
          </a:xfrm>
          <a:prstGeom prst="triangl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rot="5400000" flipH="1">
            <a:off x="7429500" y="6057900"/>
            <a:ext cx="152400" cy="381000"/>
          </a:xfrm>
          <a:prstGeom prst="triangl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029200" y="6019800"/>
            <a:ext cx="1066800" cy="307777"/>
          </a:xfrm>
          <a:prstGeom prst="rect">
            <a:avLst/>
          </a:prstGeom>
          <a:solidFill>
            <a:schemeClr val="bg1"/>
          </a:solidFill>
          <a:ln>
            <a:solidFill>
              <a:schemeClr val="tx1"/>
            </a:solidFill>
          </a:ln>
        </p:spPr>
        <p:txBody>
          <a:bodyPr wrap="square" rtlCol="0">
            <a:spAutoFit/>
          </a:bodyPr>
          <a:lstStyle/>
          <a:p>
            <a:r>
              <a:rPr lang="en-US" sz="1400" dirty="0" smtClean="0"/>
              <a:t>Transceiver</a:t>
            </a:r>
            <a:endParaRPr lang="en-US" sz="1400" dirty="0"/>
          </a:p>
        </p:txBody>
      </p:sp>
      <p:cxnSp>
        <p:nvCxnSpPr>
          <p:cNvPr id="11" name="Straight Connector 10"/>
          <p:cNvCxnSpPr/>
          <p:nvPr/>
        </p:nvCxnSpPr>
        <p:spPr>
          <a:xfrm>
            <a:off x="6096000" y="5804623"/>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096000" y="61722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696200" y="5716488"/>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696200" y="62484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7924800" y="5562600"/>
            <a:ext cx="1066800" cy="307777"/>
          </a:xfrm>
          <a:prstGeom prst="rect">
            <a:avLst/>
          </a:prstGeom>
          <a:solidFill>
            <a:schemeClr val="bg1"/>
          </a:solidFill>
          <a:ln>
            <a:solidFill>
              <a:schemeClr val="tx1"/>
            </a:solidFill>
          </a:ln>
        </p:spPr>
        <p:txBody>
          <a:bodyPr wrap="square" rtlCol="0">
            <a:spAutoFit/>
          </a:bodyPr>
          <a:lstStyle/>
          <a:p>
            <a:r>
              <a:rPr lang="en-US" sz="1400" dirty="0" smtClean="0"/>
              <a:t>Transceiver</a:t>
            </a:r>
            <a:endParaRPr lang="en-US" sz="1400" dirty="0"/>
          </a:p>
        </p:txBody>
      </p:sp>
      <p:sp>
        <p:nvSpPr>
          <p:cNvPr id="16" name="TextBox 15"/>
          <p:cNvSpPr txBox="1"/>
          <p:nvPr/>
        </p:nvSpPr>
        <p:spPr>
          <a:xfrm>
            <a:off x="7924800" y="6096000"/>
            <a:ext cx="1066800" cy="307777"/>
          </a:xfrm>
          <a:prstGeom prst="rect">
            <a:avLst/>
          </a:prstGeom>
          <a:solidFill>
            <a:schemeClr val="bg1"/>
          </a:solidFill>
          <a:ln>
            <a:solidFill>
              <a:schemeClr val="tx1"/>
            </a:solidFill>
          </a:ln>
        </p:spPr>
        <p:txBody>
          <a:bodyPr wrap="square" rtlCol="0">
            <a:spAutoFit/>
          </a:bodyPr>
          <a:lstStyle/>
          <a:p>
            <a:r>
              <a:rPr lang="en-US" sz="1400" dirty="0" smtClean="0"/>
              <a:t>Transceiver</a:t>
            </a:r>
            <a:endParaRPr lang="en-US" sz="1400" dirty="0"/>
          </a:p>
        </p:txBody>
      </p:sp>
      <p:sp>
        <p:nvSpPr>
          <p:cNvPr id="17" name="Freeform 16"/>
          <p:cNvSpPr/>
          <p:nvPr/>
        </p:nvSpPr>
        <p:spPr>
          <a:xfrm flipV="1">
            <a:off x="6759767" y="5726016"/>
            <a:ext cx="466725" cy="104775"/>
          </a:xfrm>
          <a:custGeom>
            <a:avLst/>
            <a:gdLst>
              <a:gd name="connsiteX0" fmla="*/ 0 w 466725"/>
              <a:gd name="connsiteY0" fmla="*/ 0 h 104775"/>
              <a:gd name="connsiteX1" fmla="*/ 219075 w 466725"/>
              <a:gd name="connsiteY1" fmla="*/ 28575 h 104775"/>
              <a:gd name="connsiteX2" fmla="*/ 161925 w 466725"/>
              <a:gd name="connsiteY2" fmla="*/ 57150 h 104775"/>
              <a:gd name="connsiteX3" fmla="*/ 466725 w 466725"/>
              <a:gd name="connsiteY3" fmla="*/ 104775 h 104775"/>
            </a:gdLst>
            <a:ahLst/>
            <a:cxnLst>
              <a:cxn ang="0">
                <a:pos x="connsiteX0" y="connsiteY0"/>
              </a:cxn>
              <a:cxn ang="0">
                <a:pos x="connsiteX1" y="connsiteY1"/>
              </a:cxn>
              <a:cxn ang="0">
                <a:pos x="connsiteX2" y="connsiteY2"/>
              </a:cxn>
              <a:cxn ang="0">
                <a:pos x="connsiteX3" y="connsiteY3"/>
              </a:cxn>
            </a:cxnLst>
            <a:rect l="l" t="t" r="r" b="b"/>
            <a:pathLst>
              <a:path w="466725" h="104775">
                <a:moveTo>
                  <a:pt x="0" y="0"/>
                </a:moveTo>
                <a:cubicBezTo>
                  <a:pt x="96044" y="9525"/>
                  <a:pt x="192088" y="19050"/>
                  <a:pt x="219075" y="28575"/>
                </a:cubicBezTo>
                <a:cubicBezTo>
                  <a:pt x="246062" y="38100"/>
                  <a:pt x="120650" y="44450"/>
                  <a:pt x="161925" y="57150"/>
                </a:cubicBezTo>
                <a:cubicBezTo>
                  <a:pt x="203200" y="69850"/>
                  <a:pt x="334962" y="87312"/>
                  <a:pt x="466725" y="104775"/>
                </a:cubicBezTo>
              </a:path>
            </a:pathLst>
          </a:cu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6781800" y="6172200"/>
            <a:ext cx="466725" cy="104775"/>
          </a:xfrm>
          <a:custGeom>
            <a:avLst/>
            <a:gdLst>
              <a:gd name="connsiteX0" fmla="*/ 0 w 466725"/>
              <a:gd name="connsiteY0" fmla="*/ 0 h 104775"/>
              <a:gd name="connsiteX1" fmla="*/ 219075 w 466725"/>
              <a:gd name="connsiteY1" fmla="*/ 28575 h 104775"/>
              <a:gd name="connsiteX2" fmla="*/ 161925 w 466725"/>
              <a:gd name="connsiteY2" fmla="*/ 57150 h 104775"/>
              <a:gd name="connsiteX3" fmla="*/ 466725 w 466725"/>
              <a:gd name="connsiteY3" fmla="*/ 104775 h 104775"/>
            </a:gdLst>
            <a:ahLst/>
            <a:cxnLst>
              <a:cxn ang="0">
                <a:pos x="connsiteX0" y="connsiteY0"/>
              </a:cxn>
              <a:cxn ang="0">
                <a:pos x="connsiteX1" y="connsiteY1"/>
              </a:cxn>
              <a:cxn ang="0">
                <a:pos x="connsiteX2" y="connsiteY2"/>
              </a:cxn>
              <a:cxn ang="0">
                <a:pos x="connsiteX3" y="connsiteY3"/>
              </a:cxn>
            </a:cxnLst>
            <a:rect l="l" t="t" r="r" b="b"/>
            <a:pathLst>
              <a:path w="466725" h="104775">
                <a:moveTo>
                  <a:pt x="0" y="0"/>
                </a:moveTo>
                <a:cubicBezTo>
                  <a:pt x="96044" y="9525"/>
                  <a:pt x="192088" y="19050"/>
                  <a:pt x="219075" y="28575"/>
                </a:cubicBezTo>
                <a:cubicBezTo>
                  <a:pt x="246062" y="38100"/>
                  <a:pt x="120650" y="44450"/>
                  <a:pt x="161925" y="57150"/>
                </a:cubicBezTo>
                <a:cubicBezTo>
                  <a:pt x="203200" y="69850"/>
                  <a:pt x="334962" y="87312"/>
                  <a:pt x="466725" y="104775"/>
                </a:cubicBezTo>
              </a:path>
            </a:pathLst>
          </a:cu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5029200" y="1600200"/>
            <a:ext cx="1066800" cy="307777"/>
          </a:xfrm>
          <a:prstGeom prst="rect">
            <a:avLst/>
          </a:prstGeom>
          <a:solidFill>
            <a:schemeClr val="bg1"/>
          </a:solidFill>
          <a:ln>
            <a:solidFill>
              <a:schemeClr val="tx1"/>
            </a:solidFill>
          </a:ln>
        </p:spPr>
        <p:txBody>
          <a:bodyPr wrap="square" rtlCol="0">
            <a:spAutoFit/>
          </a:bodyPr>
          <a:lstStyle/>
          <a:p>
            <a:r>
              <a:rPr lang="en-US" sz="1400" dirty="0" smtClean="0"/>
              <a:t>Transceiver</a:t>
            </a:r>
            <a:endParaRPr lang="en-US" sz="1400" dirty="0"/>
          </a:p>
        </p:txBody>
      </p:sp>
      <p:sp>
        <p:nvSpPr>
          <p:cNvPr id="21" name="Isosceles Triangle 20"/>
          <p:cNvSpPr/>
          <p:nvPr/>
        </p:nvSpPr>
        <p:spPr>
          <a:xfrm rot="16200000">
            <a:off x="6438900" y="2020789"/>
            <a:ext cx="152400" cy="381000"/>
          </a:xfrm>
          <a:prstGeom prst="triangl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p:cNvSpPr/>
          <p:nvPr/>
        </p:nvSpPr>
        <p:spPr>
          <a:xfrm rot="5400000" flipH="1">
            <a:off x="7429500" y="1562100"/>
            <a:ext cx="152400" cy="381000"/>
          </a:xfrm>
          <a:prstGeom prst="triangl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5029200" y="2057400"/>
            <a:ext cx="1066800" cy="307777"/>
          </a:xfrm>
          <a:prstGeom prst="rect">
            <a:avLst/>
          </a:prstGeom>
          <a:solidFill>
            <a:schemeClr val="bg1"/>
          </a:solidFill>
          <a:ln>
            <a:solidFill>
              <a:schemeClr val="tx1"/>
            </a:solidFill>
          </a:ln>
        </p:spPr>
        <p:txBody>
          <a:bodyPr wrap="square" rtlCol="0">
            <a:spAutoFit/>
          </a:bodyPr>
          <a:lstStyle/>
          <a:p>
            <a:r>
              <a:rPr lang="en-US" sz="1400" dirty="0" smtClean="0"/>
              <a:t>Transceiver</a:t>
            </a:r>
            <a:endParaRPr lang="en-US" sz="1400" dirty="0"/>
          </a:p>
        </p:txBody>
      </p:sp>
      <p:cxnSp>
        <p:nvCxnSpPr>
          <p:cNvPr id="25" name="Straight Connector 24"/>
          <p:cNvCxnSpPr/>
          <p:nvPr/>
        </p:nvCxnSpPr>
        <p:spPr>
          <a:xfrm>
            <a:off x="6096000" y="1754088"/>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096000" y="22098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696200" y="1754088"/>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924800" y="1600200"/>
            <a:ext cx="1066800" cy="307777"/>
          </a:xfrm>
          <a:prstGeom prst="rect">
            <a:avLst/>
          </a:prstGeom>
          <a:solidFill>
            <a:schemeClr val="bg1"/>
          </a:solidFill>
          <a:ln>
            <a:solidFill>
              <a:schemeClr val="tx1"/>
            </a:solidFill>
          </a:ln>
        </p:spPr>
        <p:txBody>
          <a:bodyPr wrap="square" rtlCol="0">
            <a:spAutoFit/>
          </a:bodyPr>
          <a:lstStyle/>
          <a:p>
            <a:r>
              <a:rPr lang="en-US" sz="1400" dirty="0" smtClean="0"/>
              <a:t>Transceiver</a:t>
            </a:r>
            <a:endParaRPr lang="en-US" sz="1400" dirty="0"/>
          </a:p>
        </p:txBody>
      </p:sp>
      <p:sp>
        <p:nvSpPr>
          <p:cNvPr id="33" name="Freeform 32"/>
          <p:cNvSpPr/>
          <p:nvPr/>
        </p:nvSpPr>
        <p:spPr>
          <a:xfrm>
            <a:off x="6553200" y="1752600"/>
            <a:ext cx="665162" cy="341312"/>
          </a:xfrm>
          <a:custGeom>
            <a:avLst/>
            <a:gdLst>
              <a:gd name="connsiteX0" fmla="*/ 0 w 665162"/>
              <a:gd name="connsiteY0" fmla="*/ 39687 h 341312"/>
              <a:gd name="connsiteX1" fmla="*/ 209550 w 665162"/>
              <a:gd name="connsiteY1" fmla="*/ 58737 h 341312"/>
              <a:gd name="connsiteX2" fmla="*/ 133350 w 665162"/>
              <a:gd name="connsiteY2" fmla="*/ 125412 h 341312"/>
              <a:gd name="connsiteX3" fmla="*/ 419100 w 665162"/>
              <a:gd name="connsiteY3" fmla="*/ 20637 h 341312"/>
              <a:gd name="connsiteX4" fmla="*/ 619125 w 665162"/>
              <a:gd name="connsiteY4" fmla="*/ 20637 h 341312"/>
              <a:gd name="connsiteX5" fmla="*/ 647700 w 665162"/>
              <a:gd name="connsiteY5" fmla="*/ 144462 h 341312"/>
              <a:gd name="connsiteX6" fmla="*/ 514350 w 665162"/>
              <a:gd name="connsiteY6" fmla="*/ 239712 h 341312"/>
              <a:gd name="connsiteX7" fmla="*/ 180975 w 665162"/>
              <a:gd name="connsiteY7" fmla="*/ 249237 h 341312"/>
              <a:gd name="connsiteX8" fmla="*/ 285750 w 665162"/>
              <a:gd name="connsiteY8" fmla="*/ 287337 h 341312"/>
              <a:gd name="connsiteX9" fmla="*/ 200025 w 665162"/>
              <a:gd name="connsiteY9" fmla="*/ 334962 h 341312"/>
              <a:gd name="connsiteX10" fmla="*/ 171450 w 665162"/>
              <a:gd name="connsiteY10" fmla="*/ 325437 h 34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5162" h="341312">
                <a:moveTo>
                  <a:pt x="0" y="39687"/>
                </a:moveTo>
                <a:cubicBezTo>
                  <a:pt x="93662" y="42068"/>
                  <a:pt x="187325" y="44449"/>
                  <a:pt x="209550" y="58737"/>
                </a:cubicBezTo>
                <a:cubicBezTo>
                  <a:pt x="231775" y="73025"/>
                  <a:pt x="98425" y="131762"/>
                  <a:pt x="133350" y="125412"/>
                </a:cubicBezTo>
                <a:cubicBezTo>
                  <a:pt x="168275" y="119062"/>
                  <a:pt x="338138" y="38099"/>
                  <a:pt x="419100" y="20637"/>
                </a:cubicBezTo>
                <a:cubicBezTo>
                  <a:pt x="500062" y="3175"/>
                  <a:pt x="581025" y="0"/>
                  <a:pt x="619125" y="20637"/>
                </a:cubicBezTo>
                <a:cubicBezTo>
                  <a:pt x="657225" y="41274"/>
                  <a:pt x="665162" y="107950"/>
                  <a:pt x="647700" y="144462"/>
                </a:cubicBezTo>
                <a:cubicBezTo>
                  <a:pt x="630238" y="180974"/>
                  <a:pt x="592137" y="222250"/>
                  <a:pt x="514350" y="239712"/>
                </a:cubicBezTo>
                <a:cubicBezTo>
                  <a:pt x="436563" y="257174"/>
                  <a:pt x="219075" y="241300"/>
                  <a:pt x="180975" y="249237"/>
                </a:cubicBezTo>
                <a:cubicBezTo>
                  <a:pt x="142875" y="257174"/>
                  <a:pt x="282575" y="273050"/>
                  <a:pt x="285750" y="287337"/>
                </a:cubicBezTo>
                <a:cubicBezTo>
                  <a:pt x="288925" y="301624"/>
                  <a:pt x="219075" y="328612"/>
                  <a:pt x="200025" y="334962"/>
                </a:cubicBezTo>
                <a:cubicBezTo>
                  <a:pt x="180975" y="341312"/>
                  <a:pt x="176212" y="333374"/>
                  <a:pt x="171450" y="325437"/>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TextBox 33"/>
          <p:cNvSpPr txBox="1"/>
          <p:nvPr/>
        </p:nvSpPr>
        <p:spPr>
          <a:xfrm>
            <a:off x="5029200" y="2590800"/>
            <a:ext cx="1066800" cy="307777"/>
          </a:xfrm>
          <a:prstGeom prst="rect">
            <a:avLst/>
          </a:prstGeom>
          <a:solidFill>
            <a:schemeClr val="bg1"/>
          </a:solidFill>
          <a:ln>
            <a:solidFill>
              <a:schemeClr val="tx1"/>
            </a:solidFill>
          </a:ln>
        </p:spPr>
        <p:txBody>
          <a:bodyPr wrap="square" rtlCol="0">
            <a:spAutoFit/>
          </a:bodyPr>
          <a:lstStyle/>
          <a:p>
            <a:r>
              <a:rPr lang="en-US" sz="1400" dirty="0" smtClean="0"/>
              <a:t>Transceiver</a:t>
            </a:r>
            <a:endParaRPr lang="en-US" sz="1400" dirty="0"/>
          </a:p>
        </p:txBody>
      </p:sp>
      <p:sp>
        <p:nvSpPr>
          <p:cNvPr id="35" name="Isosceles Triangle 34"/>
          <p:cNvSpPr/>
          <p:nvPr/>
        </p:nvSpPr>
        <p:spPr>
          <a:xfrm rot="16200000">
            <a:off x="6438900" y="2554189"/>
            <a:ext cx="152400" cy="381000"/>
          </a:xfrm>
          <a:prstGeom prst="triangl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p:cNvSpPr/>
          <p:nvPr/>
        </p:nvSpPr>
        <p:spPr>
          <a:xfrm rot="5400000" flipH="1">
            <a:off x="7429500" y="3009900"/>
            <a:ext cx="152400" cy="381000"/>
          </a:xfrm>
          <a:prstGeom prst="triangl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Connector 39"/>
          <p:cNvCxnSpPr/>
          <p:nvPr/>
        </p:nvCxnSpPr>
        <p:spPr>
          <a:xfrm>
            <a:off x="6096000" y="2744688"/>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696200" y="2744688"/>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7696200" y="32004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7924800" y="2590800"/>
            <a:ext cx="1066800" cy="307777"/>
          </a:xfrm>
          <a:prstGeom prst="rect">
            <a:avLst/>
          </a:prstGeom>
          <a:solidFill>
            <a:schemeClr val="bg1"/>
          </a:solidFill>
          <a:ln>
            <a:solidFill>
              <a:schemeClr val="tx1"/>
            </a:solidFill>
          </a:ln>
        </p:spPr>
        <p:txBody>
          <a:bodyPr wrap="square" rtlCol="0">
            <a:spAutoFit/>
          </a:bodyPr>
          <a:lstStyle/>
          <a:p>
            <a:r>
              <a:rPr lang="en-US" sz="1400" dirty="0" smtClean="0"/>
              <a:t>Transceiver</a:t>
            </a:r>
            <a:endParaRPr lang="en-US" sz="1400" dirty="0"/>
          </a:p>
        </p:txBody>
      </p:sp>
      <p:sp>
        <p:nvSpPr>
          <p:cNvPr id="45" name="TextBox 44"/>
          <p:cNvSpPr txBox="1"/>
          <p:nvPr/>
        </p:nvSpPr>
        <p:spPr>
          <a:xfrm>
            <a:off x="7924800" y="3048000"/>
            <a:ext cx="1066800" cy="307777"/>
          </a:xfrm>
          <a:prstGeom prst="rect">
            <a:avLst/>
          </a:prstGeom>
          <a:solidFill>
            <a:schemeClr val="bg1"/>
          </a:solidFill>
          <a:ln>
            <a:solidFill>
              <a:schemeClr val="tx1"/>
            </a:solidFill>
          </a:ln>
        </p:spPr>
        <p:txBody>
          <a:bodyPr wrap="square" rtlCol="0">
            <a:spAutoFit/>
          </a:bodyPr>
          <a:lstStyle/>
          <a:p>
            <a:r>
              <a:rPr lang="en-US" sz="1400" dirty="0" smtClean="0"/>
              <a:t>Transceiver</a:t>
            </a:r>
            <a:endParaRPr lang="en-US" sz="1400" dirty="0"/>
          </a:p>
        </p:txBody>
      </p:sp>
      <p:sp>
        <p:nvSpPr>
          <p:cNvPr id="48" name="Freeform 47"/>
          <p:cNvSpPr/>
          <p:nvPr/>
        </p:nvSpPr>
        <p:spPr>
          <a:xfrm flipH="1">
            <a:off x="6858000" y="2743200"/>
            <a:ext cx="665162" cy="341312"/>
          </a:xfrm>
          <a:custGeom>
            <a:avLst/>
            <a:gdLst>
              <a:gd name="connsiteX0" fmla="*/ 0 w 665162"/>
              <a:gd name="connsiteY0" fmla="*/ 39687 h 341312"/>
              <a:gd name="connsiteX1" fmla="*/ 209550 w 665162"/>
              <a:gd name="connsiteY1" fmla="*/ 58737 h 341312"/>
              <a:gd name="connsiteX2" fmla="*/ 133350 w 665162"/>
              <a:gd name="connsiteY2" fmla="*/ 125412 h 341312"/>
              <a:gd name="connsiteX3" fmla="*/ 419100 w 665162"/>
              <a:gd name="connsiteY3" fmla="*/ 20637 h 341312"/>
              <a:gd name="connsiteX4" fmla="*/ 619125 w 665162"/>
              <a:gd name="connsiteY4" fmla="*/ 20637 h 341312"/>
              <a:gd name="connsiteX5" fmla="*/ 647700 w 665162"/>
              <a:gd name="connsiteY5" fmla="*/ 144462 h 341312"/>
              <a:gd name="connsiteX6" fmla="*/ 514350 w 665162"/>
              <a:gd name="connsiteY6" fmla="*/ 239712 h 341312"/>
              <a:gd name="connsiteX7" fmla="*/ 180975 w 665162"/>
              <a:gd name="connsiteY7" fmla="*/ 249237 h 341312"/>
              <a:gd name="connsiteX8" fmla="*/ 285750 w 665162"/>
              <a:gd name="connsiteY8" fmla="*/ 287337 h 341312"/>
              <a:gd name="connsiteX9" fmla="*/ 200025 w 665162"/>
              <a:gd name="connsiteY9" fmla="*/ 334962 h 341312"/>
              <a:gd name="connsiteX10" fmla="*/ 171450 w 665162"/>
              <a:gd name="connsiteY10" fmla="*/ 325437 h 34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5162" h="341312">
                <a:moveTo>
                  <a:pt x="0" y="39687"/>
                </a:moveTo>
                <a:cubicBezTo>
                  <a:pt x="93662" y="42068"/>
                  <a:pt x="187325" y="44449"/>
                  <a:pt x="209550" y="58737"/>
                </a:cubicBezTo>
                <a:cubicBezTo>
                  <a:pt x="231775" y="73025"/>
                  <a:pt x="98425" y="131762"/>
                  <a:pt x="133350" y="125412"/>
                </a:cubicBezTo>
                <a:cubicBezTo>
                  <a:pt x="168275" y="119062"/>
                  <a:pt x="338138" y="38099"/>
                  <a:pt x="419100" y="20637"/>
                </a:cubicBezTo>
                <a:cubicBezTo>
                  <a:pt x="500062" y="3175"/>
                  <a:pt x="581025" y="0"/>
                  <a:pt x="619125" y="20637"/>
                </a:cubicBezTo>
                <a:cubicBezTo>
                  <a:pt x="657225" y="41274"/>
                  <a:pt x="665162" y="107950"/>
                  <a:pt x="647700" y="144462"/>
                </a:cubicBezTo>
                <a:cubicBezTo>
                  <a:pt x="630238" y="180974"/>
                  <a:pt x="592137" y="222250"/>
                  <a:pt x="514350" y="239712"/>
                </a:cubicBezTo>
                <a:cubicBezTo>
                  <a:pt x="436563" y="257174"/>
                  <a:pt x="219075" y="241300"/>
                  <a:pt x="180975" y="249237"/>
                </a:cubicBezTo>
                <a:cubicBezTo>
                  <a:pt x="142875" y="257174"/>
                  <a:pt x="282575" y="273050"/>
                  <a:pt x="285750" y="287337"/>
                </a:cubicBezTo>
                <a:cubicBezTo>
                  <a:pt x="288925" y="301624"/>
                  <a:pt x="219075" y="328612"/>
                  <a:pt x="200025" y="334962"/>
                </a:cubicBezTo>
                <a:cubicBezTo>
                  <a:pt x="180975" y="341312"/>
                  <a:pt x="176212" y="333374"/>
                  <a:pt x="171450" y="325437"/>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Isosceles Triangle 36"/>
          <p:cNvSpPr/>
          <p:nvPr/>
        </p:nvSpPr>
        <p:spPr>
          <a:xfrm rot="5400000" flipH="1">
            <a:off x="7429500" y="2552700"/>
            <a:ext cx="152400" cy="381000"/>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p:cNvSpPr/>
          <p:nvPr/>
        </p:nvSpPr>
        <p:spPr>
          <a:xfrm rot="16200000">
            <a:off x="6438900" y="1563589"/>
            <a:ext cx="152400" cy="381000"/>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5029200" y="3581400"/>
            <a:ext cx="1066800" cy="307777"/>
          </a:xfrm>
          <a:prstGeom prst="rect">
            <a:avLst/>
          </a:prstGeom>
          <a:solidFill>
            <a:schemeClr val="bg1"/>
          </a:solidFill>
          <a:ln>
            <a:solidFill>
              <a:schemeClr val="tx1"/>
            </a:solidFill>
          </a:ln>
        </p:spPr>
        <p:txBody>
          <a:bodyPr wrap="square" rtlCol="0">
            <a:spAutoFit/>
          </a:bodyPr>
          <a:lstStyle/>
          <a:p>
            <a:r>
              <a:rPr lang="en-US" sz="1400" dirty="0" smtClean="0"/>
              <a:t>Transceiver</a:t>
            </a:r>
            <a:endParaRPr lang="en-US" sz="1400" dirty="0"/>
          </a:p>
        </p:txBody>
      </p:sp>
      <p:sp>
        <p:nvSpPr>
          <p:cNvPr id="50" name="Isosceles Triangle 49"/>
          <p:cNvSpPr/>
          <p:nvPr/>
        </p:nvSpPr>
        <p:spPr>
          <a:xfrm rot="16200000">
            <a:off x="6438900" y="3544789"/>
            <a:ext cx="152400" cy="381000"/>
          </a:xfrm>
          <a:prstGeom prst="triangl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Isosceles Triangle 50"/>
          <p:cNvSpPr/>
          <p:nvPr/>
        </p:nvSpPr>
        <p:spPr>
          <a:xfrm rot="16200000">
            <a:off x="6438900" y="4001989"/>
            <a:ext cx="152400" cy="381000"/>
          </a:xfrm>
          <a:prstGeom prst="triangl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Isosceles Triangle 51"/>
          <p:cNvSpPr/>
          <p:nvPr/>
        </p:nvSpPr>
        <p:spPr>
          <a:xfrm rot="5400000" flipH="1">
            <a:off x="7429500" y="3543300"/>
            <a:ext cx="152400" cy="381000"/>
          </a:xfrm>
          <a:prstGeom prst="triangl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Isosceles Triangle 52"/>
          <p:cNvSpPr/>
          <p:nvPr/>
        </p:nvSpPr>
        <p:spPr>
          <a:xfrm rot="5400000" flipH="1">
            <a:off x="7429500" y="4000500"/>
            <a:ext cx="152400" cy="381000"/>
          </a:xfrm>
          <a:prstGeom prst="triangl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5029200" y="4038600"/>
            <a:ext cx="1066800" cy="307777"/>
          </a:xfrm>
          <a:prstGeom prst="rect">
            <a:avLst/>
          </a:prstGeom>
          <a:solidFill>
            <a:schemeClr val="bg1"/>
          </a:solidFill>
          <a:ln>
            <a:solidFill>
              <a:schemeClr val="tx1"/>
            </a:solidFill>
          </a:ln>
        </p:spPr>
        <p:txBody>
          <a:bodyPr wrap="square" rtlCol="0">
            <a:spAutoFit/>
          </a:bodyPr>
          <a:lstStyle/>
          <a:p>
            <a:r>
              <a:rPr lang="en-US" sz="1400" dirty="0" smtClean="0"/>
              <a:t>Transceiver</a:t>
            </a:r>
            <a:endParaRPr lang="en-US" sz="1400" dirty="0"/>
          </a:p>
        </p:txBody>
      </p:sp>
      <p:cxnSp>
        <p:nvCxnSpPr>
          <p:cNvPr id="55" name="Straight Connector 54"/>
          <p:cNvCxnSpPr/>
          <p:nvPr/>
        </p:nvCxnSpPr>
        <p:spPr>
          <a:xfrm>
            <a:off x="6096000" y="3735288"/>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6096000" y="41910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7696200" y="3735288"/>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7696200" y="41910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7924800" y="3581400"/>
            <a:ext cx="1066800" cy="307777"/>
          </a:xfrm>
          <a:prstGeom prst="rect">
            <a:avLst/>
          </a:prstGeom>
          <a:solidFill>
            <a:schemeClr val="bg1"/>
          </a:solidFill>
          <a:ln>
            <a:solidFill>
              <a:schemeClr val="tx1"/>
            </a:solidFill>
          </a:ln>
        </p:spPr>
        <p:txBody>
          <a:bodyPr wrap="square" rtlCol="0">
            <a:spAutoFit/>
          </a:bodyPr>
          <a:lstStyle/>
          <a:p>
            <a:r>
              <a:rPr lang="en-US" sz="1400" dirty="0" smtClean="0"/>
              <a:t>Transceiver</a:t>
            </a:r>
            <a:endParaRPr lang="en-US" sz="1400" dirty="0"/>
          </a:p>
        </p:txBody>
      </p:sp>
      <p:sp>
        <p:nvSpPr>
          <p:cNvPr id="60" name="TextBox 59"/>
          <p:cNvSpPr txBox="1"/>
          <p:nvPr/>
        </p:nvSpPr>
        <p:spPr>
          <a:xfrm>
            <a:off x="7924800" y="4038600"/>
            <a:ext cx="1066800" cy="307777"/>
          </a:xfrm>
          <a:prstGeom prst="rect">
            <a:avLst/>
          </a:prstGeom>
          <a:solidFill>
            <a:schemeClr val="bg1"/>
          </a:solidFill>
          <a:ln>
            <a:solidFill>
              <a:schemeClr val="tx1"/>
            </a:solidFill>
          </a:ln>
        </p:spPr>
        <p:txBody>
          <a:bodyPr wrap="square" rtlCol="0">
            <a:spAutoFit/>
          </a:bodyPr>
          <a:lstStyle/>
          <a:p>
            <a:r>
              <a:rPr lang="en-US" sz="1400" dirty="0" smtClean="0"/>
              <a:t>Transceiver</a:t>
            </a:r>
            <a:endParaRPr lang="en-US" sz="1400" dirty="0"/>
          </a:p>
        </p:txBody>
      </p:sp>
      <p:sp>
        <p:nvSpPr>
          <p:cNvPr id="63" name="Freeform 62"/>
          <p:cNvSpPr/>
          <p:nvPr/>
        </p:nvSpPr>
        <p:spPr>
          <a:xfrm>
            <a:off x="6400800" y="3810000"/>
            <a:ext cx="533400" cy="304800"/>
          </a:xfrm>
          <a:custGeom>
            <a:avLst/>
            <a:gdLst>
              <a:gd name="connsiteX0" fmla="*/ 0 w 665162"/>
              <a:gd name="connsiteY0" fmla="*/ 39687 h 341312"/>
              <a:gd name="connsiteX1" fmla="*/ 209550 w 665162"/>
              <a:gd name="connsiteY1" fmla="*/ 58737 h 341312"/>
              <a:gd name="connsiteX2" fmla="*/ 133350 w 665162"/>
              <a:gd name="connsiteY2" fmla="*/ 125412 h 341312"/>
              <a:gd name="connsiteX3" fmla="*/ 419100 w 665162"/>
              <a:gd name="connsiteY3" fmla="*/ 20637 h 341312"/>
              <a:gd name="connsiteX4" fmla="*/ 619125 w 665162"/>
              <a:gd name="connsiteY4" fmla="*/ 20637 h 341312"/>
              <a:gd name="connsiteX5" fmla="*/ 647700 w 665162"/>
              <a:gd name="connsiteY5" fmla="*/ 144462 h 341312"/>
              <a:gd name="connsiteX6" fmla="*/ 514350 w 665162"/>
              <a:gd name="connsiteY6" fmla="*/ 239712 h 341312"/>
              <a:gd name="connsiteX7" fmla="*/ 180975 w 665162"/>
              <a:gd name="connsiteY7" fmla="*/ 249237 h 341312"/>
              <a:gd name="connsiteX8" fmla="*/ 285750 w 665162"/>
              <a:gd name="connsiteY8" fmla="*/ 287337 h 341312"/>
              <a:gd name="connsiteX9" fmla="*/ 200025 w 665162"/>
              <a:gd name="connsiteY9" fmla="*/ 334962 h 341312"/>
              <a:gd name="connsiteX10" fmla="*/ 171450 w 665162"/>
              <a:gd name="connsiteY10" fmla="*/ 325437 h 34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5162" h="341312">
                <a:moveTo>
                  <a:pt x="0" y="39687"/>
                </a:moveTo>
                <a:cubicBezTo>
                  <a:pt x="93662" y="42068"/>
                  <a:pt x="187325" y="44449"/>
                  <a:pt x="209550" y="58737"/>
                </a:cubicBezTo>
                <a:cubicBezTo>
                  <a:pt x="231775" y="73025"/>
                  <a:pt x="98425" y="131762"/>
                  <a:pt x="133350" y="125412"/>
                </a:cubicBezTo>
                <a:cubicBezTo>
                  <a:pt x="168275" y="119062"/>
                  <a:pt x="338138" y="38099"/>
                  <a:pt x="419100" y="20637"/>
                </a:cubicBezTo>
                <a:cubicBezTo>
                  <a:pt x="500062" y="3175"/>
                  <a:pt x="581025" y="0"/>
                  <a:pt x="619125" y="20637"/>
                </a:cubicBezTo>
                <a:cubicBezTo>
                  <a:pt x="657225" y="41274"/>
                  <a:pt x="665162" y="107950"/>
                  <a:pt x="647700" y="144462"/>
                </a:cubicBezTo>
                <a:cubicBezTo>
                  <a:pt x="630238" y="180974"/>
                  <a:pt x="592137" y="222250"/>
                  <a:pt x="514350" y="239712"/>
                </a:cubicBezTo>
                <a:cubicBezTo>
                  <a:pt x="436563" y="257174"/>
                  <a:pt x="219075" y="241300"/>
                  <a:pt x="180975" y="249237"/>
                </a:cubicBezTo>
                <a:cubicBezTo>
                  <a:pt x="142875" y="257174"/>
                  <a:pt x="282575" y="273050"/>
                  <a:pt x="285750" y="287337"/>
                </a:cubicBezTo>
                <a:cubicBezTo>
                  <a:pt x="288925" y="301624"/>
                  <a:pt x="219075" y="328612"/>
                  <a:pt x="200025" y="334962"/>
                </a:cubicBezTo>
                <a:cubicBezTo>
                  <a:pt x="180975" y="341312"/>
                  <a:pt x="176212" y="333374"/>
                  <a:pt x="171450" y="325437"/>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flipH="1">
            <a:off x="7010400" y="3810000"/>
            <a:ext cx="533400" cy="304800"/>
          </a:xfrm>
          <a:custGeom>
            <a:avLst/>
            <a:gdLst>
              <a:gd name="connsiteX0" fmla="*/ 0 w 665162"/>
              <a:gd name="connsiteY0" fmla="*/ 39687 h 341312"/>
              <a:gd name="connsiteX1" fmla="*/ 209550 w 665162"/>
              <a:gd name="connsiteY1" fmla="*/ 58737 h 341312"/>
              <a:gd name="connsiteX2" fmla="*/ 133350 w 665162"/>
              <a:gd name="connsiteY2" fmla="*/ 125412 h 341312"/>
              <a:gd name="connsiteX3" fmla="*/ 419100 w 665162"/>
              <a:gd name="connsiteY3" fmla="*/ 20637 h 341312"/>
              <a:gd name="connsiteX4" fmla="*/ 619125 w 665162"/>
              <a:gd name="connsiteY4" fmla="*/ 20637 h 341312"/>
              <a:gd name="connsiteX5" fmla="*/ 647700 w 665162"/>
              <a:gd name="connsiteY5" fmla="*/ 144462 h 341312"/>
              <a:gd name="connsiteX6" fmla="*/ 514350 w 665162"/>
              <a:gd name="connsiteY6" fmla="*/ 239712 h 341312"/>
              <a:gd name="connsiteX7" fmla="*/ 180975 w 665162"/>
              <a:gd name="connsiteY7" fmla="*/ 249237 h 341312"/>
              <a:gd name="connsiteX8" fmla="*/ 285750 w 665162"/>
              <a:gd name="connsiteY8" fmla="*/ 287337 h 341312"/>
              <a:gd name="connsiteX9" fmla="*/ 200025 w 665162"/>
              <a:gd name="connsiteY9" fmla="*/ 334962 h 341312"/>
              <a:gd name="connsiteX10" fmla="*/ 171450 w 665162"/>
              <a:gd name="connsiteY10" fmla="*/ 325437 h 34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5162" h="341312">
                <a:moveTo>
                  <a:pt x="0" y="39687"/>
                </a:moveTo>
                <a:cubicBezTo>
                  <a:pt x="93662" y="42068"/>
                  <a:pt x="187325" y="44449"/>
                  <a:pt x="209550" y="58737"/>
                </a:cubicBezTo>
                <a:cubicBezTo>
                  <a:pt x="231775" y="73025"/>
                  <a:pt x="98425" y="131762"/>
                  <a:pt x="133350" y="125412"/>
                </a:cubicBezTo>
                <a:cubicBezTo>
                  <a:pt x="168275" y="119062"/>
                  <a:pt x="338138" y="38099"/>
                  <a:pt x="419100" y="20637"/>
                </a:cubicBezTo>
                <a:cubicBezTo>
                  <a:pt x="500062" y="3175"/>
                  <a:pt x="581025" y="0"/>
                  <a:pt x="619125" y="20637"/>
                </a:cubicBezTo>
                <a:cubicBezTo>
                  <a:pt x="657225" y="41274"/>
                  <a:pt x="665162" y="107950"/>
                  <a:pt x="647700" y="144462"/>
                </a:cubicBezTo>
                <a:cubicBezTo>
                  <a:pt x="630238" y="180974"/>
                  <a:pt x="592137" y="222250"/>
                  <a:pt x="514350" y="239712"/>
                </a:cubicBezTo>
                <a:cubicBezTo>
                  <a:pt x="436563" y="257174"/>
                  <a:pt x="219075" y="241300"/>
                  <a:pt x="180975" y="249237"/>
                </a:cubicBezTo>
                <a:cubicBezTo>
                  <a:pt x="142875" y="257174"/>
                  <a:pt x="282575" y="273050"/>
                  <a:pt x="285750" y="287337"/>
                </a:cubicBezTo>
                <a:cubicBezTo>
                  <a:pt x="288925" y="301624"/>
                  <a:pt x="219075" y="328612"/>
                  <a:pt x="200025" y="334962"/>
                </a:cubicBezTo>
                <a:cubicBezTo>
                  <a:pt x="180975" y="341312"/>
                  <a:pt x="176212" y="333374"/>
                  <a:pt x="171450" y="325437"/>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TextBox 60"/>
          <p:cNvSpPr txBox="1"/>
          <p:nvPr/>
        </p:nvSpPr>
        <p:spPr>
          <a:xfrm>
            <a:off x="5029200" y="4572000"/>
            <a:ext cx="1066800" cy="307777"/>
          </a:xfrm>
          <a:prstGeom prst="rect">
            <a:avLst/>
          </a:prstGeom>
          <a:solidFill>
            <a:schemeClr val="bg1"/>
          </a:solidFill>
          <a:ln>
            <a:solidFill>
              <a:schemeClr val="tx1"/>
            </a:solidFill>
          </a:ln>
        </p:spPr>
        <p:txBody>
          <a:bodyPr wrap="square" rtlCol="0">
            <a:spAutoFit/>
          </a:bodyPr>
          <a:lstStyle/>
          <a:p>
            <a:r>
              <a:rPr lang="en-US" sz="1400" dirty="0" smtClean="0"/>
              <a:t>Transceiver</a:t>
            </a:r>
            <a:endParaRPr lang="en-US" sz="1400" dirty="0"/>
          </a:p>
        </p:txBody>
      </p:sp>
      <p:sp>
        <p:nvSpPr>
          <p:cNvPr id="62" name="Isosceles Triangle 61"/>
          <p:cNvSpPr/>
          <p:nvPr/>
        </p:nvSpPr>
        <p:spPr>
          <a:xfrm rot="16200000">
            <a:off x="6438900" y="4535389"/>
            <a:ext cx="152400" cy="381000"/>
          </a:xfrm>
          <a:prstGeom prst="triangl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Isosceles Triangle 64"/>
          <p:cNvSpPr/>
          <p:nvPr/>
        </p:nvSpPr>
        <p:spPr>
          <a:xfrm rot="16200000">
            <a:off x="6438900" y="4992589"/>
            <a:ext cx="152400" cy="381000"/>
          </a:xfrm>
          <a:prstGeom prst="triangl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Isosceles Triangle 65"/>
          <p:cNvSpPr/>
          <p:nvPr/>
        </p:nvSpPr>
        <p:spPr>
          <a:xfrm rot="5400000" flipH="1">
            <a:off x="7429500" y="4533900"/>
            <a:ext cx="152400" cy="381000"/>
          </a:xfrm>
          <a:prstGeom prst="triangl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Isosceles Triangle 66"/>
          <p:cNvSpPr/>
          <p:nvPr/>
        </p:nvSpPr>
        <p:spPr>
          <a:xfrm rot="5400000" flipH="1">
            <a:off x="7429500" y="4991100"/>
            <a:ext cx="152400" cy="381000"/>
          </a:xfrm>
          <a:prstGeom prst="triangl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p:cNvSpPr txBox="1"/>
          <p:nvPr/>
        </p:nvSpPr>
        <p:spPr>
          <a:xfrm>
            <a:off x="5029200" y="5029200"/>
            <a:ext cx="1066800" cy="307777"/>
          </a:xfrm>
          <a:prstGeom prst="rect">
            <a:avLst/>
          </a:prstGeom>
          <a:solidFill>
            <a:schemeClr val="bg1"/>
          </a:solidFill>
          <a:ln>
            <a:solidFill>
              <a:schemeClr val="tx1"/>
            </a:solidFill>
          </a:ln>
        </p:spPr>
        <p:txBody>
          <a:bodyPr wrap="square" rtlCol="0">
            <a:spAutoFit/>
          </a:bodyPr>
          <a:lstStyle/>
          <a:p>
            <a:r>
              <a:rPr lang="en-US" sz="1400" dirty="0" smtClean="0"/>
              <a:t>Transceiver</a:t>
            </a:r>
            <a:endParaRPr lang="en-US" sz="1400" dirty="0"/>
          </a:p>
        </p:txBody>
      </p:sp>
      <p:cxnSp>
        <p:nvCxnSpPr>
          <p:cNvPr id="69" name="Straight Connector 68"/>
          <p:cNvCxnSpPr/>
          <p:nvPr/>
        </p:nvCxnSpPr>
        <p:spPr>
          <a:xfrm>
            <a:off x="6096000" y="4725888"/>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6096000" y="51816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7696200" y="4725888"/>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7696200" y="51816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7924800" y="4572000"/>
            <a:ext cx="1066800" cy="307777"/>
          </a:xfrm>
          <a:prstGeom prst="rect">
            <a:avLst/>
          </a:prstGeom>
          <a:solidFill>
            <a:schemeClr val="bg1"/>
          </a:solidFill>
          <a:ln>
            <a:solidFill>
              <a:schemeClr val="tx1"/>
            </a:solidFill>
          </a:ln>
        </p:spPr>
        <p:txBody>
          <a:bodyPr wrap="square" rtlCol="0">
            <a:spAutoFit/>
          </a:bodyPr>
          <a:lstStyle/>
          <a:p>
            <a:r>
              <a:rPr lang="en-US" sz="1400" dirty="0" smtClean="0"/>
              <a:t>Transceiver</a:t>
            </a:r>
            <a:endParaRPr lang="en-US" sz="1400" dirty="0"/>
          </a:p>
        </p:txBody>
      </p:sp>
      <p:sp>
        <p:nvSpPr>
          <p:cNvPr id="74" name="TextBox 73"/>
          <p:cNvSpPr txBox="1"/>
          <p:nvPr/>
        </p:nvSpPr>
        <p:spPr>
          <a:xfrm>
            <a:off x="7924800" y="5029200"/>
            <a:ext cx="1066800" cy="307777"/>
          </a:xfrm>
          <a:prstGeom prst="rect">
            <a:avLst/>
          </a:prstGeom>
          <a:solidFill>
            <a:schemeClr val="bg1"/>
          </a:solidFill>
          <a:ln>
            <a:solidFill>
              <a:schemeClr val="tx1"/>
            </a:solidFill>
          </a:ln>
        </p:spPr>
        <p:txBody>
          <a:bodyPr wrap="square" rtlCol="0">
            <a:spAutoFit/>
          </a:bodyPr>
          <a:lstStyle/>
          <a:p>
            <a:r>
              <a:rPr lang="en-US" sz="1400" dirty="0" smtClean="0"/>
              <a:t>Transceiver</a:t>
            </a:r>
            <a:endParaRPr lang="en-US" sz="1400" dirty="0"/>
          </a:p>
        </p:txBody>
      </p:sp>
      <p:sp>
        <p:nvSpPr>
          <p:cNvPr id="75" name="Freeform 74"/>
          <p:cNvSpPr/>
          <p:nvPr/>
        </p:nvSpPr>
        <p:spPr>
          <a:xfrm>
            <a:off x="6781800" y="4648200"/>
            <a:ext cx="466725" cy="104775"/>
          </a:xfrm>
          <a:custGeom>
            <a:avLst/>
            <a:gdLst>
              <a:gd name="connsiteX0" fmla="*/ 0 w 466725"/>
              <a:gd name="connsiteY0" fmla="*/ 0 h 104775"/>
              <a:gd name="connsiteX1" fmla="*/ 219075 w 466725"/>
              <a:gd name="connsiteY1" fmla="*/ 28575 h 104775"/>
              <a:gd name="connsiteX2" fmla="*/ 161925 w 466725"/>
              <a:gd name="connsiteY2" fmla="*/ 57150 h 104775"/>
              <a:gd name="connsiteX3" fmla="*/ 466725 w 466725"/>
              <a:gd name="connsiteY3" fmla="*/ 104775 h 104775"/>
            </a:gdLst>
            <a:ahLst/>
            <a:cxnLst>
              <a:cxn ang="0">
                <a:pos x="connsiteX0" y="connsiteY0"/>
              </a:cxn>
              <a:cxn ang="0">
                <a:pos x="connsiteX1" y="connsiteY1"/>
              </a:cxn>
              <a:cxn ang="0">
                <a:pos x="connsiteX2" y="connsiteY2"/>
              </a:cxn>
              <a:cxn ang="0">
                <a:pos x="connsiteX3" y="connsiteY3"/>
              </a:cxn>
            </a:cxnLst>
            <a:rect l="l" t="t" r="r" b="b"/>
            <a:pathLst>
              <a:path w="466725" h="104775">
                <a:moveTo>
                  <a:pt x="0" y="0"/>
                </a:moveTo>
                <a:cubicBezTo>
                  <a:pt x="96044" y="9525"/>
                  <a:pt x="192088" y="19050"/>
                  <a:pt x="219075" y="28575"/>
                </a:cubicBezTo>
                <a:cubicBezTo>
                  <a:pt x="246062" y="38100"/>
                  <a:pt x="120650" y="44450"/>
                  <a:pt x="161925" y="57150"/>
                </a:cubicBezTo>
                <a:cubicBezTo>
                  <a:pt x="203200" y="69850"/>
                  <a:pt x="334962" y="87312"/>
                  <a:pt x="466725" y="104775"/>
                </a:cubicBezTo>
              </a:path>
            </a:pathLst>
          </a:cu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Freeform 75"/>
          <p:cNvSpPr/>
          <p:nvPr/>
        </p:nvSpPr>
        <p:spPr>
          <a:xfrm>
            <a:off x="6781800" y="5105400"/>
            <a:ext cx="466725" cy="104775"/>
          </a:xfrm>
          <a:custGeom>
            <a:avLst/>
            <a:gdLst>
              <a:gd name="connsiteX0" fmla="*/ 0 w 466725"/>
              <a:gd name="connsiteY0" fmla="*/ 0 h 104775"/>
              <a:gd name="connsiteX1" fmla="*/ 219075 w 466725"/>
              <a:gd name="connsiteY1" fmla="*/ 28575 h 104775"/>
              <a:gd name="connsiteX2" fmla="*/ 161925 w 466725"/>
              <a:gd name="connsiteY2" fmla="*/ 57150 h 104775"/>
              <a:gd name="connsiteX3" fmla="*/ 466725 w 466725"/>
              <a:gd name="connsiteY3" fmla="*/ 104775 h 104775"/>
            </a:gdLst>
            <a:ahLst/>
            <a:cxnLst>
              <a:cxn ang="0">
                <a:pos x="connsiteX0" y="connsiteY0"/>
              </a:cxn>
              <a:cxn ang="0">
                <a:pos x="connsiteX1" y="connsiteY1"/>
              </a:cxn>
              <a:cxn ang="0">
                <a:pos x="connsiteX2" y="connsiteY2"/>
              </a:cxn>
              <a:cxn ang="0">
                <a:pos x="connsiteX3" y="connsiteY3"/>
              </a:cxn>
            </a:cxnLst>
            <a:rect l="l" t="t" r="r" b="b"/>
            <a:pathLst>
              <a:path w="466725" h="104775">
                <a:moveTo>
                  <a:pt x="0" y="0"/>
                </a:moveTo>
                <a:cubicBezTo>
                  <a:pt x="96044" y="9525"/>
                  <a:pt x="192088" y="19050"/>
                  <a:pt x="219075" y="28575"/>
                </a:cubicBezTo>
                <a:cubicBezTo>
                  <a:pt x="246062" y="38100"/>
                  <a:pt x="120650" y="44450"/>
                  <a:pt x="161925" y="57150"/>
                </a:cubicBezTo>
                <a:cubicBezTo>
                  <a:pt x="203200" y="69850"/>
                  <a:pt x="334962" y="87312"/>
                  <a:pt x="466725" y="104775"/>
                </a:cubicBezTo>
              </a:path>
            </a:pathLst>
          </a:cu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srcRect/>
          <a:stretch>
            <a:fillRect/>
          </a:stretch>
        </p:blipFill>
        <p:spPr bwMode="auto">
          <a:xfrm>
            <a:off x="3810000" y="3200400"/>
            <a:ext cx="4755989" cy="3105150"/>
          </a:xfrm>
          <a:prstGeom prst="rect">
            <a:avLst/>
          </a:prstGeom>
          <a:noFill/>
          <a:ln w="9525">
            <a:noFill/>
            <a:miter lim="800000"/>
            <a:headEnd/>
            <a:tailEnd/>
          </a:ln>
        </p:spPr>
      </p:pic>
      <p:sp>
        <p:nvSpPr>
          <p:cNvPr id="2" name="Title 1"/>
          <p:cNvSpPr>
            <a:spLocks noGrp="1"/>
          </p:cNvSpPr>
          <p:nvPr>
            <p:ph type="title"/>
          </p:nvPr>
        </p:nvSpPr>
        <p:spPr/>
        <p:txBody>
          <a:bodyPr>
            <a:noAutofit/>
          </a:bodyPr>
          <a:lstStyle/>
          <a:p>
            <a:r>
              <a:rPr lang="en-US" dirty="0" smtClean="0"/>
              <a:t>Typical 11ad </a:t>
            </a:r>
            <a:r>
              <a:rPr lang="en-US" dirty="0" err="1" smtClean="0"/>
              <a:t>Beamforming</a:t>
            </a:r>
            <a:r>
              <a:rPr lang="en-US" dirty="0" smtClean="0"/>
              <a:t> Training - BTI</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r>
              <a:rPr lang="en-US" sz="2200" dirty="0" smtClean="0"/>
              <a:t>11ad adopts a modular, flexible </a:t>
            </a:r>
            <a:r>
              <a:rPr lang="en-US" sz="2200" dirty="0" err="1" smtClean="0"/>
              <a:t>beamforming</a:t>
            </a:r>
            <a:r>
              <a:rPr lang="en-US" sz="2200" dirty="0" smtClean="0"/>
              <a:t> protocol.</a:t>
            </a:r>
          </a:p>
          <a:p>
            <a:pPr lvl="1"/>
            <a:r>
              <a:rPr lang="en-US" sz="1800" dirty="0" smtClean="0"/>
              <a:t>Different parts of protocol can be individually invoked and executed.</a:t>
            </a:r>
          </a:p>
          <a:p>
            <a:r>
              <a:rPr lang="en-US" sz="2200" dirty="0" smtClean="0"/>
              <a:t>SLS during BTI:</a:t>
            </a:r>
          </a:p>
          <a:p>
            <a:pPr lvl="1"/>
            <a:r>
              <a:rPr lang="en-US" sz="1800" dirty="0" smtClean="0"/>
              <a:t>Transmit antenna/sector selection</a:t>
            </a:r>
          </a:p>
          <a:p>
            <a:pPr lvl="1"/>
            <a:r>
              <a:rPr lang="en-US" sz="1800" dirty="0" smtClean="0"/>
              <a:t>Receive Antenna Selection</a:t>
            </a:r>
          </a:p>
          <a:p>
            <a:pPr lvl="1">
              <a:buNone/>
            </a:pPr>
            <a:endParaRPr lang="en-US" sz="1800" dirty="0" smtClean="0"/>
          </a:p>
          <a:p>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4FAB45E9-EDE5-4709-A3AD-78EB74DC85DB}" type="slidenum">
              <a:rPr lang="en-US" smtClean="0"/>
              <a:pPr/>
              <a:t>5</a:t>
            </a:fld>
            <a:endParaRPr lang="en-US"/>
          </a:p>
        </p:txBody>
      </p:sp>
      <p:sp>
        <p:nvSpPr>
          <p:cNvPr id="6" name="Content Placeholder 2"/>
          <p:cNvSpPr txBox="1">
            <a:spLocks/>
          </p:cNvSpPr>
          <p:nvPr/>
        </p:nvSpPr>
        <p:spPr>
          <a:xfrm>
            <a:off x="446184" y="3437262"/>
            <a:ext cx="3398703" cy="2169271"/>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rPr>
              <a:t>A-BFT</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Responder antenna/sector</a:t>
            </a:r>
            <a:r>
              <a:rPr kumimoji="0" lang="en-US" sz="1800" b="0" i="0" u="none" strike="noStrike" kern="1200" cap="none" spc="0" normalizeH="0" noProof="0" dirty="0" smtClean="0">
                <a:ln>
                  <a:noFill/>
                </a:ln>
                <a:solidFill>
                  <a:schemeClr val="tx1"/>
                </a:solidFill>
                <a:effectLst/>
                <a:uLnTx/>
                <a:uFillTx/>
                <a:latin typeface="+mn-lt"/>
                <a:ea typeface="+mn-ea"/>
                <a:cs typeface="+mn-cs"/>
              </a:rPr>
              <a:t> selection via limited-slot random access</a:t>
            </a: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1"/>
          <p:cNvPicPr>
            <a:picLocks noChangeAspect="1" noChangeArrowheads="1"/>
          </p:cNvPicPr>
          <p:nvPr/>
        </p:nvPicPr>
        <p:blipFill>
          <a:blip r:embed="rId2" cstate="print"/>
          <a:srcRect/>
          <a:stretch>
            <a:fillRect/>
          </a:stretch>
        </p:blipFill>
        <p:spPr bwMode="auto">
          <a:xfrm>
            <a:off x="3829280" y="3514668"/>
            <a:ext cx="5105400" cy="3133725"/>
          </a:xfrm>
          <a:prstGeom prst="rect">
            <a:avLst/>
          </a:prstGeom>
          <a:noFill/>
          <a:ln w="9525">
            <a:noFill/>
            <a:miter lim="800000"/>
            <a:headEnd/>
            <a:tailEnd/>
          </a:ln>
        </p:spPr>
      </p:pic>
      <p:sp>
        <p:nvSpPr>
          <p:cNvPr id="2" name="Title 1"/>
          <p:cNvSpPr>
            <a:spLocks noGrp="1"/>
          </p:cNvSpPr>
          <p:nvPr>
            <p:ph type="title"/>
          </p:nvPr>
        </p:nvSpPr>
        <p:spPr/>
        <p:txBody>
          <a:bodyPr>
            <a:normAutofit fontScale="90000"/>
          </a:bodyPr>
          <a:lstStyle/>
          <a:p>
            <a:r>
              <a:rPr lang="en-US" sz="3600" dirty="0" smtClean="0"/>
              <a:t>Typical 11ad </a:t>
            </a:r>
            <a:r>
              <a:rPr lang="en-US" sz="3600" dirty="0" err="1" smtClean="0"/>
              <a:t>Beamforming</a:t>
            </a:r>
            <a:r>
              <a:rPr lang="en-US" sz="3600" dirty="0" smtClean="0"/>
              <a:t> Training - DTI</a:t>
            </a:r>
            <a:endParaRPr lang="en-US" sz="3600" dirty="0"/>
          </a:p>
        </p:txBody>
      </p:sp>
      <p:sp>
        <p:nvSpPr>
          <p:cNvPr id="3" name="Content Placeholder 2"/>
          <p:cNvSpPr>
            <a:spLocks noGrp="1"/>
          </p:cNvSpPr>
          <p:nvPr>
            <p:ph idx="1"/>
          </p:nvPr>
        </p:nvSpPr>
        <p:spPr>
          <a:xfrm>
            <a:off x="457200" y="1600200"/>
            <a:ext cx="8229600" cy="4701449"/>
          </a:xfrm>
        </p:spPr>
        <p:txBody>
          <a:bodyPr>
            <a:normAutofit lnSpcReduction="10000"/>
          </a:bodyPr>
          <a:lstStyle/>
          <a:p>
            <a:r>
              <a:rPr lang="en-US" sz="2000" dirty="0" smtClean="0"/>
              <a:t>SLS: </a:t>
            </a:r>
          </a:p>
          <a:p>
            <a:pPr lvl="1"/>
            <a:r>
              <a:rPr lang="en-US" sz="1600" dirty="0" smtClean="0"/>
              <a:t>Transmit antenna/sector selection,  </a:t>
            </a:r>
          </a:p>
          <a:p>
            <a:pPr lvl="1"/>
            <a:r>
              <a:rPr lang="en-US" sz="1600" dirty="0" smtClean="0"/>
              <a:t>Receive Antenna Selection</a:t>
            </a:r>
          </a:p>
          <a:p>
            <a:pPr lvl="1"/>
            <a:r>
              <a:rPr lang="en-US" sz="1600" dirty="0" smtClean="0"/>
              <a:t>Responder transmit antenna/sector selection</a:t>
            </a:r>
          </a:p>
          <a:p>
            <a:r>
              <a:rPr lang="en-US" sz="2000" dirty="0" smtClean="0"/>
              <a:t>(Optional) TX sector down-selection:</a:t>
            </a:r>
          </a:p>
          <a:p>
            <a:pPr lvl="1"/>
            <a:r>
              <a:rPr lang="en-US" sz="1600" dirty="0" smtClean="0"/>
              <a:t>CSI feedbacks</a:t>
            </a:r>
          </a:p>
          <a:p>
            <a:r>
              <a:rPr lang="en-US" sz="2000" dirty="0" smtClean="0"/>
              <a:t>(Optional) MID operation: </a:t>
            </a:r>
          </a:p>
          <a:p>
            <a:pPr lvl="1"/>
            <a:r>
              <a:rPr lang="en-US" sz="1600" dirty="0" smtClean="0"/>
              <a:t>RX sector selection (using                                                                                                   quasi-</a:t>
            </a:r>
            <a:r>
              <a:rPr lang="en-US" sz="1600" dirty="0" err="1" smtClean="0"/>
              <a:t>omni</a:t>
            </a:r>
            <a:r>
              <a:rPr lang="en-US" sz="1600" dirty="0" smtClean="0"/>
              <a:t> </a:t>
            </a:r>
            <a:r>
              <a:rPr lang="en-US" sz="1600" dirty="0" err="1" smtClean="0"/>
              <a:t>tx</a:t>
            </a:r>
            <a:r>
              <a:rPr lang="en-US" sz="1600" dirty="0" smtClean="0"/>
              <a:t> beam)</a:t>
            </a:r>
          </a:p>
          <a:p>
            <a:r>
              <a:rPr lang="en-US" sz="2000" dirty="0" smtClean="0"/>
              <a:t>(Optional) BC operation: </a:t>
            </a:r>
          </a:p>
          <a:p>
            <a:pPr lvl="1"/>
            <a:r>
              <a:rPr lang="en-US" sz="1600" dirty="0" smtClean="0"/>
              <a:t>TX/RX sector Pairings</a:t>
            </a:r>
          </a:p>
          <a:p>
            <a:r>
              <a:rPr lang="en-US" sz="2000" dirty="0" smtClean="0"/>
              <a:t>Beam Refinement Transaction:</a:t>
            </a:r>
          </a:p>
          <a:p>
            <a:pPr lvl="1"/>
            <a:r>
              <a:rPr lang="en-US" sz="1600" dirty="0" smtClean="0"/>
              <a:t>RX sector training</a:t>
            </a:r>
          </a:p>
          <a:p>
            <a:pPr lvl="1"/>
            <a:r>
              <a:rPr lang="en-US" sz="1600" dirty="0" smtClean="0"/>
              <a:t>Refine TX/RX sectors</a:t>
            </a:r>
          </a:p>
          <a:p>
            <a:r>
              <a:rPr lang="en-US" sz="2000" dirty="0" smtClean="0"/>
              <a:t>Beam Tracking</a:t>
            </a:r>
          </a:p>
          <a:p>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normAutofit/>
          </a:bodyPr>
          <a:lstStyle/>
          <a:p>
            <a:r>
              <a:rPr lang="en-US" dirty="0" smtClean="0"/>
              <a:t>11ay MIMO/</a:t>
            </a:r>
            <a:r>
              <a:rPr lang="en-US" dirty="0" err="1" smtClean="0"/>
              <a:t>Beamforming</a:t>
            </a:r>
            <a:r>
              <a:rPr lang="en-US" dirty="0" smtClean="0"/>
              <a:t> Operation</a:t>
            </a:r>
            <a:endParaRPr lang="en-US" dirty="0"/>
          </a:p>
        </p:txBody>
      </p:sp>
      <p:sp>
        <p:nvSpPr>
          <p:cNvPr id="3" name="Content Placeholder 2"/>
          <p:cNvSpPr>
            <a:spLocks noGrp="1"/>
          </p:cNvSpPr>
          <p:nvPr>
            <p:ph idx="1"/>
          </p:nvPr>
        </p:nvSpPr>
        <p:spPr>
          <a:xfrm>
            <a:off x="583892" y="1490031"/>
            <a:ext cx="8135957" cy="4983340"/>
          </a:xfrm>
        </p:spPr>
        <p:txBody>
          <a:bodyPr>
            <a:normAutofit fontScale="70000" lnSpcReduction="20000"/>
          </a:bodyPr>
          <a:lstStyle/>
          <a:p>
            <a:pPr>
              <a:buFont typeface="Wingdings" pitchFamily="2" charset="2"/>
              <a:buChar char="q"/>
            </a:pPr>
            <a:r>
              <a:rPr lang="en-US" dirty="0" smtClean="0"/>
              <a:t>E-SLS (EDMG TXSS and/or EDMG RXSS)</a:t>
            </a:r>
          </a:p>
          <a:p>
            <a:pPr lvl="1">
              <a:buFont typeface="Wingdings" pitchFamily="2" charset="2"/>
              <a:buChar char="q"/>
            </a:pPr>
            <a:r>
              <a:rPr lang="en-US" dirty="0" smtClean="0"/>
              <a:t>Select a single transmit antenna/sector </a:t>
            </a:r>
          </a:p>
          <a:p>
            <a:pPr lvl="1">
              <a:buFont typeface="Wingdings" pitchFamily="2" charset="2"/>
              <a:buChar char="q"/>
            </a:pPr>
            <a:r>
              <a:rPr lang="en-US" dirty="0" smtClean="0"/>
              <a:t>Select a single receive antenna/sector </a:t>
            </a:r>
          </a:p>
          <a:p>
            <a:pPr lvl="1">
              <a:buFont typeface="Wingdings" pitchFamily="2" charset="2"/>
              <a:buChar char="q"/>
            </a:pPr>
            <a:r>
              <a:rPr lang="en-US" dirty="0" smtClean="0"/>
              <a:t>Responder return link training</a:t>
            </a:r>
          </a:p>
          <a:p>
            <a:pPr>
              <a:buFont typeface="Wingdings" pitchFamily="2" charset="2"/>
              <a:buChar char="q"/>
            </a:pPr>
            <a:r>
              <a:rPr lang="en-US" dirty="0" smtClean="0"/>
              <a:t>TX Sector down selection per antenna</a:t>
            </a:r>
          </a:p>
          <a:p>
            <a:pPr lvl="1">
              <a:buFont typeface="Wingdings" pitchFamily="2" charset="2"/>
              <a:buChar char="q"/>
            </a:pPr>
            <a:r>
              <a:rPr lang="en-US" dirty="0" smtClean="0"/>
              <a:t>To reduce the number of TX sectors per TX antenna</a:t>
            </a:r>
          </a:p>
          <a:p>
            <a:pPr lvl="1">
              <a:buFont typeface="Wingdings" pitchFamily="2" charset="2"/>
              <a:buChar char="q"/>
            </a:pPr>
            <a:r>
              <a:rPr lang="en-US" dirty="0" smtClean="0"/>
              <a:t>CSI feedbacks (initiator selects), or responder recommends sectors</a:t>
            </a:r>
          </a:p>
          <a:p>
            <a:pPr>
              <a:buFont typeface="Wingdings" pitchFamily="2" charset="2"/>
              <a:buChar char="q"/>
            </a:pPr>
            <a:r>
              <a:rPr lang="en-US" dirty="0" smtClean="0"/>
              <a:t>RX sector down-selection per antenna </a:t>
            </a:r>
          </a:p>
          <a:p>
            <a:pPr lvl="1">
              <a:buFont typeface="Wingdings" pitchFamily="2" charset="2"/>
              <a:buChar char="q"/>
            </a:pPr>
            <a:r>
              <a:rPr lang="en-US" dirty="0" smtClean="0"/>
              <a:t>Using quasi-</a:t>
            </a:r>
            <a:r>
              <a:rPr lang="en-US" dirty="0" err="1" smtClean="0"/>
              <a:t>omni</a:t>
            </a:r>
            <a:r>
              <a:rPr lang="en-US" dirty="0" smtClean="0"/>
              <a:t> TX antenna beam (11ad MID) to train RX beam</a:t>
            </a:r>
          </a:p>
          <a:p>
            <a:pPr lvl="1">
              <a:buFont typeface="Wingdings" pitchFamily="2" charset="2"/>
              <a:buChar char="q"/>
            </a:pPr>
            <a:r>
              <a:rPr lang="en-US" dirty="0" smtClean="0"/>
              <a:t>Utilizing using antenna pattern reciprocity and TX BF training results</a:t>
            </a:r>
          </a:p>
          <a:p>
            <a:pPr>
              <a:buFont typeface="Wingdings" pitchFamily="2" charset="2"/>
              <a:buChar char="q"/>
            </a:pPr>
            <a:r>
              <a:rPr lang="en-US" dirty="0" smtClean="0"/>
              <a:t>MIMO TX-RX antenna pairing and sector selection</a:t>
            </a:r>
          </a:p>
          <a:p>
            <a:pPr lvl="1">
              <a:buFont typeface="Wingdings" pitchFamily="2" charset="2"/>
              <a:buChar char="q"/>
            </a:pPr>
            <a:r>
              <a:rPr lang="en-US" dirty="0" smtClean="0"/>
              <a:t>One-to-one TX/RX antenna/Sector  mapping for MIMO,</a:t>
            </a:r>
          </a:p>
          <a:p>
            <a:pPr lvl="1">
              <a:buFont typeface="Wingdings" pitchFamily="2" charset="2"/>
              <a:buChar char="q"/>
            </a:pPr>
            <a:r>
              <a:rPr lang="en-US" dirty="0" smtClean="0"/>
              <a:t>Select one sector per antenna</a:t>
            </a:r>
          </a:p>
          <a:p>
            <a:pPr>
              <a:buFont typeface="Wingdings" pitchFamily="2" charset="2"/>
              <a:buChar char="q"/>
            </a:pPr>
            <a:r>
              <a:rPr lang="en-US" dirty="0" smtClean="0"/>
              <a:t>Digital MIMO (Closed Loop and Open Loop) Operation for MIMO or MISO</a:t>
            </a:r>
          </a:p>
          <a:p>
            <a:pPr lvl="1">
              <a:buFont typeface="Wingdings" pitchFamily="2" charset="2"/>
              <a:buChar char="q"/>
            </a:pPr>
            <a:r>
              <a:rPr lang="en-US" dirty="0" smtClean="0"/>
              <a:t>For support of TX digital </a:t>
            </a:r>
            <a:r>
              <a:rPr lang="en-US" dirty="0" err="1" smtClean="0"/>
              <a:t>beamforming</a:t>
            </a:r>
            <a:r>
              <a:rPr lang="en-US" dirty="0" smtClean="0"/>
              <a:t> and MIMO </a:t>
            </a:r>
            <a:r>
              <a:rPr lang="en-US" dirty="0" err="1" smtClean="0"/>
              <a:t>precoding</a:t>
            </a:r>
            <a:r>
              <a:rPr lang="en-US" dirty="0" smtClean="0"/>
              <a:t> operation</a:t>
            </a:r>
          </a:p>
          <a:p>
            <a:pPr>
              <a:buFont typeface="Wingdings" pitchFamily="2" charset="2"/>
              <a:buChar char="q"/>
            </a:pPr>
            <a:r>
              <a:rPr lang="en-US" dirty="0" smtClean="0"/>
              <a:t>MIMO, SIMO, MISO Transmission</a:t>
            </a:r>
          </a:p>
          <a:p>
            <a:pPr>
              <a:buFont typeface="Wingdings" pitchFamily="2" charset="2"/>
              <a:buChar char="q"/>
            </a:pPr>
            <a:r>
              <a:rPr lang="en-US" dirty="0" smtClean="0"/>
              <a:t>Beam Tracking</a:t>
            </a:r>
          </a:p>
          <a:p>
            <a:pPr lvl="1"/>
            <a:endParaRPr lang="en-US" dirty="0" smtClean="0"/>
          </a:p>
          <a:p>
            <a:pPr lvl="1"/>
            <a:endParaRPr lang="en-US" dirty="0" smtClean="0"/>
          </a:p>
          <a:p>
            <a:endParaRPr lang="en-US" dirty="0" smtClean="0"/>
          </a:p>
          <a:p>
            <a:endParaRPr lang="en-US" dirty="0" smtClean="0"/>
          </a:p>
          <a:p>
            <a:pPr lvl="1"/>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0813" cy="1065213"/>
          </a:xfrm>
        </p:spPr>
        <p:txBody>
          <a:bodyPr>
            <a:normAutofit fontScale="90000"/>
          </a:bodyPr>
          <a:lstStyle/>
          <a:p>
            <a:r>
              <a:rPr lang="en-US" sz="2900" dirty="0" smtClean="0"/>
              <a:t>11ay BF Training Enhancement 1:</a:t>
            </a:r>
            <a:br>
              <a:rPr lang="en-US" sz="2900" dirty="0" smtClean="0"/>
            </a:br>
            <a:r>
              <a:rPr lang="en-US" sz="2900" dirty="0" smtClean="0"/>
              <a:t> Simultaneous Receiving via Multiple RX Antennas</a:t>
            </a:r>
            <a:r>
              <a:rPr lang="en-US" dirty="0" smtClean="0"/>
              <a:t/>
            </a:r>
            <a:br>
              <a:rPr lang="en-US" dirty="0" smtClean="0"/>
            </a:b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q"/>
            </a:pPr>
            <a:r>
              <a:rPr lang="en-US" b="0" dirty="0" smtClean="0"/>
              <a:t>In 11ad, a training field is transmitted for each transmit sector and receive sector pair. For each transmit sector, a total of </a:t>
            </a:r>
            <a:r>
              <a:rPr lang="en-US" b="0" i="1" dirty="0" err="1" smtClean="0"/>
              <a:t>NxS</a:t>
            </a:r>
            <a:r>
              <a:rPr lang="en-US" b="0" dirty="0" smtClean="0"/>
              <a:t> training fields is needed, where N is number of receive antennas and S is the number of receive sector</a:t>
            </a:r>
          </a:p>
          <a:p>
            <a:pPr>
              <a:buFont typeface="Wingdings" pitchFamily="2" charset="2"/>
              <a:buChar char="q"/>
            </a:pPr>
            <a:r>
              <a:rPr lang="en-US" b="0" dirty="0" smtClean="0"/>
              <a:t>For MIMO receive, N receive antennas can receive simultaneously, the BF training time can be reduced. Thus, for each transmit sector, a total of </a:t>
            </a:r>
            <a:r>
              <a:rPr lang="en-US" b="0" i="1" dirty="0" smtClean="0"/>
              <a:t>S</a:t>
            </a:r>
            <a:r>
              <a:rPr lang="en-US" b="0" dirty="0" smtClean="0"/>
              <a:t> training fields is needed, where S is the maximum number of sectors of a receive antenna for the N receive antennas.</a:t>
            </a:r>
          </a:p>
          <a:p>
            <a:pPr>
              <a:buFont typeface="Wingdings" pitchFamily="2" charset="2"/>
              <a:buChar char="q"/>
            </a:pPr>
            <a:r>
              <a:rPr lang="en-US" b="0" dirty="0" smtClean="0"/>
              <a:t>Do not need new training field/frame waveform to support this operation</a:t>
            </a:r>
          </a:p>
          <a:p>
            <a:pPr>
              <a:buFont typeface="Wingdings" pitchFamily="2" charset="2"/>
              <a:buChar char="q"/>
            </a:pPr>
            <a:r>
              <a:rPr lang="en-US" b="0" dirty="0" smtClean="0"/>
              <a:t>The number of training fields/frames is reduced by a factor of N in E-SLS and MIMO TX-RX antenna pairing </a:t>
            </a:r>
          </a:p>
          <a:p>
            <a:pPr>
              <a:buFont typeface="Wingdings" pitchFamily="2" charset="2"/>
              <a:buChar char="q"/>
            </a:pPr>
            <a:endParaRPr lang="en-US" dirty="0" smtClean="0"/>
          </a:p>
          <a:p>
            <a:pPr>
              <a:buFont typeface="Wingdings" pitchFamily="2" charset="2"/>
              <a:buChar char="q"/>
            </a:pP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11ay BF Training Enhancement 2: </a:t>
            </a:r>
            <a:br>
              <a:rPr lang="en-US" dirty="0" smtClean="0"/>
            </a:br>
            <a:r>
              <a:rPr lang="en-US" dirty="0" smtClean="0"/>
              <a:t>TX Sector Down Selection</a:t>
            </a:r>
            <a:endParaRPr lang="en-US" dirty="0"/>
          </a:p>
        </p:txBody>
      </p:sp>
      <p:sp>
        <p:nvSpPr>
          <p:cNvPr id="3" name="Content Placeholder 2"/>
          <p:cNvSpPr>
            <a:spLocks noGrp="1"/>
          </p:cNvSpPr>
          <p:nvPr>
            <p:ph idx="1"/>
          </p:nvPr>
        </p:nvSpPr>
        <p:spPr>
          <a:xfrm>
            <a:off x="762000" y="1676400"/>
            <a:ext cx="7770813" cy="4113213"/>
          </a:xfrm>
        </p:spPr>
        <p:txBody>
          <a:bodyPr/>
          <a:lstStyle/>
          <a:p>
            <a:pPr>
              <a:buFont typeface="Wingdings" pitchFamily="2" charset="2"/>
              <a:buChar char="q"/>
            </a:pPr>
            <a:r>
              <a:rPr lang="en-US" b="0" dirty="0" smtClean="0"/>
              <a:t>For MIMO BF training, it is necessary to perform TX antenna/sector and RX antenna/sector pairing.</a:t>
            </a:r>
          </a:p>
          <a:p>
            <a:pPr lvl="1">
              <a:buFont typeface="Wingdings" pitchFamily="2" charset="2"/>
              <a:buChar char="q"/>
            </a:pPr>
            <a:r>
              <a:rPr lang="en-US" dirty="0" smtClean="0"/>
              <a:t>Number of training fields/frames are N</a:t>
            </a:r>
            <a:r>
              <a:rPr lang="en-US" baseline="-25000" dirty="0" smtClean="0"/>
              <a:t>TX</a:t>
            </a:r>
            <a:r>
              <a:rPr lang="en-US" dirty="0" smtClean="0"/>
              <a:t> * S</a:t>
            </a:r>
            <a:r>
              <a:rPr lang="en-US" baseline="-25000" dirty="0" smtClean="0"/>
              <a:t>TX</a:t>
            </a:r>
            <a:r>
              <a:rPr lang="en-US" dirty="0" smtClean="0"/>
              <a:t> * N</a:t>
            </a:r>
            <a:r>
              <a:rPr lang="en-US" baseline="-25000" dirty="0" smtClean="0"/>
              <a:t>RX</a:t>
            </a:r>
            <a:r>
              <a:rPr lang="en-US" dirty="0" smtClean="0"/>
              <a:t> * S</a:t>
            </a:r>
            <a:r>
              <a:rPr lang="en-US" baseline="-25000" dirty="0" smtClean="0"/>
              <a:t>RX</a:t>
            </a:r>
            <a:r>
              <a:rPr lang="en-US" dirty="0" smtClean="0"/>
              <a:t> (/S</a:t>
            </a:r>
            <a:r>
              <a:rPr lang="en-US" baseline="-25000" dirty="0" smtClean="0"/>
              <a:t>RX </a:t>
            </a:r>
            <a:r>
              <a:rPr lang="en-US" dirty="0" smtClean="0"/>
              <a:t> , if simultaneously RX antenna training is employed), where N</a:t>
            </a:r>
            <a:r>
              <a:rPr lang="en-US" baseline="-25000" dirty="0" smtClean="0"/>
              <a:t>TX</a:t>
            </a:r>
            <a:r>
              <a:rPr lang="en-US" dirty="0" smtClean="0"/>
              <a:t> and N</a:t>
            </a:r>
            <a:r>
              <a:rPr lang="en-US" baseline="-25000" dirty="0" smtClean="0"/>
              <a:t>RX</a:t>
            </a:r>
            <a:r>
              <a:rPr lang="en-US" dirty="0" smtClean="0"/>
              <a:t> are the numbers of TX antennas and RX antennas, respectively and S</a:t>
            </a:r>
            <a:r>
              <a:rPr lang="en-US" baseline="-25000" dirty="0" smtClean="0"/>
              <a:t>TX</a:t>
            </a:r>
            <a:r>
              <a:rPr lang="en-US" dirty="0" smtClean="0"/>
              <a:t> and S</a:t>
            </a:r>
            <a:r>
              <a:rPr lang="en-US" baseline="-25000" dirty="0" smtClean="0"/>
              <a:t>RX</a:t>
            </a:r>
            <a:r>
              <a:rPr lang="en-US" dirty="0" smtClean="0"/>
              <a:t> are the numbers of TX sectors per antenna and RX sector per antenna, respectively </a:t>
            </a:r>
          </a:p>
          <a:p>
            <a:pPr>
              <a:buFont typeface="Wingdings" pitchFamily="2" charset="2"/>
              <a:buChar char="q"/>
            </a:pPr>
            <a:r>
              <a:rPr lang="en-US" b="0" dirty="0" smtClean="0"/>
              <a:t>TX Sector Down Selection is to use subset of TX sector in MIMO antenna/sector pairing (Reduced S</a:t>
            </a:r>
            <a:r>
              <a:rPr lang="en-US" b="0" baseline="-25000" dirty="0" smtClean="0"/>
              <a:t>TX</a:t>
            </a:r>
            <a:r>
              <a:rPr lang="en-US" b="0" dirty="0" smtClean="0"/>
              <a:t> to a small number)</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15b5d2f7a3e1084effea4196ba30bcf6">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64DF3A2E-30DE-4DE6-991E-46ACFC96EAD2}">
  <ds:schemaRefs>
    <ds:schemaRef ds:uri="http://schemas.microsoft.com/sharepoint/v3/contenttype/forms"/>
  </ds:schemaRefs>
</ds:datastoreItem>
</file>

<file path=customXml/itemProps2.xml><?xml version="1.0" encoding="utf-8"?>
<ds:datastoreItem xmlns:ds="http://schemas.openxmlformats.org/officeDocument/2006/customXml" ds:itemID="{B66C1854-CEE2-4414-9DB2-D3409916AF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1528A00E-A4F1-4CB6-961B-1B5ABEB44DD5}">
  <ds:schemaRefs>
    <ds:schemaRef ds:uri="http://schemas.openxmlformats.org/package/2006/metadata/core-properties"/>
    <ds:schemaRef ds:uri="http://schemas.microsoft.com/office/2006/documentManagement/types"/>
    <ds:schemaRef ds:uri="http://purl.org/dc/dcmitype/"/>
    <ds:schemaRef ds:uri="http://purl.org/dc/elements/1.1/"/>
    <ds:schemaRef ds:uri="http://schemas.microsoft.com/office/2006/metadata/properties"/>
    <ds:schemaRef ds:uri="http://purl.org/dc/term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TotalTime>6034</TotalTime>
  <Words>1128</Words>
  <Application>Microsoft Office PowerPoint</Application>
  <PresentationFormat>On-screen Show (4:3)</PresentationFormat>
  <Paragraphs>163</Paragraphs>
  <Slides>16</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 Unicode MS</vt:lpstr>
      <vt:lpstr>MS Gothic</vt:lpstr>
      <vt:lpstr>Arial</vt:lpstr>
      <vt:lpstr>Times New Roman</vt:lpstr>
      <vt:lpstr>Wingdings</vt:lpstr>
      <vt:lpstr>Office Theme</vt:lpstr>
      <vt:lpstr>Document</vt:lpstr>
      <vt:lpstr>11ay MIMO BF Training Enhancements</vt:lpstr>
      <vt:lpstr>Introduction</vt:lpstr>
      <vt:lpstr>Hybrid Beamforming for 11ay</vt:lpstr>
      <vt:lpstr>Multiple Antenna Operations for 11ay</vt:lpstr>
      <vt:lpstr>Typical 11ad Beamforming Training - BTI</vt:lpstr>
      <vt:lpstr>Typical 11ad Beamforming Training - DTI</vt:lpstr>
      <vt:lpstr>11ay MIMO/Beamforming Operation</vt:lpstr>
      <vt:lpstr>11ay BF Training Enhancement 1:  Simultaneous Receiving via Multiple RX Antennas  </vt:lpstr>
      <vt:lpstr>11ay BF Training Enhancement 2:  TX Sector Down Selection</vt:lpstr>
      <vt:lpstr>11ay BF Training Enhancement 2:  TX Sector Down Selection</vt:lpstr>
      <vt:lpstr>11ay BF Training Enhancement 3:  RX Sector Down Selection</vt:lpstr>
      <vt:lpstr>Conclusions</vt:lpstr>
      <vt:lpstr>Straw Poll 1</vt:lpstr>
      <vt:lpstr>Straw Poll 2</vt:lpstr>
      <vt:lpstr>Straw Poll 3</vt:lpstr>
      <vt:lpstr>Straw Poll 3</vt:lpstr>
    </vt:vector>
  </TitlesOfParts>
  <Company>InterDigital Communications,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Feasibility of SU-MIMO</dc:title>
  <dc:creator>Sahin, Alphan</dc:creator>
  <cp:keywords>16/0100r3</cp:keywords>
  <cp:lastModifiedBy>Edward Au</cp:lastModifiedBy>
  <cp:revision>359</cp:revision>
  <cp:lastPrinted>1601-01-01T00:00:00Z</cp:lastPrinted>
  <dcterms:created xsi:type="dcterms:W3CDTF">2015-10-28T17:33:34Z</dcterms:created>
  <dcterms:modified xsi:type="dcterms:W3CDTF">2016-03-14T23:25:27Z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