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2" r:id="rId10"/>
    <p:sldId id="280" r:id="rId11"/>
    <p:sldId id="282" r:id="rId12"/>
    <p:sldId id="287" r:id="rId13"/>
    <p:sldId id="285" r:id="rId14"/>
    <p:sldId id="286" r:id="rId15"/>
    <p:sldId id="272" r:id="rId16"/>
    <p:sldId id="273" r:id="rId17"/>
    <p:sldId id="27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4" autoAdjust="0"/>
    <p:restoredTop sz="94660"/>
  </p:normalViewPr>
  <p:slideViewPr>
    <p:cSldViewPr>
      <p:cViewPr varScale="1">
        <p:scale>
          <a:sx n="73" d="100"/>
          <a:sy n="73" d="100"/>
        </p:scale>
        <p:origin x="-151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7019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 err="1" smtClean="0"/>
              <a:t>Mediatek</a:t>
            </a:r>
            <a:endParaRPr lang="en-GB" noProof="0" dirty="0" smtClean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802.11-16/0100r1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11ay MIMO BF Training Enhancements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523875" y="3927475"/>
          <a:ext cx="7780338" cy="2443163"/>
        </p:xfrm>
        <a:graphic>
          <a:graphicData uri="http://schemas.openxmlformats.org/presentationml/2006/ole">
            <p:oleObj spid="_x0000_s3182" name="Document" r:id="rId4" imgW="8261444" imgH="2590423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3: </a:t>
            </a:r>
            <a:br>
              <a:rPr lang="en-US" dirty="0" smtClean="0"/>
            </a:br>
            <a:r>
              <a:rPr lang="en-US" dirty="0" smtClean="0"/>
              <a:t>RX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648199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RX Sector Down Selection is to use subset of RX sector in MIMO antenna/sector pairing to reduce medium usage</a:t>
            </a:r>
          </a:p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One approach is to utilize quasi-</a:t>
            </a:r>
            <a:r>
              <a:rPr lang="en-US" sz="2000" b="0" dirty="0" err="1" smtClean="0"/>
              <a:t>omni</a:t>
            </a:r>
            <a:r>
              <a:rPr lang="en-US" sz="2000" b="0" dirty="0" smtClean="0"/>
              <a:t> TX antenna to training RX antenna/sector (similar 11ad MID) and based on the BF training results down select RX sector.</a:t>
            </a:r>
          </a:p>
          <a:p>
            <a:pPr>
              <a:buFont typeface="Wingdings" pitchFamily="2" charset="2"/>
              <a:buChar char="q"/>
            </a:pPr>
            <a:r>
              <a:rPr lang="en-US" sz="2000" b="0" dirty="0" smtClean="0"/>
              <a:t>Another approach is to exploit the antenna pattern reciprocity, e.g., in responder TX BF training, the results can be used as RX Sector Down Selection as illustrated.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1" y="1828800"/>
            <a:ext cx="331027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An overview of 11ad and 11ay BF Training operation is provided.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BF training enhancements for 11ay are introduced.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simultaneous RX antenna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TX-Sector Down-Selection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RX-Sector Down-Selection for device with antenna pattern reciprocity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Note that other BF Training enhancements are possible</a:t>
            </a:r>
          </a:p>
          <a:p>
            <a:pPr lvl="1">
              <a:buFont typeface="Wingdings" pitchFamily="2" charset="2"/>
              <a:buChar char="q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BF Training shall support using simultaneous RX antenna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  <a:endParaRPr lang="en-US" dirty="0" smtClean="0"/>
          </a:p>
          <a:p>
            <a:pPr lvl="1"/>
            <a:r>
              <a:rPr lang="en-US" dirty="0" smtClean="0"/>
              <a:t>Results: 36/0/4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shall provide means to enable TX-Sector Down-Selection in the BF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  <a:endParaRPr lang="en-US" dirty="0" smtClean="0"/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  <a:endParaRPr lang="en-US" dirty="0" smtClean="0"/>
          </a:p>
          <a:p>
            <a:pPr lvl="1"/>
            <a:r>
              <a:rPr lang="en-US" dirty="0" smtClean="0"/>
              <a:t>Results: 32/0/9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11ay should support RX-Sector Down-Selection in BF training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Yes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Abstain </a:t>
            </a:r>
            <a:endParaRPr lang="en-US" dirty="0" smtClean="0"/>
          </a:p>
          <a:p>
            <a:pPr lvl="1"/>
            <a:r>
              <a:rPr lang="en-US" dirty="0" smtClean="0"/>
              <a:t>Results: 35/0/7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840" y="1501775"/>
            <a:ext cx="74390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33" y="345480"/>
            <a:ext cx="7770813" cy="106521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Hybrid </a:t>
            </a:r>
            <a:r>
              <a:rPr lang="en-US" sz="3600" dirty="0" err="1" smtClean="0"/>
              <a:t>Beamforming</a:t>
            </a:r>
            <a:r>
              <a:rPr lang="en-US" sz="3600" dirty="0" smtClean="0"/>
              <a:t> for 11ay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6" name="TextBox 235"/>
          <p:cNvSpPr txBox="1"/>
          <p:nvPr/>
        </p:nvSpPr>
        <p:spPr>
          <a:xfrm>
            <a:off x="762000" y="3810000"/>
            <a:ext cx="7954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11ad employs Analog RF </a:t>
            </a:r>
            <a:r>
              <a:rPr lang="en-US" sz="2200" dirty="0" err="1" smtClean="0">
                <a:solidFill>
                  <a:schemeClr val="tx1"/>
                </a:solidFill>
              </a:rPr>
              <a:t>beamforming</a:t>
            </a:r>
            <a:r>
              <a:rPr lang="en-US" sz="2200" dirty="0" smtClean="0">
                <a:solidFill>
                  <a:schemeClr val="tx1"/>
                </a:solidFill>
              </a:rPr>
              <a:t> only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11ay might employ hybrid two step (suboptimal) </a:t>
            </a:r>
            <a:r>
              <a:rPr lang="en-US" sz="2200" dirty="0" err="1" smtClean="0">
                <a:solidFill>
                  <a:schemeClr val="tx1"/>
                </a:solidFill>
              </a:rPr>
              <a:t>beamforming</a:t>
            </a:r>
            <a:r>
              <a:rPr lang="en-US" sz="2200" dirty="0" smtClean="0">
                <a:solidFill>
                  <a:schemeClr val="tx1"/>
                </a:solidFill>
              </a:rPr>
              <a:t> for reduced complexity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Analog RF BF Training: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F</a:t>
            </a:r>
            <a:r>
              <a:rPr lang="en-US" sz="1400" baseline="-25000" dirty="0" smtClean="0">
                <a:solidFill>
                  <a:schemeClr val="tx1"/>
                </a:solidFill>
              </a:rPr>
              <a:t>RF</a:t>
            </a:r>
            <a:r>
              <a:rPr lang="en-US" sz="1400" dirty="0" smtClean="0">
                <a:solidFill>
                  <a:schemeClr val="tx1"/>
                </a:solidFill>
              </a:rPr>
              <a:t> and W</a:t>
            </a:r>
            <a:r>
              <a:rPr lang="en-US" sz="1400" baseline="-25000" dirty="0" smtClean="0">
                <a:solidFill>
                  <a:schemeClr val="tx1"/>
                </a:solidFill>
              </a:rPr>
              <a:t>RF</a:t>
            </a:r>
            <a:r>
              <a:rPr lang="en-US" sz="1400" dirty="0" smtClean="0">
                <a:solidFill>
                  <a:schemeClr val="tx1"/>
                </a:solidFill>
              </a:rPr>
              <a:t> are chosen from codebook-based sector selection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 Digital MIMO/BF Processing (after Analog BF training is completed):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(Closed Loop) Channel sounding and feedbacks + Transmitter pre-coding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(Open Loop) Receiver ML, MMSE, ZF, SVD type of processing (W</a:t>
            </a:r>
            <a:r>
              <a:rPr lang="en-US" sz="1400" baseline="-25000" dirty="0" smtClean="0">
                <a:solidFill>
                  <a:schemeClr val="tx1"/>
                </a:solidFill>
              </a:rPr>
              <a:t>BB</a:t>
            </a:r>
            <a:r>
              <a:rPr lang="en-US" sz="1400" dirty="0" smtClean="0">
                <a:solidFill>
                  <a:schemeClr val="tx1"/>
                </a:solidFill>
              </a:rPr>
              <a:t>)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Note that closed loop operation might not be reliable at 60GHz due to fast channel aging.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657600" y="19050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Y = </a:t>
            </a:r>
            <a:r>
              <a:rPr lang="en-US" sz="2000" dirty="0" err="1" smtClean="0">
                <a:solidFill>
                  <a:schemeClr val="tx1"/>
                </a:solidFill>
              </a:rPr>
              <a:t>Hx</a:t>
            </a:r>
            <a:r>
              <a:rPr lang="en-US" sz="2000" dirty="0" smtClean="0">
                <a:solidFill>
                  <a:schemeClr val="tx1"/>
                </a:solidFill>
              </a:rPr>
              <a:t> +n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x=Fs = F</a:t>
            </a:r>
            <a:r>
              <a:rPr lang="en-US" sz="2000" baseline="-25000" dirty="0" smtClean="0">
                <a:solidFill>
                  <a:schemeClr val="tx1"/>
                </a:solidFill>
              </a:rPr>
              <a:t>RF</a:t>
            </a:r>
            <a:r>
              <a:rPr lang="en-US" sz="2000" dirty="0" smtClean="0">
                <a:solidFill>
                  <a:schemeClr val="tx1"/>
                </a:solidFill>
              </a:rPr>
              <a:t> F</a:t>
            </a:r>
            <a:r>
              <a:rPr lang="en-US" sz="2000" baseline="-25000" dirty="0" smtClean="0">
                <a:solidFill>
                  <a:schemeClr val="tx1"/>
                </a:solidFill>
              </a:rPr>
              <a:t>BB</a:t>
            </a:r>
            <a:r>
              <a:rPr lang="en-US" sz="2000" dirty="0" smtClean="0">
                <a:solidFill>
                  <a:schemeClr val="tx1"/>
                </a:solidFill>
              </a:rPr>
              <a:t> 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z=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BB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RF</a:t>
            </a:r>
            <a:r>
              <a:rPr lang="en-US" sz="2000" dirty="0" err="1" smtClean="0">
                <a:solidFill>
                  <a:schemeClr val="tx1"/>
                </a:solidFill>
              </a:rPr>
              <a:t>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36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7848600" y="6056986"/>
            <a:ext cx="1219200" cy="420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848600" y="15240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953000" y="2514600"/>
            <a:ext cx="121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953000" y="5585552"/>
            <a:ext cx="1219200" cy="815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7848600" y="5486400"/>
            <a:ext cx="1219200" cy="4296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53000" y="44958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848600" y="44958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953000" y="35052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848600" y="35052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7848600" y="25146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4953000" y="1524000"/>
            <a:ext cx="1219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Antenna Operations for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TX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Multiple TX antennas transmit a single spatial stream to a single RX antenna</a:t>
            </a:r>
          </a:p>
          <a:p>
            <a:r>
              <a:rPr lang="en-US" sz="2000" dirty="0" smtClean="0"/>
              <a:t>RX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A single TX antenna transmits a single spatial stream to multiple RX antennas</a:t>
            </a:r>
          </a:p>
          <a:p>
            <a:r>
              <a:rPr lang="en-US" sz="2000" dirty="0" smtClean="0"/>
              <a:t>TX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 and RX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: Multiple TX antennas transmit a single spatial stream to multiple RX antennas</a:t>
            </a:r>
          </a:p>
          <a:p>
            <a:r>
              <a:rPr lang="en-US" sz="2000" dirty="0" smtClean="0"/>
              <a:t>SU-MIMO: multiple TX antennas transmit multiple spatial streams to multiple RX antennas</a:t>
            </a:r>
          </a:p>
          <a:p>
            <a:r>
              <a:rPr lang="en-US" sz="2000" dirty="0" smtClean="0"/>
              <a:t>MU-MIMO: multiple TX antennas transmit multiple spatial streams to multiple devices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5650735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" name="Isosceles Triangle 5"/>
          <p:cNvSpPr/>
          <p:nvPr/>
        </p:nvSpPr>
        <p:spPr>
          <a:xfrm rot="16200000">
            <a:off x="6438900" y="5614124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 rot="16200000">
            <a:off x="6438900" y="59831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 rot="5400000" flipH="1">
            <a:off x="7429500" y="55245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/>
        </p:nvSpPr>
        <p:spPr>
          <a:xfrm rot="5400000" flipH="1">
            <a:off x="7429500" y="6057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6019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0" y="5804623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96000" y="6172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96200" y="57164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696200" y="6248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4800" y="5562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7924800" y="6096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17" name="Freeform 16"/>
          <p:cNvSpPr/>
          <p:nvPr/>
        </p:nvSpPr>
        <p:spPr>
          <a:xfrm flipV="1">
            <a:off x="6759767" y="5726016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81800" y="61722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029200" y="1600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21" name="Isosceles Triangle 20"/>
          <p:cNvSpPr/>
          <p:nvPr/>
        </p:nvSpPr>
        <p:spPr>
          <a:xfrm rot="16200000">
            <a:off x="6438900" y="20207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5400000" flipH="1">
            <a:off x="7429500" y="15621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029200" y="2057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6096000" y="1754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96000" y="22098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96200" y="17540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4800" y="1600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33" name="Freeform 32"/>
          <p:cNvSpPr/>
          <p:nvPr/>
        </p:nvSpPr>
        <p:spPr>
          <a:xfrm>
            <a:off x="6553200" y="1752600"/>
            <a:ext cx="665162" cy="341312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029200" y="2590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35" name="Isosceles Triangle 34"/>
          <p:cNvSpPr/>
          <p:nvPr/>
        </p:nvSpPr>
        <p:spPr>
          <a:xfrm rot="16200000">
            <a:off x="6438900" y="25541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Isosceles Triangle 37"/>
          <p:cNvSpPr/>
          <p:nvPr/>
        </p:nvSpPr>
        <p:spPr>
          <a:xfrm rot="5400000" flipH="1">
            <a:off x="7429500" y="3009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6096000" y="2744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696200" y="27446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696200" y="3200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924800" y="25908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924800" y="3048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48" name="Freeform 47"/>
          <p:cNvSpPr/>
          <p:nvPr/>
        </p:nvSpPr>
        <p:spPr>
          <a:xfrm flipH="1">
            <a:off x="6858000" y="2743200"/>
            <a:ext cx="665162" cy="341312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5400000" flipH="1">
            <a:off x="7429500" y="2552700"/>
            <a:ext cx="152400" cy="381000"/>
          </a:xfrm>
          <a:prstGeom prst="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6200000">
            <a:off x="6438900" y="1563589"/>
            <a:ext cx="152400" cy="381000"/>
          </a:xfrm>
          <a:prstGeom prst="triangl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029200" y="3581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50" name="Isosceles Triangle 49"/>
          <p:cNvSpPr/>
          <p:nvPr/>
        </p:nvSpPr>
        <p:spPr>
          <a:xfrm rot="16200000">
            <a:off x="6438900" y="35447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Isosceles Triangle 50"/>
          <p:cNvSpPr/>
          <p:nvPr/>
        </p:nvSpPr>
        <p:spPr>
          <a:xfrm rot="16200000">
            <a:off x="6438900" y="40019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/>
          <p:cNvSpPr/>
          <p:nvPr/>
        </p:nvSpPr>
        <p:spPr>
          <a:xfrm rot="5400000" flipH="1">
            <a:off x="7429500" y="35433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/>
          <p:cNvSpPr/>
          <p:nvPr/>
        </p:nvSpPr>
        <p:spPr>
          <a:xfrm rot="5400000" flipH="1">
            <a:off x="7429500" y="40005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029200" y="4038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6096000" y="37352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096000" y="4191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696200" y="37352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696200" y="41910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924800" y="35814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7924800" y="40386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3" name="Freeform 62"/>
          <p:cNvSpPr/>
          <p:nvPr/>
        </p:nvSpPr>
        <p:spPr>
          <a:xfrm>
            <a:off x="6400800" y="3810000"/>
            <a:ext cx="533400" cy="304800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flipH="1">
            <a:off x="7010400" y="3810000"/>
            <a:ext cx="533400" cy="304800"/>
          </a:xfrm>
          <a:custGeom>
            <a:avLst/>
            <a:gdLst>
              <a:gd name="connsiteX0" fmla="*/ 0 w 665162"/>
              <a:gd name="connsiteY0" fmla="*/ 39687 h 341312"/>
              <a:gd name="connsiteX1" fmla="*/ 209550 w 665162"/>
              <a:gd name="connsiteY1" fmla="*/ 58737 h 341312"/>
              <a:gd name="connsiteX2" fmla="*/ 133350 w 665162"/>
              <a:gd name="connsiteY2" fmla="*/ 125412 h 341312"/>
              <a:gd name="connsiteX3" fmla="*/ 419100 w 665162"/>
              <a:gd name="connsiteY3" fmla="*/ 20637 h 341312"/>
              <a:gd name="connsiteX4" fmla="*/ 619125 w 665162"/>
              <a:gd name="connsiteY4" fmla="*/ 20637 h 341312"/>
              <a:gd name="connsiteX5" fmla="*/ 647700 w 665162"/>
              <a:gd name="connsiteY5" fmla="*/ 144462 h 341312"/>
              <a:gd name="connsiteX6" fmla="*/ 514350 w 665162"/>
              <a:gd name="connsiteY6" fmla="*/ 239712 h 341312"/>
              <a:gd name="connsiteX7" fmla="*/ 180975 w 665162"/>
              <a:gd name="connsiteY7" fmla="*/ 249237 h 341312"/>
              <a:gd name="connsiteX8" fmla="*/ 285750 w 665162"/>
              <a:gd name="connsiteY8" fmla="*/ 287337 h 341312"/>
              <a:gd name="connsiteX9" fmla="*/ 200025 w 665162"/>
              <a:gd name="connsiteY9" fmla="*/ 334962 h 341312"/>
              <a:gd name="connsiteX10" fmla="*/ 171450 w 665162"/>
              <a:gd name="connsiteY10" fmla="*/ 325437 h 34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65162" h="341312">
                <a:moveTo>
                  <a:pt x="0" y="39687"/>
                </a:moveTo>
                <a:cubicBezTo>
                  <a:pt x="93662" y="42068"/>
                  <a:pt x="187325" y="44449"/>
                  <a:pt x="209550" y="58737"/>
                </a:cubicBezTo>
                <a:cubicBezTo>
                  <a:pt x="231775" y="73025"/>
                  <a:pt x="98425" y="131762"/>
                  <a:pt x="133350" y="125412"/>
                </a:cubicBezTo>
                <a:cubicBezTo>
                  <a:pt x="168275" y="119062"/>
                  <a:pt x="338138" y="38099"/>
                  <a:pt x="419100" y="20637"/>
                </a:cubicBezTo>
                <a:cubicBezTo>
                  <a:pt x="500062" y="3175"/>
                  <a:pt x="581025" y="0"/>
                  <a:pt x="619125" y="20637"/>
                </a:cubicBezTo>
                <a:cubicBezTo>
                  <a:pt x="657225" y="41274"/>
                  <a:pt x="665162" y="107950"/>
                  <a:pt x="647700" y="144462"/>
                </a:cubicBezTo>
                <a:cubicBezTo>
                  <a:pt x="630238" y="180974"/>
                  <a:pt x="592137" y="222250"/>
                  <a:pt x="514350" y="239712"/>
                </a:cubicBezTo>
                <a:cubicBezTo>
                  <a:pt x="436563" y="257174"/>
                  <a:pt x="219075" y="241300"/>
                  <a:pt x="180975" y="249237"/>
                </a:cubicBezTo>
                <a:cubicBezTo>
                  <a:pt x="142875" y="257174"/>
                  <a:pt x="282575" y="273050"/>
                  <a:pt x="285750" y="287337"/>
                </a:cubicBezTo>
                <a:cubicBezTo>
                  <a:pt x="288925" y="301624"/>
                  <a:pt x="219075" y="328612"/>
                  <a:pt x="200025" y="334962"/>
                </a:cubicBezTo>
                <a:cubicBezTo>
                  <a:pt x="180975" y="341312"/>
                  <a:pt x="176212" y="333374"/>
                  <a:pt x="171450" y="32543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29200" y="4572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62" name="Isosceles Triangle 61"/>
          <p:cNvSpPr/>
          <p:nvPr/>
        </p:nvSpPr>
        <p:spPr>
          <a:xfrm rot="16200000">
            <a:off x="6438900" y="45353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Isosceles Triangle 64"/>
          <p:cNvSpPr/>
          <p:nvPr/>
        </p:nvSpPr>
        <p:spPr>
          <a:xfrm rot="16200000">
            <a:off x="6438900" y="4992589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Isosceles Triangle 65"/>
          <p:cNvSpPr/>
          <p:nvPr/>
        </p:nvSpPr>
        <p:spPr>
          <a:xfrm rot="5400000" flipH="1">
            <a:off x="7429500" y="45339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Isosceles Triangle 66"/>
          <p:cNvSpPr/>
          <p:nvPr/>
        </p:nvSpPr>
        <p:spPr>
          <a:xfrm rot="5400000" flipH="1">
            <a:off x="7429500" y="4991100"/>
            <a:ext cx="152400" cy="381000"/>
          </a:xfrm>
          <a:prstGeom prst="triangl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029200" y="5029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6096000" y="47258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96000" y="5181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696200" y="4725888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696200" y="51816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924800" y="45720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7924800" y="5029200"/>
            <a:ext cx="10668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Transceiver</a:t>
            </a:r>
            <a:endParaRPr lang="en-US" sz="1400" dirty="0"/>
          </a:p>
        </p:txBody>
      </p:sp>
      <p:sp>
        <p:nvSpPr>
          <p:cNvPr id="75" name="Freeform 74"/>
          <p:cNvSpPr/>
          <p:nvPr/>
        </p:nvSpPr>
        <p:spPr>
          <a:xfrm>
            <a:off x="6781800" y="46482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6781800" y="5105400"/>
            <a:ext cx="466725" cy="104775"/>
          </a:xfrm>
          <a:custGeom>
            <a:avLst/>
            <a:gdLst>
              <a:gd name="connsiteX0" fmla="*/ 0 w 466725"/>
              <a:gd name="connsiteY0" fmla="*/ 0 h 104775"/>
              <a:gd name="connsiteX1" fmla="*/ 219075 w 466725"/>
              <a:gd name="connsiteY1" fmla="*/ 28575 h 104775"/>
              <a:gd name="connsiteX2" fmla="*/ 161925 w 466725"/>
              <a:gd name="connsiteY2" fmla="*/ 57150 h 104775"/>
              <a:gd name="connsiteX3" fmla="*/ 466725 w 466725"/>
              <a:gd name="connsiteY3" fmla="*/ 104775 h 10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725" h="104775">
                <a:moveTo>
                  <a:pt x="0" y="0"/>
                </a:moveTo>
                <a:cubicBezTo>
                  <a:pt x="96044" y="9525"/>
                  <a:pt x="192088" y="19050"/>
                  <a:pt x="219075" y="28575"/>
                </a:cubicBezTo>
                <a:cubicBezTo>
                  <a:pt x="246062" y="38100"/>
                  <a:pt x="120650" y="44450"/>
                  <a:pt x="161925" y="57150"/>
                </a:cubicBezTo>
                <a:cubicBezTo>
                  <a:pt x="203200" y="69850"/>
                  <a:pt x="334962" y="87312"/>
                  <a:pt x="466725" y="104775"/>
                </a:cubicBezTo>
              </a:path>
            </a:pathLst>
          </a:cu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3200400"/>
            <a:ext cx="4755989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Typical 11ad </a:t>
            </a:r>
            <a:r>
              <a:rPr lang="en-US" dirty="0" err="1" smtClean="0"/>
              <a:t>Beamforming</a:t>
            </a:r>
            <a:r>
              <a:rPr lang="en-US" dirty="0" smtClean="0"/>
              <a:t> Training - BTI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11ad adopts a modular, flexible </a:t>
            </a:r>
            <a:r>
              <a:rPr lang="en-US" sz="2200" dirty="0" err="1" smtClean="0"/>
              <a:t>beamforming</a:t>
            </a:r>
            <a:r>
              <a:rPr lang="en-US" sz="2200" dirty="0" smtClean="0"/>
              <a:t> protocol.</a:t>
            </a:r>
          </a:p>
          <a:p>
            <a:pPr lvl="1"/>
            <a:r>
              <a:rPr lang="en-US" sz="1800" dirty="0" smtClean="0"/>
              <a:t>Different parts of protocol can be individually invoked and executed.</a:t>
            </a:r>
          </a:p>
          <a:p>
            <a:r>
              <a:rPr lang="en-US" sz="2200" dirty="0" smtClean="0"/>
              <a:t>SLS during BTI:</a:t>
            </a:r>
          </a:p>
          <a:p>
            <a:pPr lvl="1"/>
            <a:r>
              <a:rPr lang="en-US" sz="1800" dirty="0" smtClean="0"/>
              <a:t>Transmit antenna/sector selection</a:t>
            </a:r>
          </a:p>
          <a:p>
            <a:pPr lvl="1"/>
            <a:r>
              <a:rPr lang="en-US" sz="1800" dirty="0" smtClean="0"/>
              <a:t>Receive Antenna Selection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6184" y="3437262"/>
            <a:ext cx="3398703" cy="216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A-BFT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Responder antenna/sector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selection via limited-slot random access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9280" y="3514668"/>
            <a:ext cx="51054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Typical 11ad </a:t>
            </a:r>
            <a:r>
              <a:rPr lang="en-US" sz="3600" dirty="0" err="1" smtClean="0"/>
              <a:t>Beamforming</a:t>
            </a:r>
            <a:r>
              <a:rPr lang="en-US" sz="3600" dirty="0" smtClean="0"/>
              <a:t> Training - DTI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144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SLS: </a:t>
            </a:r>
          </a:p>
          <a:p>
            <a:pPr lvl="1"/>
            <a:r>
              <a:rPr lang="en-US" sz="1600" dirty="0" smtClean="0"/>
              <a:t>Transmit antenna/sector selection,  </a:t>
            </a:r>
          </a:p>
          <a:p>
            <a:pPr lvl="1"/>
            <a:r>
              <a:rPr lang="en-US" sz="1600" dirty="0" smtClean="0"/>
              <a:t>Receive Antenna Selection</a:t>
            </a:r>
          </a:p>
          <a:p>
            <a:pPr lvl="1"/>
            <a:r>
              <a:rPr lang="en-US" sz="1600" dirty="0" smtClean="0"/>
              <a:t>Responder transmit antenna/sector selection</a:t>
            </a:r>
          </a:p>
          <a:p>
            <a:r>
              <a:rPr lang="en-US" sz="2000" dirty="0" smtClean="0"/>
              <a:t>(Optional) TX sector down-selection:</a:t>
            </a:r>
          </a:p>
          <a:p>
            <a:pPr lvl="1"/>
            <a:r>
              <a:rPr lang="en-US" sz="1600" dirty="0" smtClean="0"/>
              <a:t>CSI feedbacks</a:t>
            </a:r>
          </a:p>
          <a:p>
            <a:r>
              <a:rPr lang="en-US" sz="2000" dirty="0" smtClean="0"/>
              <a:t>(Optional) MID operation: </a:t>
            </a:r>
          </a:p>
          <a:p>
            <a:pPr lvl="1"/>
            <a:r>
              <a:rPr lang="en-US" sz="1600" dirty="0" smtClean="0"/>
              <a:t>RX sector selection (using                                                                                                   quasi-</a:t>
            </a:r>
            <a:r>
              <a:rPr lang="en-US" sz="1600" dirty="0" err="1" smtClean="0"/>
              <a:t>omni</a:t>
            </a:r>
            <a:r>
              <a:rPr lang="en-US" sz="1600" dirty="0" smtClean="0"/>
              <a:t> </a:t>
            </a:r>
            <a:r>
              <a:rPr lang="en-US" sz="1600" dirty="0" err="1" smtClean="0"/>
              <a:t>tx</a:t>
            </a:r>
            <a:r>
              <a:rPr lang="en-US" sz="1600" dirty="0" smtClean="0"/>
              <a:t> beam)</a:t>
            </a:r>
          </a:p>
          <a:p>
            <a:r>
              <a:rPr lang="en-US" sz="2000" dirty="0" smtClean="0"/>
              <a:t>(Optional) BC operation: </a:t>
            </a:r>
          </a:p>
          <a:p>
            <a:pPr lvl="1"/>
            <a:r>
              <a:rPr lang="en-US" sz="1600" dirty="0" smtClean="0"/>
              <a:t>TX/RX sector Pairings</a:t>
            </a:r>
          </a:p>
          <a:p>
            <a:r>
              <a:rPr lang="en-US" sz="2000" dirty="0" smtClean="0"/>
              <a:t>Beam Refinement Transaction:</a:t>
            </a:r>
          </a:p>
          <a:p>
            <a:pPr lvl="1"/>
            <a:r>
              <a:rPr lang="en-US" sz="1600" dirty="0" smtClean="0"/>
              <a:t>RX sector training</a:t>
            </a:r>
          </a:p>
          <a:p>
            <a:pPr lvl="1"/>
            <a:r>
              <a:rPr lang="en-US" sz="1600" dirty="0" smtClean="0"/>
              <a:t>Refine TX/RX sectors</a:t>
            </a:r>
          </a:p>
          <a:p>
            <a:r>
              <a:rPr lang="en-US" sz="2000" dirty="0" smtClean="0"/>
              <a:t>Beam Tracking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11ay MIMO/</a:t>
            </a:r>
            <a:r>
              <a:rPr lang="en-US" dirty="0" err="1" smtClean="0"/>
              <a:t>Beamforming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892" y="1490031"/>
            <a:ext cx="8135957" cy="498334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E-SLS (EDMG TXSS and/or EDMG RXSS)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a single transmit antenna/sector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a single receive antenna/sector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Responder return link training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TX Sector down selection per antenna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To reduce the number of TX sectors per TX antenna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CSI feedbacks (initiator selects), or responder recommends sectors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RX sector down-selection per antenna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Using quasi-</a:t>
            </a:r>
            <a:r>
              <a:rPr lang="en-US" dirty="0" err="1" smtClean="0"/>
              <a:t>omni</a:t>
            </a:r>
            <a:r>
              <a:rPr lang="en-US" dirty="0" smtClean="0"/>
              <a:t> TX antenna beam (11ad MID) to train RX beam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Utilizing using antenna pattern reciprocity and TX BF training results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MIMO TX-RX antenna pairing and sector selection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One-to-one TX/RX antenna/Sector  mapping for MIMO,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Select one sector per antenna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Digital MIMO (Closed Loop and Open Loop) Operation for MIMO or MISO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For support of TX digital </a:t>
            </a:r>
            <a:r>
              <a:rPr lang="en-US" dirty="0" err="1" smtClean="0"/>
              <a:t>beamforming</a:t>
            </a:r>
            <a:r>
              <a:rPr lang="en-US" dirty="0" smtClean="0"/>
              <a:t> and MIMO </a:t>
            </a:r>
            <a:r>
              <a:rPr lang="en-US" dirty="0" err="1" smtClean="0"/>
              <a:t>precoding</a:t>
            </a:r>
            <a:r>
              <a:rPr lang="en-US" dirty="0" smtClean="0"/>
              <a:t> operation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MIMO, SIMO, MISO Transmission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Beam Tracking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sz="2900" dirty="0" smtClean="0"/>
              <a:t>11ay BF Training Enhancement 1:</a:t>
            </a:r>
            <a:br>
              <a:rPr lang="en-US" sz="2900" dirty="0" smtClean="0"/>
            </a:br>
            <a:r>
              <a:rPr lang="en-US" sz="2900" dirty="0" smtClean="0"/>
              <a:t> Simultaneous Receiving via Multiple RX Antennas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In 11ad, a training field is transmitted for each transmit sector and receive sector pair. For each transmit sector, a total of </a:t>
            </a:r>
            <a:r>
              <a:rPr lang="en-US" b="0" i="1" dirty="0" err="1" smtClean="0"/>
              <a:t>NxS</a:t>
            </a:r>
            <a:r>
              <a:rPr lang="en-US" b="0" dirty="0" smtClean="0"/>
              <a:t> training fields is needed, where N is number of receive antennas and S is the number of receive sector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For MIMO receive, N receive antennas can receive simultaneously, the BF training time can be reduced. Thus, for each transmit sector, a total of </a:t>
            </a:r>
            <a:r>
              <a:rPr lang="en-US" b="0" i="1" dirty="0" smtClean="0"/>
              <a:t>S</a:t>
            </a:r>
            <a:r>
              <a:rPr lang="en-US" b="0" dirty="0" smtClean="0"/>
              <a:t> training fields is needed, where S is the maximum number of sectors of a receive antenna for the N receive antennas.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Do not need new training field/frame waveform to support this operation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The number of training fields/frames is reduced by a factor of N in E-SLS and MIMO TX-RX antenna pairing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2: </a:t>
            </a:r>
            <a:br>
              <a:rPr lang="en-US" dirty="0" smtClean="0"/>
            </a:br>
            <a:r>
              <a:rPr lang="en-US" dirty="0" smtClean="0"/>
              <a:t>TX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0813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b="0" dirty="0" smtClean="0"/>
              <a:t>For MIMO BF training, it is necessary to perform TX antenna/sector and RX antenna/sector pairing.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Number of training fields/frames are N</a:t>
            </a:r>
            <a:r>
              <a:rPr lang="en-US" baseline="-25000" dirty="0" smtClean="0"/>
              <a:t>TX</a:t>
            </a:r>
            <a:r>
              <a:rPr lang="en-US" dirty="0" smtClean="0"/>
              <a:t> * S</a:t>
            </a:r>
            <a:r>
              <a:rPr lang="en-US" baseline="-25000" dirty="0" smtClean="0"/>
              <a:t>TX</a:t>
            </a:r>
            <a:r>
              <a:rPr lang="en-US" dirty="0" smtClean="0"/>
              <a:t> * N</a:t>
            </a:r>
            <a:r>
              <a:rPr lang="en-US" baseline="-25000" dirty="0" smtClean="0"/>
              <a:t>RX</a:t>
            </a:r>
            <a:r>
              <a:rPr lang="en-US" dirty="0" smtClean="0"/>
              <a:t> * S</a:t>
            </a:r>
            <a:r>
              <a:rPr lang="en-US" baseline="-25000" dirty="0" smtClean="0"/>
              <a:t>RX</a:t>
            </a:r>
            <a:r>
              <a:rPr lang="en-US" dirty="0" smtClean="0"/>
              <a:t> (/S</a:t>
            </a:r>
            <a:r>
              <a:rPr lang="en-US" baseline="-25000" dirty="0" smtClean="0"/>
              <a:t>RX </a:t>
            </a:r>
            <a:r>
              <a:rPr lang="en-US" dirty="0" smtClean="0"/>
              <a:t> , if simultaneously RX antenna training is employed), where N</a:t>
            </a:r>
            <a:r>
              <a:rPr lang="en-US" baseline="-25000" dirty="0" smtClean="0"/>
              <a:t>TX</a:t>
            </a:r>
            <a:r>
              <a:rPr lang="en-US" dirty="0" smtClean="0"/>
              <a:t> and N</a:t>
            </a:r>
            <a:r>
              <a:rPr lang="en-US" baseline="-25000" dirty="0" smtClean="0"/>
              <a:t>RX</a:t>
            </a:r>
            <a:r>
              <a:rPr lang="en-US" dirty="0" smtClean="0"/>
              <a:t> are the numbers of TX antennas and RX antennas, respectively and S</a:t>
            </a:r>
            <a:r>
              <a:rPr lang="en-US" baseline="-25000" dirty="0" smtClean="0"/>
              <a:t>TX</a:t>
            </a:r>
            <a:r>
              <a:rPr lang="en-US" dirty="0" smtClean="0"/>
              <a:t> and S</a:t>
            </a:r>
            <a:r>
              <a:rPr lang="en-US" baseline="-25000" dirty="0" smtClean="0"/>
              <a:t>RX</a:t>
            </a:r>
            <a:r>
              <a:rPr lang="en-US" dirty="0" smtClean="0"/>
              <a:t> are the numbers of TX sectors per antenna and RX sector per antenna, respectively 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TX Sector Down Selection is to use subset of TX sector in MIMO antenna/sector pairing (Reduced S</a:t>
            </a:r>
            <a:r>
              <a:rPr lang="en-US" b="0" baseline="-25000" dirty="0" smtClean="0"/>
              <a:t>TX</a:t>
            </a:r>
            <a:r>
              <a:rPr lang="en-US" b="0" dirty="0" smtClean="0"/>
              <a:t> to a small number)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 BF Training Enhancement 2: </a:t>
            </a:r>
            <a:br>
              <a:rPr lang="en-US" dirty="0" smtClean="0"/>
            </a:br>
            <a:r>
              <a:rPr lang="en-US" dirty="0" smtClean="0"/>
              <a:t>TX Sector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676400"/>
            <a:ext cx="4648199" cy="411321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100" b="0" dirty="0" smtClean="0"/>
              <a:t>For SU-MIMO and MU-MIMO, some TX sectors are received with little energy (i.e., low MIMO capacity) and should be removed from BF training to significantly reduce medium usage.</a:t>
            </a:r>
          </a:p>
          <a:p>
            <a:pPr>
              <a:buFont typeface="Wingdings" pitchFamily="2" charset="2"/>
              <a:buChar char="q"/>
            </a:pPr>
            <a:r>
              <a:rPr lang="en-US" sz="2100" b="0" dirty="0" smtClean="0"/>
              <a:t>TX sector down selection is achieved via receiver feedback selected TX sectors or CSI after TX SLS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752600"/>
            <a:ext cx="336232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6004</TotalTime>
  <Words>972</Words>
  <Application>Microsoft Office PowerPoint</Application>
  <PresentationFormat>On-screen Show (4:3)</PresentationFormat>
  <Paragraphs>150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Document</vt:lpstr>
      <vt:lpstr>11ay MIMO BF Training Enhancements</vt:lpstr>
      <vt:lpstr>Hybrid Beamforming for 11ay</vt:lpstr>
      <vt:lpstr>Multiple Antenna Operations for 11ay</vt:lpstr>
      <vt:lpstr>Typical 11ad Beamforming Training - BTI</vt:lpstr>
      <vt:lpstr>Typical 11ad Beamforming Training - DTI</vt:lpstr>
      <vt:lpstr>11ay MIMO/Beamforming Operation</vt:lpstr>
      <vt:lpstr>11ay BF Training Enhancement 1:  Simultaneous Receiving via Multiple RX Antennas  </vt:lpstr>
      <vt:lpstr>11ay BF Training Enhancement 2:  TX Sector Down Selection</vt:lpstr>
      <vt:lpstr>11ay BF Training Enhancement 2:  TX Sector Down Selection</vt:lpstr>
      <vt:lpstr>11ay BF Training Enhancement 3:  RX Sector Down Selection</vt:lpstr>
      <vt:lpstr>Conclusions</vt:lpstr>
      <vt:lpstr>Straw Poll 1</vt:lpstr>
      <vt:lpstr>Straw Poll 2</vt:lpstr>
      <vt:lpstr>Straw Poll 3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353</cp:revision>
  <cp:lastPrinted>1601-01-01T00:00:00Z</cp:lastPrinted>
  <dcterms:created xsi:type="dcterms:W3CDTF">2015-10-28T17:33:34Z</dcterms:created>
  <dcterms:modified xsi:type="dcterms:W3CDTF">2016-01-18T20:25:04Z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