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80" r:id="rId11"/>
    <p:sldId id="282" r:id="rId12"/>
    <p:sldId id="287" r:id="rId13"/>
    <p:sldId id="285" r:id="rId14"/>
    <p:sldId id="286" r:id="rId15"/>
    <p:sldId id="272" r:id="rId16"/>
    <p:sldId id="273" r:id="rId17"/>
    <p:sldId id="27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:p15="http://schemas.microsoft.com/office/powerpoint/2012/main" xmlns="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xmlns="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xmlns="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4660"/>
  </p:normalViewPr>
  <p:slideViewPr>
    <p:cSldViewPr>
      <p:cViewPr varScale="1"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01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802.11-16/0100r0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11ay MIMO BF Training Enhancements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0031499"/>
              </p:ext>
            </p:extLst>
          </p:nvPr>
        </p:nvGraphicFramePr>
        <p:xfrm>
          <a:off x="523875" y="3927475"/>
          <a:ext cx="7780338" cy="2443163"/>
        </p:xfrm>
        <a:graphic>
          <a:graphicData uri="http://schemas.openxmlformats.org/presentationml/2006/ole">
            <p:oleObj spid="_x0000_s3182" name="Document" r:id="rId4" imgW="8261444" imgH="259042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3: </a:t>
            </a:r>
            <a:br>
              <a:rPr lang="en-US" dirty="0" smtClean="0"/>
            </a:br>
            <a:r>
              <a:rPr lang="en-US" dirty="0" smtClean="0"/>
              <a:t>RX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RX Sector Down Selection is to use subset of RX sector in MIMO antenna/sector pairing to reduce medium usage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One approach is to utilize quasi-</a:t>
            </a:r>
            <a:r>
              <a:rPr lang="en-US" sz="2000" b="0" dirty="0" err="1" smtClean="0"/>
              <a:t>omni</a:t>
            </a:r>
            <a:r>
              <a:rPr lang="en-US" sz="2000" b="0" dirty="0" smtClean="0"/>
              <a:t> TX antenna to training RX antenna/sector (similar 11ad MID) and based on the BF training results down select RX sector.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Another approach is to exploit the antenna pattern reciprocity, e.g., in responder TX BF training, the results can be used as RX Sector Down Selection as illustrated.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1" y="1828800"/>
            <a:ext cx="331027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An overview of 11ad and 11ay BF Training operation is provided.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BF training enhancements for 11ay are introduced.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TX-Sector Down-Selection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RX-Sector Down-Selection for device with antenna pattern reciprocity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Note that other BF Training enhancements are possible</a:t>
            </a:r>
          </a:p>
          <a:p>
            <a:pPr lvl="1">
              <a:buFont typeface="Wingdings" pitchFamily="2" charset="2"/>
              <a:buChar char="q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BF Training shall support using 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shall provide means to enable TX-Sector Down-Selection in the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should support, for device with antenna pattern reciprocity, RX-Sector Down-Selection (use subset of RX sector in MIMO antenna/sector pairing) in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40" y="1501775"/>
            <a:ext cx="74390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33" y="345480"/>
            <a:ext cx="7770813" cy="10652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Hybrid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for 11ay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6" name="TextBox 235"/>
          <p:cNvSpPr txBox="1"/>
          <p:nvPr/>
        </p:nvSpPr>
        <p:spPr>
          <a:xfrm>
            <a:off x="762000" y="3810000"/>
            <a:ext cx="7954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11ad employs Analog RF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only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11ay might employ hybrid two step (suboptimal)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for reduced complexity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Analog RF BF Training: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and W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are chosen from codebook-based sector selection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Digital MIMO/BF Processing (after Analog BF training is completed):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(Closed Loop) Channel sounding and feedbacks + Transmitter pre-coding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(Open Loop) Receiver ML, MMSE, ZF, SVD type of processing (W</a:t>
            </a:r>
            <a:r>
              <a:rPr lang="en-US" sz="1400" baseline="-25000" dirty="0" smtClean="0">
                <a:solidFill>
                  <a:schemeClr val="tx1"/>
                </a:solidFill>
              </a:rPr>
              <a:t>BB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Note that closed loop operation might not be reliable at 60GHz due to fast channel aging.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657600" y="19050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Y = </a:t>
            </a:r>
            <a:r>
              <a:rPr lang="en-US" sz="2000" dirty="0" err="1" smtClean="0">
                <a:solidFill>
                  <a:schemeClr val="tx1"/>
                </a:solidFill>
              </a:rPr>
              <a:t>Hx</a:t>
            </a:r>
            <a:r>
              <a:rPr lang="en-US" sz="2000" dirty="0" smtClean="0">
                <a:solidFill>
                  <a:schemeClr val="tx1"/>
                </a:solidFill>
              </a:rPr>
              <a:t> +n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x=Fs = F</a:t>
            </a:r>
            <a:r>
              <a:rPr lang="en-US" sz="2000" baseline="-25000" dirty="0" smtClean="0">
                <a:solidFill>
                  <a:schemeClr val="tx1"/>
                </a:solidFill>
              </a:rPr>
              <a:t>RF</a:t>
            </a:r>
            <a:r>
              <a:rPr lang="en-US" sz="2000" dirty="0" smtClean="0">
                <a:solidFill>
                  <a:schemeClr val="tx1"/>
                </a:solidFill>
              </a:rPr>
              <a:t> F</a:t>
            </a:r>
            <a:r>
              <a:rPr lang="en-US" sz="2000" baseline="-25000" dirty="0" smtClean="0">
                <a:solidFill>
                  <a:schemeClr val="tx1"/>
                </a:solidFill>
              </a:rPr>
              <a:t>BB</a:t>
            </a:r>
            <a:r>
              <a:rPr lang="en-US" sz="2000" dirty="0" smtClean="0">
                <a:solidFill>
                  <a:schemeClr val="tx1"/>
                </a:solidFill>
              </a:rPr>
              <a:t> 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z=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BB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RF</a:t>
            </a:r>
            <a:r>
              <a:rPr lang="en-US" sz="2000" dirty="0" err="1" smtClean="0">
                <a:solidFill>
                  <a:schemeClr val="tx1"/>
                </a:solidFill>
              </a:rPr>
              <a:t>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3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848600" y="6056986"/>
            <a:ext cx="1219200" cy="420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848600" y="15240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953000" y="25146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953000" y="5585552"/>
            <a:ext cx="1219200" cy="815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7848600" y="5486400"/>
            <a:ext cx="1219200" cy="429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530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8486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530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8486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848600" y="25146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953000" y="15240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Antenna Operations for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a single RX antenna</a:t>
            </a:r>
          </a:p>
          <a:p>
            <a:r>
              <a:rPr lang="en-US" sz="2000" dirty="0" smtClean="0"/>
              <a:t>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A single TX antenna transmits a single spatial stream to multiple RX antennas</a:t>
            </a:r>
          </a:p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and 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multiple RX antennas</a:t>
            </a:r>
          </a:p>
          <a:p>
            <a:r>
              <a:rPr lang="en-US" sz="2000" dirty="0" smtClean="0"/>
              <a:t>SU-MIMO: multiple TX antennas transmit multiple spatial streams to multiple RX antennas</a:t>
            </a:r>
          </a:p>
          <a:p>
            <a:r>
              <a:rPr lang="en-US" sz="2000" dirty="0" smtClean="0"/>
              <a:t>MU-MIMO: multiple TX antennas transmit multiple spatial streams to multiple devices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5650735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" name="Isosceles Triangle 5"/>
          <p:cNvSpPr/>
          <p:nvPr/>
        </p:nvSpPr>
        <p:spPr>
          <a:xfrm rot="16200000">
            <a:off x="6438900" y="5614124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16200000">
            <a:off x="6438900" y="5983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5400000" flipH="1">
            <a:off x="7429500" y="5524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5400000" flipH="1">
            <a:off x="7429500" y="6057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6019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0" y="580462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6172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6200" y="57164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6248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4800" y="5562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924800" y="6096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 flipV="1">
            <a:off x="6759767" y="5726016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81800" y="6172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292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21" name="Isosceles Triangle 20"/>
          <p:cNvSpPr/>
          <p:nvPr/>
        </p:nvSpPr>
        <p:spPr>
          <a:xfrm rot="16200000">
            <a:off x="6438900" y="2020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 flipH="1">
            <a:off x="7429500" y="1562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29200" y="2057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22098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962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3" name="Freeform 32"/>
          <p:cNvSpPr/>
          <p:nvPr/>
        </p:nvSpPr>
        <p:spPr>
          <a:xfrm>
            <a:off x="6553200" y="17526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292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5" name="Isosceles Triangle 34"/>
          <p:cNvSpPr/>
          <p:nvPr/>
        </p:nvSpPr>
        <p:spPr>
          <a:xfrm rot="16200000">
            <a:off x="6438900" y="2554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 rot="5400000" flipH="1">
            <a:off x="7429500" y="3009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60960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6962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696200" y="3200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248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924800" y="3048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8" name="Freeform 47"/>
          <p:cNvSpPr/>
          <p:nvPr/>
        </p:nvSpPr>
        <p:spPr>
          <a:xfrm flipH="1">
            <a:off x="6858000" y="27432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 flipH="1">
            <a:off x="7429500" y="2552700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6200000">
            <a:off x="6438900" y="1563589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0292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50" name="Isosceles Triangle 49"/>
          <p:cNvSpPr/>
          <p:nvPr/>
        </p:nvSpPr>
        <p:spPr>
          <a:xfrm rot="16200000">
            <a:off x="6438900" y="3544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 rot="16200000">
            <a:off x="6438900" y="40019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 rot="5400000" flipH="1">
            <a:off x="7429500" y="35433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 rot="5400000" flipH="1">
            <a:off x="7429500" y="4000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292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60960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960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6962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6962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9248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9248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3" name="Freeform 62"/>
          <p:cNvSpPr/>
          <p:nvPr/>
        </p:nvSpPr>
        <p:spPr>
          <a:xfrm>
            <a:off x="64008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flipH="1">
            <a:off x="70104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292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2" name="Isosceles Triangle 61"/>
          <p:cNvSpPr/>
          <p:nvPr/>
        </p:nvSpPr>
        <p:spPr>
          <a:xfrm rot="16200000">
            <a:off x="6438900" y="45353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64"/>
          <p:cNvSpPr/>
          <p:nvPr/>
        </p:nvSpPr>
        <p:spPr>
          <a:xfrm rot="16200000">
            <a:off x="6438900" y="49925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Isosceles Triangle 65"/>
          <p:cNvSpPr/>
          <p:nvPr/>
        </p:nvSpPr>
        <p:spPr>
          <a:xfrm rot="5400000" flipH="1">
            <a:off x="7429500" y="4533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/>
          <p:cNvSpPr/>
          <p:nvPr/>
        </p:nvSpPr>
        <p:spPr>
          <a:xfrm rot="5400000" flipH="1">
            <a:off x="7429500" y="4991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0292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6962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6962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248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79248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5" name="Freeform 74"/>
          <p:cNvSpPr/>
          <p:nvPr/>
        </p:nvSpPr>
        <p:spPr>
          <a:xfrm>
            <a:off x="6781800" y="4648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781800" y="51054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200400"/>
            <a:ext cx="4755989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Typical 11ad </a:t>
            </a:r>
            <a:r>
              <a:rPr lang="en-US" dirty="0" err="1" smtClean="0"/>
              <a:t>Beamforming</a:t>
            </a:r>
            <a:r>
              <a:rPr lang="en-US" dirty="0" smtClean="0"/>
              <a:t> Training - BTI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11ad adopts a modular, flexible </a:t>
            </a:r>
            <a:r>
              <a:rPr lang="en-US" sz="2200" dirty="0" err="1" smtClean="0"/>
              <a:t>beamforming</a:t>
            </a:r>
            <a:r>
              <a:rPr lang="en-US" sz="2200" dirty="0" smtClean="0"/>
              <a:t> protocol.</a:t>
            </a:r>
          </a:p>
          <a:p>
            <a:pPr lvl="1"/>
            <a:r>
              <a:rPr lang="en-US" sz="1800" dirty="0" smtClean="0"/>
              <a:t>Different parts of protocol can be individually invoked and executed.</a:t>
            </a:r>
          </a:p>
          <a:p>
            <a:r>
              <a:rPr lang="en-US" sz="2200" dirty="0" smtClean="0"/>
              <a:t>SLS during BTI:</a:t>
            </a:r>
          </a:p>
          <a:p>
            <a:pPr lvl="1"/>
            <a:r>
              <a:rPr lang="en-US" sz="1800" dirty="0" smtClean="0"/>
              <a:t>Transmit antenna/sector selection</a:t>
            </a:r>
          </a:p>
          <a:p>
            <a:pPr lvl="1"/>
            <a:r>
              <a:rPr lang="en-US" sz="1800" dirty="0" smtClean="0"/>
              <a:t>Receive Antenna Selection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6184" y="3437262"/>
            <a:ext cx="3398703" cy="216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A-BFT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Responder antenna/sector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selection via limited-slot random access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9280" y="3514668"/>
            <a:ext cx="51054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Typical 11ad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Training - DTI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144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SLS: </a:t>
            </a:r>
          </a:p>
          <a:p>
            <a:pPr lvl="1"/>
            <a:r>
              <a:rPr lang="en-US" sz="1600" dirty="0" smtClean="0"/>
              <a:t>Transmit antenna/sector selection,  </a:t>
            </a:r>
          </a:p>
          <a:p>
            <a:pPr lvl="1"/>
            <a:r>
              <a:rPr lang="en-US" sz="1600" dirty="0" smtClean="0"/>
              <a:t>Receive Antenna Selection</a:t>
            </a:r>
          </a:p>
          <a:p>
            <a:pPr lvl="1"/>
            <a:r>
              <a:rPr lang="en-US" sz="1600" dirty="0" smtClean="0"/>
              <a:t>Responder transmit antenna/sector selection</a:t>
            </a:r>
          </a:p>
          <a:p>
            <a:r>
              <a:rPr lang="en-US" sz="2000" dirty="0" smtClean="0"/>
              <a:t>(Optional) TX sector down-selection:</a:t>
            </a:r>
          </a:p>
          <a:p>
            <a:pPr lvl="1"/>
            <a:r>
              <a:rPr lang="en-US" sz="1600" dirty="0" smtClean="0"/>
              <a:t>CSI feedbacks</a:t>
            </a:r>
          </a:p>
          <a:p>
            <a:r>
              <a:rPr lang="en-US" sz="2000" dirty="0" smtClean="0"/>
              <a:t>(Optional) MID operation: </a:t>
            </a:r>
          </a:p>
          <a:p>
            <a:pPr lvl="1"/>
            <a:r>
              <a:rPr lang="en-US" sz="1600" dirty="0" smtClean="0"/>
              <a:t>RX sector selection (using                                                                                                   quasi-</a:t>
            </a:r>
            <a:r>
              <a:rPr lang="en-US" sz="1600" dirty="0" err="1" smtClean="0"/>
              <a:t>omni</a:t>
            </a:r>
            <a:r>
              <a:rPr lang="en-US" sz="1600" dirty="0" smtClean="0"/>
              <a:t> </a:t>
            </a:r>
            <a:r>
              <a:rPr lang="en-US" sz="1600" dirty="0" err="1" smtClean="0"/>
              <a:t>tx</a:t>
            </a:r>
            <a:r>
              <a:rPr lang="en-US" sz="1600" dirty="0" smtClean="0"/>
              <a:t> beam)</a:t>
            </a:r>
          </a:p>
          <a:p>
            <a:r>
              <a:rPr lang="en-US" sz="2000" dirty="0" smtClean="0"/>
              <a:t>(Optional) BC operation: </a:t>
            </a:r>
          </a:p>
          <a:p>
            <a:pPr lvl="1"/>
            <a:r>
              <a:rPr lang="en-US" sz="1600" dirty="0" smtClean="0"/>
              <a:t>TX/RX sector Pairings</a:t>
            </a:r>
          </a:p>
          <a:p>
            <a:r>
              <a:rPr lang="en-US" sz="2000" dirty="0" smtClean="0"/>
              <a:t>Beam Refinement Transaction:</a:t>
            </a:r>
          </a:p>
          <a:p>
            <a:pPr lvl="1"/>
            <a:r>
              <a:rPr lang="en-US" sz="1600" dirty="0" smtClean="0"/>
              <a:t>RX sector training</a:t>
            </a:r>
          </a:p>
          <a:p>
            <a:pPr lvl="1"/>
            <a:r>
              <a:rPr lang="en-US" sz="1600" dirty="0" smtClean="0"/>
              <a:t>Refine TX/RX sectors</a:t>
            </a:r>
          </a:p>
          <a:p>
            <a:r>
              <a:rPr lang="en-US" sz="2000" dirty="0" smtClean="0"/>
              <a:t>Beam Tracking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11ay MIMO/</a:t>
            </a:r>
            <a:r>
              <a:rPr lang="en-US" dirty="0" err="1" smtClean="0"/>
              <a:t>Beamforming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2" y="1490031"/>
            <a:ext cx="8135957" cy="498334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E-SLS (EDMG TXSS and/or EDMG RXSS)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transmit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receive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Responder return link training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TX Sector down selection per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To reduce the number of TX sectors per TX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CSI feedbacks (initiator selects), or responder recommends sectors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RX sector down-selection per antenna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Using quasi-</a:t>
            </a:r>
            <a:r>
              <a:rPr lang="en-US" dirty="0" err="1" smtClean="0"/>
              <a:t>omni</a:t>
            </a:r>
            <a:r>
              <a:rPr lang="en-US" dirty="0" smtClean="0"/>
              <a:t> TX antenna beam (11ad MID) to train RX beam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Utilizing using antenna pattern reciprocity and TX BF training results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 TX-RX antenna pairing and sector 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One-to-one TX/RX antenna/Sector  mapping for MIMO,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one sector per antenna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Digital MIMO (Closed Loop and Open Loop) Operation for MIMO or MISO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For support of TX digital </a:t>
            </a:r>
            <a:r>
              <a:rPr lang="en-US" dirty="0" err="1" smtClean="0"/>
              <a:t>beamforming</a:t>
            </a:r>
            <a:r>
              <a:rPr lang="en-US" dirty="0" smtClean="0"/>
              <a:t> and MIMO </a:t>
            </a:r>
            <a:r>
              <a:rPr lang="en-US" dirty="0" err="1" smtClean="0"/>
              <a:t>precoding</a:t>
            </a:r>
            <a:r>
              <a:rPr lang="en-US" dirty="0" smtClean="0"/>
              <a:t> operation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MIMO, SIMO, MISO Transmission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Beam Tracking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sz="2900" dirty="0" smtClean="0"/>
              <a:t>11ay BF Training Enhancement 1:</a:t>
            </a:r>
            <a:br>
              <a:rPr lang="en-US" sz="2900" dirty="0" smtClean="0"/>
            </a:br>
            <a:r>
              <a:rPr lang="en-US" sz="2900" dirty="0" smtClean="0"/>
              <a:t> Simultaneous Receiving via Multiple RX Antennas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In 11ad, a training field is transmitted for each transmit sector and receive sector pair. For each transmit sector, a total of </a:t>
            </a:r>
            <a:r>
              <a:rPr lang="en-US" b="0" i="1" dirty="0" err="1" smtClean="0"/>
              <a:t>NxS</a:t>
            </a:r>
            <a:r>
              <a:rPr lang="en-US" b="0" dirty="0" smtClean="0"/>
              <a:t> training fields is needed, where N is number of receive antennas and S is the number of receive sector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receive, N receive antennas can receive simultaneously, the BF training time can be reduced. Thus, for each transmit sector, a total of </a:t>
            </a:r>
            <a:r>
              <a:rPr lang="en-US" b="0" i="1" dirty="0" smtClean="0"/>
              <a:t>S</a:t>
            </a:r>
            <a:r>
              <a:rPr lang="en-US" b="0" dirty="0" smtClean="0"/>
              <a:t> training fields is needed, where S is the maximum number of sectors of a receive antenna for the N receive antennas.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Do not need new training field/frame waveform to support this operation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The number of training fields/frames is reduced by a factor of N in E-SLS and MIMO TX-RX antenna pairing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0813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BF training, it is necessary to perform TX antenna/sector and RX antenna/sector pairing.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Number of training fields/frames are N</a:t>
            </a:r>
            <a:r>
              <a:rPr lang="en-US" baseline="-25000" dirty="0" smtClean="0"/>
              <a:t>TX</a:t>
            </a:r>
            <a:r>
              <a:rPr lang="en-US" dirty="0" smtClean="0"/>
              <a:t> * S</a:t>
            </a:r>
            <a:r>
              <a:rPr lang="en-US" baseline="-25000" dirty="0" smtClean="0"/>
              <a:t>TX</a:t>
            </a:r>
            <a:r>
              <a:rPr lang="en-US" dirty="0" smtClean="0"/>
              <a:t> * N</a:t>
            </a:r>
            <a:r>
              <a:rPr lang="en-US" baseline="-25000" dirty="0" smtClean="0"/>
              <a:t>RX</a:t>
            </a:r>
            <a:r>
              <a:rPr lang="en-US" dirty="0" smtClean="0"/>
              <a:t> * S</a:t>
            </a:r>
            <a:r>
              <a:rPr lang="en-US" baseline="-25000" dirty="0" smtClean="0"/>
              <a:t>RX</a:t>
            </a:r>
            <a:r>
              <a:rPr lang="en-US" dirty="0" smtClean="0"/>
              <a:t> (/S</a:t>
            </a:r>
            <a:r>
              <a:rPr lang="en-US" baseline="-25000" dirty="0" smtClean="0"/>
              <a:t>RX </a:t>
            </a:r>
            <a:r>
              <a:rPr lang="en-US" dirty="0" smtClean="0"/>
              <a:t> , if simultaneously RX antenna training is employed), where N</a:t>
            </a:r>
            <a:r>
              <a:rPr lang="en-US" baseline="-25000" dirty="0" smtClean="0"/>
              <a:t>TX</a:t>
            </a:r>
            <a:r>
              <a:rPr lang="en-US" dirty="0" smtClean="0"/>
              <a:t> and N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antennas and RX antennas, respectively and S</a:t>
            </a:r>
            <a:r>
              <a:rPr lang="en-US" baseline="-25000" dirty="0" smtClean="0"/>
              <a:t>TX</a:t>
            </a:r>
            <a:r>
              <a:rPr lang="en-US" dirty="0" smtClean="0"/>
              <a:t> and S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sectors per antenna and RX sector per antenna, respectively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TX Sector Down Selection is to use subset of TX sector in MIMO antenna/sector pairing (Reduced S</a:t>
            </a:r>
            <a:r>
              <a:rPr lang="en-US" b="0" baseline="-25000" dirty="0" smtClean="0"/>
              <a:t>TX</a:t>
            </a:r>
            <a:r>
              <a:rPr lang="en-US" b="0" dirty="0" smtClean="0"/>
              <a:t> to a small number)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6764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For SU-MIMO and MU-MIMO, some TX sectors are received with little energy (i.e., low MIMO capacity) and should be removed from BF training to significantly reduce medium usage.</a:t>
            </a:r>
          </a:p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TX sector down selection is achieved via receiver feedback selected TX sectors or CSI after TX SLS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752600"/>
            <a:ext cx="33623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5966</TotalTime>
  <Words>982</Words>
  <Application>Microsoft Office PowerPoint</Application>
  <PresentationFormat>On-screen Show (4:3)</PresentationFormat>
  <Paragraphs>147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11ay MIMO BF Training Enhancements</vt:lpstr>
      <vt:lpstr>Hybrid Beamforming for 11ay</vt:lpstr>
      <vt:lpstr>Multiple Antenna Operations for 11ay</vt:lpstr>
      <vt:lpstr>Typical 11ad Beamforming Training - BTI</vt:lpstr>
      <vt:lpstr>Typical 11ad Beamforming Training - DTI</vt:lpstr>
      <vt:lpstr>11ay MIMO/Beamforming Operation</vt:lpstr>
      <vt:lpstr>11ay BF Training Enhancement 1:  Simultaneous Receiving via Multiple RX Antennas  </vt:lpstr>
      <vt:lpstr>11ay BF Training Enhancement 2:  TX Sector Down Selection</vt:lpstr>
      <vt:lpstr>11ay BF Training Enhancement 2:  TX Sector Down Selection</vt:lpstr>
      <vt:lpstr>11ay BF Training Enhancement 3:  RX Sector Down Selection</vt:lpstr>
      <vt:lpstr>Conclusions</vt:lpstr>
      <vt:lpstr>Straw Poll 1</vt:lpstr>
      <vt:lpstr>Straw Poll 2</vt:lpstr>
      <vt:lpstr>Straw Poll 3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350</cp:revision>
  <cp:lastPrinted>1601-01-01T00:00:00Z</cp:lastPrinted>
  <dcterms:created xsi:type="dcterms:W3CDTF">2015-10-28T17:33:34Z</dcterms:created>
  <dcterms:modified xsi:type="dcterms:W3CDTF">2016-01-18T13:48:04Z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