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59" r:id="rId7"/>
    <p:sldId id="260" r:id="rId8"/>
    <p:sldId id="261" r:id="rId9"/>
    <p:sldId id="271" r:id="rId10"/>
    <p:sldId id="263" r:id="rId11"/>
    <p:sldId id="264" r:id="rId12"/>
    <p:sldId id="265" r:id="rId13"/>
    <p:sldId id="266" r:id="rId14"/>
    <p:sldId id="272" r:id="rId15"/>
    <p:sldId id="267" r:id="rId16"/>
    <p:sldId id="268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4660"/>
  </p:normalViewPr>
  <p:slideViewPr>
    <p:cSldViewPr>
      <p:cViewPr varScale="1"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802.11-16/0099r0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Scalable </a:t>
            </a:r>
            <a:r>
              <a:rPr lang="en-GB" dirty="0" err="1" smtClean="0"/>
              <a:t>Beamforming</a:t>
            </a:r>
            <a:r>
              <a:rPr lang="en-GB" dirty="0" smtClean="0"/>
              <a:t>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685800" y="3886200"/>
          <a:ext cx="7780338" cy="2443163"/>
        </p:xfrm>
        <a:graphic>
          <a:graphicData uri="http://schemas.openxmlformats.org/presentationml/2006/ole">
            <p:oleObj spid="_x0000_s3182" name="Document" r:id="rId4" imgW="8261444" imgH="259042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Arrow Connector 40"/>
          <p:cNvCxnSpPr/>
          <p:nvPr/>
        </p:nvCxnSpPr>
        <p:spPr>
          <a:xfrm>
            <a:off x="3099545" y="6010631"/>
            <a:ext cx="10116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BTI BF Training - 2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8234"/>
            <a:ext cx="7669924" cy="3225282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PCP performs TX Sector training during beacon transmissions (BTI) with all STAs</a:t>
            </a:r>
          </a:p>
          <a:p>
            <a:r>
              <a:rPr lang="en-US" sz="2000" dirty="0" smtClean="0"/>
              <a:t>PCP indicates (in PHY header) TRN-R is appended to the beacon or RX sector training.</a:t>
            </a:r>
          </a:p>
          <a:p>
            <a:r>
              <a:rPr lang="en-US" sz="2000" dirty="0" smtClean="0"/>
              <a:t>Multiple STAs can perform “</a:t>
            </a: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RX sector training</a:t>
            </a:r>
            <a:r>
              <a:rPr lang="en-US" sz="2000" dirty="0" smtClean="0"/>
              <a:t>” at the end of the beacon. (Use RX sector training to replace TX sector training for devices with  antenna pattern reciprocity)</a:t>
            </a:r>
          </a:p>
          <a:p>
            <a:pPr lvl="1"/>
            <a:r>
              <a:rPr lang="en-US" sz="1600" dirty="0" smtClean="0"/>
              <a:t>“B</a:t>
            </a:r>
            <a:r>
              <a:rPr lang="en-US" sz="1600" i="1" dirty="0" smtClean="0"/>
              <a:t>eam Combination Training </a:t>
            </a:r>
            <a:r>
              <a:rPr lang="en-US" sz="1600" dirty="0" smtClean="0"/>
              <a:t>(TX-RX sector pairing)” can also be accomplished simultaneously (for supporting Su-MIMO or Mu-MIMO operation)</a:t>
            </a:r>
          </a:p>
          <a:p>
            <a:r>
              <a:rPr lang="en-US" sz="2000" dirty="0" smtClean="0"/>
              <a:t>STAs can feedback TX sector (or selected TX sectors) either unsolicited, when being polled, or when it attempts to initiate a link.</a:t>
            </a:r>
          </a:p>
          <a:p>
            <a:r>
              <a:rPr lang="en-US" sz="2000" dirty="0" smtClean="0"/>
              <a:t>Proposed training method is independent of how many STAs being trained simultaneously (scalable to large number of devices).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024039" y="5880432"/>
            <a:ext cx="4531569" cy="33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3104900" y="5540875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08766" y="4838804"/>
            <a:ext cx="728664" cy="3762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Beacon(s)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242708" y="5540875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378897" y="5540875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16705" y="5540875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884734" y="5540875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022542" y="5540875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639430" y="5704210"/>
            <a:ext cx="1994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16860" y="5271329"/>
            <a:ext cx="121596" cy="238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084954" y="5232419"/>
            <a:ext cx="335604" cy="257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19001" y="5198372"/>
            <a:ext cx="812259" cy="311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 bwMode="auto">
          <a:xfrm>
            <a:off x="2456495" y="4991205"/>
            <a:ext cx="728664" cy="3762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TX Sector Training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975630" y="4924733"/>
            <a:ext cx="728664" cy="3762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rPr>
              <a:t>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X Sector Training</a:t>
            </a:r>
          </a:p>
        </p:txBody>
      </p:sp>
      <p:sp>
        <p:nvSpPr>
          <p:cNvPr id="33" name="Freeform 32"/>
          <p:cNvSpPr/>
          <p:nvPr/>
        </p:nvSpPr>
        <p:spPr>
          <a:xfrm>
            <a:off x="4072311" y="5261602"/>
            <a:ext cx="82685" cy="257782"/>
          </a:xfrm>
          <a:custGeom>
            <a:avLst/>
            <a:gdLst>
              <a:gd name="connsiteX0" fmla="*/ 82685 w 82685"/>
              <a:gd name="connsiteY0" fmla="*/ 0 h 257782"/>
              <a:gd name="connsiteX1" fmla="*/ 29183 w 82685"/>
              <a:gd name="connsiteY1" fmla="*/ 121595 h 257782"/>
              <a:gd name="connsiteX2" fmla="*/ 63230 w 82685"/>
              <a:gd name="connsiteY2" fmla="*/ 107004 h 257782"/>
              <a:gd name="connsiteX3" fmla="*/ 0 w 82685"/>
              <a:gd name="connsiteY3" fmla="*/ 257782 h 257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685" h="257782">
                <a:moveTo>
                  <a:pt x="82685" y="0"/>
                </a:moveTo>
                <a:cubicBezTo>
                  <a:pt x="57555" y="51880"/>
                  <a:pt x="32426" y="103761"/>
                  <a:pt x="29183" y="121595"/>
                </a:cubicBezTo>
                <a:cubicBezTo>
                  <a:pt x="25940" y="139429"/>
                  <a:pt x="68094" y="84306"/>
                  <a:pt x="63230" y="107004"/>
                </a:cubicBezTo>
                <a:cubicBezTo>
                  <a:pt x="58366" y="129702"/>
                  <a:pt x="29183" y="193742"/>
                  <a:pt x="0" y="25778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571337" y="5125414"/>
            <a:ext cx="505838" cy="379379"/>
          </a:xfrm>
          <a:custGeom>
            <a:avLst/>
            <a:gdLst>
              <a:gd name="connsiteX0" fmla="*/ 505838 w 505838"/>
              <a:gd name="connsiteY0" fmla="*/ 0 h 379379"/>
              <a:gd name="connsiteX1" fmla="*/ 248055 w 505838"/>
              <a:gd name="connsiteY1" fmla="*/ 170234 h 379379"/>
              <a:gd name="connsiteX2" fmla="*/ 296693 w 505838"/>
              <a:gd name="connsiteY2" fmla="*/ 175098 h 379379"/>
              <a:gd name="connsiteX3" fmla="*/ 0 w 505838"/>
              <a:gd name="connsiteY3" fmla="*/ 379379 h 37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838" h="379379">
                <a:moveTo>
                  <a:pt x="505838" y="0"/>
                </a:moveTo>
                <a:cubicBezTo>
                  <a:pt x="394375" y="70525"/>
                  <a:pt x="282912" y="141051"/>
                  <a:pt x="248055" y="170234"/>
                </a:cubicBezTo>
                <a:cubicBezTo>
                  <a:pt x="213198" y="199417"/>
                  <a:pt x="338035" y="140241"/>
                  <a:pt x="296693" y="175098"/>
                </a:cubicBezTo>
                <a:cubicBezTo>
                  <a:pt x="255351" y="209955"/>
                  <a:pt x="127675" y="294667"/>
                  <a:pt x="0" y="37937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284371" y="5101095"/>
            <a:ext cx="734438" cy="403698"/>
          </a:xfrm>
          <a:custGeom>
            <a:avLst/>
            <a:gdLst>
              <a:gd name="connsiteX0" fmla="*/ 734438 w 734438"/>
              <a:gd name="connsiteY0" fmla="*/ 0 h 403698"/>
              <a:gd name="connsiteX1" fmla="*/ 218872 w 734438"/>
              <a:gd name="connsiteY1" fmla="*/ 194553 h 403698"/>
              <a:gd name="connsiteX2" fmla="*/ 286966 w 734438"/>
              <a:gd name="connsiteY2" fmla="*/ 214009 h 403698"/>
              <a:gd name="connsiteX3" fmla="*/ 0 w 734438"/>
              <a:gd name="connsiteY3" fmla="*/ 403698 h 4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4438" h="403698">
                <a:moveTo>
                  <a:pt x="734438" y="0"/>
                </a:moveTo>
                <a:cubicBezTo>
                  <a:pt x="513944" y="79442"/>
                  <a:pt x="293451" y="158885"/>
                  <a:pt x="218872" y="194553"/>
                </a:cubicBezTo>
                <a:cubicBezTo>
                  <a:pt x="144293" y="230221"/>
                  <a:pt x="323445" y="179152"/>
                  <a:pt x="286966" y="214009"/>
                </a:cubicBezTo>
                <a:cubicBezTo>
                  <a:pt x="250487" y="248866"/>
                  <a:pt x="125243" y="326282"/>
                  <a:pt x="0" y="403698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 bwMode="auto">
          <a:xfrm>
            <a:off x="3366030" y="5900741"/>
            <a:ext cx="429043" cy="1682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BTI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533081" y="6012252"/>
            <a:ext cx="10116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 bwMode="auto">
          <a:xfrm>
            <a:off x="5538436" y="554249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676244" y="554249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12433" y="554249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950241" y="554249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318270" y="554249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456078" y="554249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072966" y="5705831"/>
            <a:ext cx="1994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 bwMode="auto">
          <a:xfrm>
            <a:off x="5799566" y="5902362"/>
            <a:ext cx="429043" cy="18609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BTI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106030" y="6128984"/>
            <a:ext cx="244488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 bwMode="auto">
          <a:xfrm>
            <a:off x="4106954" y="6009366"/>
            <a:ext cx="429043" cy="1682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5557828" y="4838804"/>
            <a:ext cx="728664" cy="3762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Beacon(s)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05000"/>
            <a:ext cx="3407599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MU-MIMO BF Training using Scalar BF training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5118100" cy="45259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2600" b="0" dirty="0" smtClean="0"/>
              <a:t>Scalable training can be used to training multiple STAs with antenna pattern reciprocity in MU-MIMO SLS.</a:t>
            </a:r>
          </a:p>
          <a:p>
            <a:pPr>
              <a:buFont typeface="Wingdings" pitchFamily="2" charset="2"/>
              <a:buChar char="q"/>
            </a:pPr>
            <a:r>
              <a:rPr lang="en-US" sz="2600" b="0" dirty="0" smtClean="0"/>
              <a:t>Initiator transmits training fields/frames to train PCP/AP’s TX antennas/sectors and STAs’ RX antennas/sectors</a:t>
            </a:r>
          </a:p>
          <a:p>
            <a:pPr>
              <a:buFont typeface="Wingdings" pitchFamily="2" charset="2"/>
              <a:buChar char="q"/>
            </a:pPr>
            <a:r>
              <a:rPr lang="en-US" sz="2600" b="0" dirty="0" smtClean="0"/>
              <a:t>No R-TXSS is performed by STAs</a:t>
            </a:r>
          </a:p>
          <a:p>
            <a:pPr>
              <a:buFont typeface="Wingdings" pitchFamily="2" charset="2"/>
              <a:buChar char="q"/>
            </a:pPr>
            <a:r>
              <a:rPr lang="en-US" sz="2600" b="0" dirty="0" smtClean="0"/>
              <a:t>The antenna/sector feedbacks are transmitted by STAs in polling fashion or using random multiple contention. (Note that STAs know which TX antenna/sector to use, initiator uses </a:t>
            </a:r>
            <a:r>
              <a:rPr lang="en-US" sz="2600" b="0" dirty="0" err="1" smtClean="0"/>
              <a:t>omni</a:t>
            </a:r>
            <a:r>
              <a:rPr lang="en-US" sz="2600" b="0" dirty="0" smtClean="0"/>
              <a:t>-beam to receive. The ACK can be send using specific antenna/sector based on feedbacks).</a:t>
            </a:r>
          </a:p>
          <a:p>
            <a:pPr>
              <a:buFont typeface="Wingdings" pitchFamily="2" charset="2"/>
              <a:buChar char="q"/>
            </a:pPr>
            <a:r>
              <a:rPr lang="en-US" sz="2600" b="0" dirty="0" smtClean="0"/>
              <a:t>Note that PCP/AP can train a large number of STAs and down-select STAs for MU-MIMO transmission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37200" y="5016502"/>
            <a:ext cx="360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Scalable </a:t>
            </a:r>
            <a:r>
              <a:rPr lang="en-US" dirty="0" err="1" smtClean="0"/>
              <a:t>beamforming</a:t>
            </a:r>
            <a:r>
              <a:rPr lang="en-US" dirty="0" smtClean="0"/>
              <a:t> for MU-MIMO BF: PCP/AP transmit sector sweep, in each TX sector transmits training fields for STA RX training (No R-TXSS)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Scalable training utilizes the antenna pattern reciprocity to allow for multiple devices to perform BF training simultaneously.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Applications: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To train a large number of STAs in BSS simultaneously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Efficient MU-MIMO SLS.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Detailed waveform and protocol are TBD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11ay shall support a mode of operation in which, in single phase, the initiator trains its transmit antennas/sectors and multiple responders train their receive antennas/sectors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Scalability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889" y="1447800"/>
            <a:ext cx="8143875" cy="468498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>
                <a:sym typeface="Wingdings" pitchFamily="2" charset="2"/>
              </a:rPr>
              <a:t>11ad BF training and refinement complexity increases linearly with the number of devices. Difficult to scale to many devices. It is important to be able to support BF training to a large number of devices for many 11ay use cases.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>
                <a:sym typeface="Wingdings" pitchFamily="2" charset="2"/>
              </a:rPr>
              <a:t>WFA No 1 Mainstream use case “Wireless Office Docking (proposed new use case)” Need to support multiple peripheral devices.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>
                <a:sym typeface="Wingdings" pitchFamily="2" charset="2"/>
              </a:rPr>
              <a:t>WFA No 2 Mainstream use case “Mobile Offloading and Multi-Band Operation (MBO)” -&gt; Limitations in the number of clients supported by the protocols may prevent effective offloading.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>
                <a:sym typeface="Wingdings" pitchFamily="2" charset="2"/>
              </a:rPr>
              <a:t>Other usage models 4(Data center inter-rack), 5 (</a:t>
            </a:r>
            <a:r>
              <a:rPr lang="en-US" sz="1800" dirty="0" err="1" smtClean="0">
                <a:sym typeface="Wingdings" pitchFamily="2" charset="2"/>
              </a:rPr>
              <a:t>VoD</a:t>
            </a:r>
            <a:r>
              <a:rPr lang="en-US" sz="1800" dirty="0" smtClean="0">
                <a:sym typeface="Wingdings" pitchFamily="2" charset="2"/>
              </a:rPr>
              <a:t>, video distribution),  7(front-hauling) and docking all need to deal with a large number of devices.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80000" flipV="1">
            <a:off x="3870037" y="5077772"/>
            <a:ext cx="598690" cy="42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60000" flipV="1">
            <a:off x="7118323" y="5493170"/>
            <a:ext cx="598690" cy="42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40000" flipV="1">
            <a:off x="5393768" y="5681727"/>
            <a:ext cx="598690" cy="42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19"/>
          <p:cNvGrpSpPr/>
          <p:nvPr/>
        </p:nvGrpSpPr>
        <p:grpSpPr>
          <a:xfrm>
            <a:off x="7712456" y="5700753"/>
            <a:ext cx="118323" cy="331922"/>
            <a:chOff x="5215677" y="5270794"/>
            <a:chExt cx="118323" cy="331922"/>
          </a:xfrm>
        </p:grpSpPr>
        <p:sp>
          <p:nvSpPr>
            <p:cNvPr id="11" name="Flowchart: Merge 10"/>
            <p:cNvSpPr/>
            <p:nvPr/>
          </p:nvSpPr>
          <p:spPr>
            <a:xfrm rot="16200000" flipH="1">
              <a:off x="5195838" y="5290741"/>
              <a:ext cx="93709" cy="53816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2" name="Flowchart: Merge 11"/>
            <p:cNvSpPr/>
            <p:nvPr/>
          </p:nvSpPr>
          <p:spPr>
            <a:xfrm rot="16200000" flipH="1">
              <a:off x="5195896" y="5529171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3" name="Elbow Connector 12"/>
            <p:cNvCxnSpPr/>
            <p:nvPr/>
          </p:nvCxnSpPr>
          <p:spPr>
            <a:xfrm rot="10800000" flipV="1">
              <a:off x="5269440" y="5317649"/>
              <a:ext cx="160" cy="238404"/>
            </a:xfrm>
            <a:prstGeom prst="bentConnector3">
              <a:avLst>
                <a:gd name="adj1" fmla="val -3751030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4" name="Flowchart: Merge 13"/>
            <p:cNvSpPr/>
            <p:nvPr/>
          </p:nvSpPr>
          <p:spPr>
            <a:xfrm rot="16200000" flipH="1">
              <a:off x="5196712" y="5410845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257800" y="5433060"/>
              <a:ext cx="76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0"/>
          <p:cNvGrpSpPr/>
          <p:nvPr/>
        </p:nvGrpSpPr>
        <p:grpSpPr>
          <a:xfrm flipH="1">
            <a:off x="3750398" y="5128168"/>
            <a:ext cx="118323" cy="331922"/>
            <a:chOff x="5215677" y="5270794"/>
            <a:chExt cx="118323" cy="331922"/>
          </a:xfrm>
        </p:grpSpPr>
        <p:sp>
          <p:nvSpPr>
            <p:cNvPr id="22" name="Flowchart: Merge 21"/>
            <p:cNvSpPr/>
            <p:nvPr/>
          </p:nvSpPr>
          <p:spPr>
            <a:xfrm rot="16200000" flipH="1">
              <a:off x="5195838" y="5290741"/>
              <a:ext cx="93709" cy="53816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3" name="Flowchart: Merge 22"/>
            <p:cNvSpPr/>
            <p:nvPr/>
          </p:nvSpPr>
          <p:spPr>
            <a:xfrm rot="16200000" flipH="1">
              <a:off x="5195896" y="5529171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24" name="Elbow Connector 23"/>
            <p:cNvCxnSpPr/>
            <p:nvPr/>
          </p:nvCxnSpPr>
          <p:spPr>
            <a:xfrm rot="10800000" flipV="1">
              <a:off x="5269440" y="5317649"/>
              <a:ext cx="160" cy="238404"/>
            </a:xfrm>
            <a:prstGeom prst="bentConnector3">
              <a:avLst>
                <a:gd name="adj1" fmla="val -3751030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5" name="Flowchart: Merge 24"/>
            <p:cNvSpPr/>
            <p:nvPr/>
          </p:nvSpPr>
          <p:spPr>
            <a:xfrm rot="16200000" flipH="1">
              <a:off x="5196712" y="5410845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257800" y="5433060"/>
              <a:ext cx="76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6"/>
          <p:cNvGrpSpPr/>
          <p:nvPr/>
        </p:nvGrpSpPr>
        <p:grpSpPr>
          <a:xfrm rot="16200000" flipH="1">
            <a:off x="5619298" y="6108143"/>
            <a:ext cx="118323" cy="331922"/>
            <a:chOff x="5215677" y="5270794"/>
            <a:chExt cx="118323" cy="331922"/>
          </a:xfrm>
        </p:grpSpPr>
        <p:sp>
          <p:nvSpPr>
            <p:cNvPr id="28" name="Flowchart: Merge 27"/>
            <p:cNvSpPr/>
            <p:nvPr/>
          </p:nvSpPr>
          <p:spPr>
            <a:xfrm rot="16200000" flipH="1">
              <a:off x="5195838" y="5290741"/>
              <a:ext cx="93709" cy="53816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9" name="Flowchart: Merge 28"/>
            <p:cNvSpPr/>
            <p:nvPr/>
          </p:nvSpPr>
          <p:spPr>
            <a:xfrm rot="16200000" flipH="1">
              <a:off x="5195896" y="5529171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30" name="Elbow Connector 29"/>
            <p:cNvCxnSpPr/>
            <p:nvPr/>
          </p:nvCxnSpPr>
          <p:spPr>
            <a:xfrm rot="10800000" flipV="1">
              <a:off x="5269440" y="5317649"/>
              <a:ext cx="160" cy="238404"/>
            </a:xfrm>
            <a:prstGeom prst="bentConnector3">
              <a:avLst>
                <a:gd name="adj1" fmla="val -3751030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31" name="Flowchart: Merge 30"/>
            <p:cNvSpPr/>
            <p:nvPr/>
          </p:nvSpPr>
          <p:spPr>
            <a:xfrm rot="16200000" flipH="1">
              <a:off x="5196712" y="5410845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5257800" y="5433060"/>
              <a:ext cx="76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427563" y="6414852"/>
            <a:ext cx="5360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STA1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3232326" y="5130078"/>
            <a:ext cx="5360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STA2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 rot="16200000" flipH="1">
            <a:off x="7811202" y="5719873"/>
            <a:ext cx="5360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STA3</a:t>
            </a:r>
            <a:endParaRPr lang="en-US" sz="1400" dirty="0"/>
          </a:p>
        </p:txBody>
      </p:sp>
      <p:cxnSp>
        <p:nvCxnSpPr>
          <p:cNvPr id="37" name="Straight Connector 36"/>
          <p:cNvCxnSpPr>
            <a:endCxn id="35" idx="0"/>
          </p:cNvCxnSpPr>
          <p:nvPr/>
        </p:nvCxnSpPr>
        <p:spPr>
          <a:xfrm>
            <a:off x="7829596" y="5868462"/>
            <a:ext cx="95732" cy="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630651" y="6370469"/>
            <a:ext cx="838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58441" y="5295054"/>
            <a:ext cx="838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80000" flipV="1">
            <a:off x="6023491" y="5345869"/>
            <a:ext cx="598690" cy="42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42"/>
          <p:cNvGrpSpPr/>
          <p:nvPr/>
        </p:nvGrpSpPr>
        <p:grpSpPr>
          <a:xfrm rot="5400000" flipH="1">
            <a:off x="6218492" y="5021547"/>
            <a:ext cx="118323" cy="331922"/>
            <a:chOff x="5215677" y="5270794"/>
            <a:chExt cx="118323" cy="331922"/>
          </a:xfrm>
        </p:grpSpPr>
        <p:sp>
          <p:nvSpPr>
            <p:cNvPr id="44" name="Flowchart: Merge 43"/>
            <p:cNvSpPr/>
            <p:nvPr/>
          </p:nvSpPr>
          <p:spPr>
            <a:xfrm rot="16200000" flipH="1">
              <a:off x="5195838" y="5290741"/>
              <a:ext cx="93709" cy="53816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45" name="Flowchart: Merge 44"/>
            <p:cNvSpPr/>
            <p:nvPr/>
          </p:nvSpPr>
          <p:spPr>
            <a:xfrm rot="16200000" flipH="1">
              <a:off x="5195896" y="5529171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46" name="Elbow Connector 45"/>
            <p:cNvCxnSpPr/>
            <p:nvPr/>
          </p:nvCxnSpPr>
          <p:spPr>
            <a:xfrm rot="10800000" flipV="1">
              <a:off x="5269440" y="5317649"/>
              <a:ext cx="160" cy="238404"/>
            </a:xfrm>
            <a:prstGeom prst="bentConnector3">
              <a:avLst>
                <a:gd name="adj1" fmla="val -3751030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47" name="Flowchart: Merge 46"/>
            <p:cNvSpPr/>
            <p:nvPr/>
          </p:nvSpPr>
          <p:spPr>
            <a:xfrm rot="16200000" flipH="1">
              <a:off x="5196712" y="5410845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5257800" y="5433060"/>
              <a:ext cx="76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 rot="10800000" flipV="1">
            <a:off x="6019800" y="4724400"/>
            <a:ext cx="5360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PCP</a:t>
            </a:r>
            <a:endParaRPr lang="en-US" sz="1400" dirty="0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6234818" y="5078299"/>
            <a:ext cx="838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4669221" y="5044965"/>
            <a:ext cx="1143000" cy="280123"/>
          </a:xfrm>
          <a:custGeom>
            <a:avLst/>
            <a:gdLst>
              <a:gd name="connsiteX0" fmla="*/ 0 w 1143000"/>
              <a:gd name="connsiteY0" fmla="*/ 457200 h 457200"/>
              <a:gd name="connsiteX1" fmla="*/ 487017 w 1143000"/>
              <a:gd name="connsiteY1" fmla="*/ 218661 h 457200"/>
              <a:gd name="connsiteX2" fmla="*/ 427382 w 1143000"/>
              <a:gd name="connsiteY2" fmla="*/ 347870 h 457200"/>
              <a:gd name="connsiteX3" fmla="*/ 1143000 w 11430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0" h="457200">
                <a:moveTo>
                  <a:pt x="0" y="457200"/>
                </a:moveTo>
                <a:cubicBezTo>
                  <a:pt x="207893" y="347041"/>
                  <a:pt x="415787" y="236883"/>
                  <a:pt x="487017" y="218661"/>
                </a:cubicBezTo>
                <a:cubicBezTo>
                  <a:pt x="558247" y="200439"/>
                  <a:pt x="318052" y="384313"/>
                  <a:pt x="427382" y="347870"/>
                </a:cubicBezTo>
                <a:cubicBezTo>
                  <a:pt x="536712" y="311427"/>
                  <a:pt x="839856" y="155713"/>
                  <a:pt x="1143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781831" y="5562600"/>
            <a:ext cx="390369" cy="258075"/>
          </a:xfrm>
          <a:custGeom>
            <a:avLst/>
            <a:gdLst>
              <a:gd name="connsiteX0" fmla="*/ 0 w 407505"/>
              <a:gd name="connsiteY0" fmla="*/ 636105 h 636105"/>
              <a:gd name="connsiteX1" fmla="*/ 188844 w 407505"/>
              <a:gd name="connsiteY1" fmla="*/ 298174 h 636105"/>
              <a:gd name="connsiteX2" fmla="*/ 198783 w 407505"/>
              <a:gd name="connsiteY2" fmla="*/ 387626 h 636105"/>
              <a:gd name="connsiteX3" fmla="*/ 407505 w 407505"/>
              <a:gd name="connsiteY3" fmla="*/ 0 h 63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505" h="636105">
                <a:moveTo>
                  <a:pt x="0" y="636105"/>
                </a:moveTo>
                <a:cubicBezTo>
                  <a:pt x="77857" y="487846"/>
                  <a:pt x="155714" y="339587"/>
                  <a:pt x="188844" y="298174"/>
                </a:cubicBezTo>
                <a:cubicBezTo>
                  <a:pt x="221974" y="256761"/>
                  <a:pt x="162340" y="437322"/>
                  <a:pt x="198783" y="387626"/>
                </a:cubicBezTo>
                <a:cubicBezTo>
                  <a:pt x="235227" y="337930"/>
                  <a:pt x="321366" y="168965"/>
                  <a:pt x="40750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553200" y="5181600"/>
            <a:ext cx="563789" cy="283779"/>
          </a:xfrm>
          <a:custGeom>
            <a:avLst/>
            <a:gdLst>
              <a:gd name="connsiteX0" fmla="*/ 0 w 1053548"/>
              <a:gd name="connsiteY0" fmla="*/ 0 h 824948"/>
              <a:gd name="connsiteX1" fmla="*/ 546652 w 1053548"/>
              <a:gd name="connsiteY1" fmla="*/ 506896 h 824948"/>
              <a:gd name="connsiteX2" fmla="*/ 586409 w 1053548"/>
              <a:gd name="connsiteY2" fmla="*/ 437322 h 824948"/>
              <a:gd name="connsiteX3" fmla="*/ 1053548 w 1053548"/>
              <a:gd name="connsiteY3" fmla="*/ 824948 h 82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3548" h="824948">
                <a:moveTo>
                  <a:pt x="0" y="0"/>
                </a:moveTo>
                <a:cubicBezTo>
                  <a:pt x="224458" y="217004"/>
                  <a:pt x="448917" y="434009"/>
                  <a:pt x="546652" y="506896"/>
                </a:cubicBezTo>
                <a:cubicBezTo>
                  <a:pt x="644387" y="579783"/>
                  <a:pt x="501926" y="384313"/>
                  <a:pt x="586409" y="437322"/>
                </a:cubicBezTo>
                <a:cubicBezTo>
                  <a:pt x="670892" y="490331"/>
                  <a:pt x="862220" y="657639"/>
                  <a:pt x="1053548" y="82494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90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Latency, Jitter, and Interference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43875" cy="466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BF training is needed for establishing the initial communication and subsequent communication, for mobility support and adapting to changing channel conditions, between two devices.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err="1" smtClean="0"/>
              <a:t>Tx</a:t>
            </a:r>
            <a:r>
              <a:rPr lang="en-US" sz="2200" dirty="0" smtClean="0"/>
              <a:t> Sector sweep during BF training creates interference to neighboring devices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BF training is an overhead which creates latency jitter, affecting </a:t>
            </a:r>
            <a:r>
              <a:rPr lang="en-US" sz="2200" dirty="0" err="1" smtClean="0"/>
              <a:t>QoS</a:t>
            </a:r>
            <a:r>
              <a:rPr lang="en-US" sz="2200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>
                <a:sym typeface="Wingdings" pitchFamily="2" charset="2"/>
              </a:rPr>
              <a:t>Difficult to support multicast.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785993" y="5484488"/>
            <a:ext cx="988563" cy="33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V="1">
            <a:off x="1244053" y="5972820"/>
            <a:ext cx="687666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281375" y="5713549"/>
            <a:ext cx="2883159" cy="25745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Idle time (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 if too long, requires retraining)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074644" y="5844255"/>
            <a:ext cx="1304258" cy="1408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77363" y="5408028"/>
            <a:ext cx="1242874" cy="5785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</a:rPr>
              <a:t>High Gain</a:t>
            </a:r>
            <a:r>
              <a:rPr lang="en-US" sz="1200" dirty="0" smtClean="0"/>
              <a:t>/High Rate Link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105306" y="5588051"/>
            <a:ext cx="1242874" cy="25745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BF Training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733414" y="5403652"/>
            <a:ext cx="1191357" cy="5673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</a:rPr>
              <a:t>High Gain</a:t>
            </a:r>
            <a:r>
              <a:rPr lang="en-US" sz="1200" dirty="0" smtClean="0"/>
              <a:t>/High Rate Link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051387" y="5351423"/>
            <a:ext cx="128762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023396" y="5319196"/>
            <a:ext cx="1268963" cy="25745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rPr>
              <a:t>Latency Jitter</a:t>
            </a:r>
          </a:p>
        </p:txBody>
      </p:sp>
    </p:spTree>
    <p:extLst>
      <p:ext uri="{BB962C8B-B14F-4D97-AF65-F5344CB8AC3E}">
        <p14:creationId xmlns:p14="http://schemas.microsoft.com/office/powerpoint/2010/main" xmlns="" val="33090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Antenna Pattern Reciprocity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623313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 dirty="0" smtClean="0"/>
              <a:t>Antenna pattern reciprocity (Antenna pattern reciprocity=1) is defined as a device capable of transmitting and receiving with same antenna pattern,    via implicit or explicit calibration or other means.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Antenna pattern reciprocal devices provides the following benefits :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A antenna pattern reciprocal device can use its knowledge derived the receiver BF training in its TX BF training or vice versa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It reduces the overhead of the over-the-air calibration if a device has already been calibrated.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Many implementations have antenna pattern reciprocity (shared TX and RX antenna elements)</a:t>
            </a:r>
          </a:p>
          <a:p>
            <a:pPr>
              <a:buFontTx/>
              <a:buNone/>
            </a:pPr>
            <a:endParaRPr lang="en-US" sz="22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5DF435D-7BC4-4E96-837D-A4BF115EE85B}" type="datetime1">
              <a:rPr lang="ja-JP" altLang="en-US" smtClean="0"/>
              <a:pPr>
                <a:defRPr/>
              </a:pPr>
              <a:t>2016/1/18</a:t>
            </a:fld>
            <a:endParaRPr lang="en-US" altLang="ja-JP"/>
          </a:p>
        </p:txBody>
      </p:sp>
      <p:sp>
        <p:nvSpPr>
          <p:cNvPr id="37" name="Arc 36"/>
          <p:cNvSpPr/>
          <p:nvPr/>
        </p:nvSpPr>
        <p:spPr>
          <a:xfrm>
            <a:off x="10272713" y="4097338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CB788E6-4AB1-44A7-A789-88CB2BA88BD3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2" name="Group 43"/>
          <p:cNvGrpSpPr/>
          <p:nvPr/>
        </p:nvGrpSpPr>
        <p:grpSpPr>
          <a:xfrm rot="16200000" flipH="1">
            <a:off x="7789684" y="2382567"/>
            <a:ext cx="118323" cy="331922"/>
            <a:chOff x="5215677" y="5270794"/>
            <a:chExt cx="118323" cy="331922"/>
          </a:xfrm>
        </p:grpSpPr>
        <p:sp>
          <p:nvSpPr>
            <p:cNvPr id="45" name="Flowchart: Merge 44"/>
            <p:cNvSpPr/>
            <p:nvPr/>
          </p:nvSpPr>
          <p:spPr>
            <a:xfrm rot="16200000" flipH="1">
              <a:off x="5195838" y="5290741"/>
              <a:ext cx="93709" cy="53816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46" name="Flowchart: Merge 45"/>
            <p:cNvSpPr/>
            <p:nvPr/>
          </p:nvSpPr>
          <p:spPr>
            <a:xfrm rot="16200000" flipH="1">
              <a:off x="5195896" y="5529171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50" name="Elbow Connector 49"/>
            <p:cNvCxnSpPr/>
            <p:nvPr/>
          </p:nvCxnSpPr>
          <p:spPr>
            <a:xfrm rot="10800000" flipV="1">
              <a:off x="5269440" y="5317649"/>
              <a:ext cx="160" cy="238404"/>
            </a:xfrm>
            <a:prstGeom prst="bentConnector3">
              <a:avLst>
                <a:gd name="adj1" fmla="val -3751030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52" name="Flowchart: Merge 51"/>
            <p:cNvSpPr/>
            <p:nvPr/>
          </p:nvSpPr>
          <p:spPr>
            <a:xfrm rot="16200000" flipH="1">
              <a:off x="5196712" y="5410845"/>
              <a:ext cx="93326" cy="53764"/>
            </a:xfrm>
            <a:prstGeom prst="flowChartMerg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5257800" y="5433060"/>
              <a:ext cx="76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7597949" y="2689276"/>
            <a:ext cx="53602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STA1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7801037" y="2644893"/>
            <a:ext cx="838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7547113" y="1775790"/>
            <a:ext cx="442291" cy="556591"/>
          </a:xfrm>
          <a:custGeom>
            <a:avLst/>
            <a:gdLst>
              <a:gd name="connsiteX0" fmla="*/ 122582 w 442291"/>
              <a:gd name="connsiteY0" fmla="*/ 556591 h 556591"/>
              <a:gd name="connsiteX1" fmla="*/ 13252 w 442291"/>
              <a:gd name="connsiteY1" fmla="*/ 496956 h 556591"/>
              <a:gd name="connsiteX2" fmla="*/ 43069 w 442291"/>
              <a:gd name="connsiteY2" fmla="*/ 437322 h 556591"/>
              <a:gd name="connsiteX3" fmla="*/ 172278 w 442291"/>
              <a:gd name="connsiteY3" fmla="*/ 477078 h 556591"/>
              <a:gd name="connsiteX4" fmla="*/ 92765 w 442291"/>
              <a:gd name="connsiteY4" fmla="*/ 258417 h 556591"/>
              <a:gd name="connsiteX5" fmla="*/ 212034 w 442291"/>
              <a:gd name="connsiteY5" fmla="*/ 0 h 556591"/>
              <a:gd name="connsiteX6" fmla="*/ 390939 w 442291"/>
              <a:gd name="connsiteY6" fmla="*/ 258417 h 556591"/>
              <a:gd name="connsiteX7" fmla="*/ 331304 w 442291"/>
              <a:gd name="connsiteY7" fmla="*/ 467139 h 556591"/>
              <a:gd name="connsiteX8" fmla="*/ 430695 w 442291"/>
              <a:gd name="connsiteY8" fmla="*/ 407504 h 556591"/>
              <a:gd name="connsiteX9" fmla="*/ 400878 w 442291"/>
              <a:gd name="connsiteY9" fmla="*/ 526774 h 55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2291" h="556591">
                <a:moveTo>
                  <a:pt x="122582" y="556591"/>
                </a:moveTo>
                <a:cubicBezTo>
                  <a:pt x="74543" y="536712"/>
                  <a:pt x="26504" y="516834"/>
                  <a:pt x="13252" y="496956"/>
                </a:cubicBezTo>
                <a:cubicBezTo>
                  <a:pt x="0" y="477078"/>
                  <a:pt x="16565" y="440635"/>
                  <a:pt x="43069" y="437322"/>
                </a:cubicBezTo>
                <a:cubicBezTo>
                  <a:pt x="69573" y="434009"/>
                  <a:pt x="163995" y="506896"/>
                  <a:pt x="172278" y="477078"/>
                </a:cubicBezTo>
                <a:cubicBezTo>
                  <a:pt x="180561" y="447260"/>
                  <a:pt x="86139" y="337930"/>
                  <a:pt x="92765" y="258417"/>
                </a:cubicBezTo>
                <a:cubicBezTo>
                  <a:pt x="99391" y="178904"/>
                  <a:pt x="162338" y="0"/>
                  <a:pt x="212034" y="0"/>
                </a:cubicBezTo>
                <a:cubicBezTo>
                  <a:pt x="261730" y="0"/>
                  <a:pt x="371061" y="180561"/>
                  <a:pt x="390939" y="258417"/>
                </a:cubicBezTo>
                <a:cubicBezTo>
                  <a:pt x="410817" y="336273"/>
                  <a:pt x="324678" y="442291"/>
                  <a:pt x="331304" y="467139"/>
                </a:cubicBezTo>
                <a:cubicBezTo>
                  <a:pt x="337930" y="491987"/>
                  <a:pt x="419099" y="397565"/>
                  <a:pt x="430695" y="407504"/>
                </a:cubicBezTo>
                <a:cubicBezTo>
                  <a:pt x="442291" y="417443"/>
                  <a:pt x="421584" y="472108"/>
                  <a:pt x="400878" y="526774"/>
                </a:cubicBezTo>
              </a:path>
            </a:pathLst>
          </a:cu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600121" y="1769164"/>
            <a:ext cx="442291" cy="556591"/>
          </a:xfrm>
          <a:custGeom>
            <a:avLst/>
            <a:gdLst>
              <a:gd name="connsiteX0" fmla="*/ 122582 w 442291"/>
              <a:gd name="connsiteY0" fmla="*/ 556591 h 556591"/>
              <a:gd name="connsiteX1" fmla="*/ 13252 w 442291"/>
              <a:gd name="connsiteY1" fmla="*/ 496956 h 556591"/>
              <a:gd name="connsiteX2" fmla="*/ 43069 w 442291"/>
              <a:gd name="connsiteY2" fmla="*/ 437322 h 556591"/>
              <a:gd name="connsiteX3" fmla="*/ 172278 w 442291"/>
              <a:gd name="connsiteY3" fmla="*/ 477078 h 556591"/>
              <a:gd name="connsiteX4" fmla="*/ 92765 w 442291"/>
              <a:gd name="connsiteY4" fmla="*/ 258417 h 556591"/>
              <a:gd name="connsiteX5" fmla="*/ 212034 w 442291"/>
              <a:gd name="connsiteY5" fmla="*/ 0 h 556591"/>
              <a:gd name="connsiteX6" fmla="*/ 390939 w 442291"/>
              <a:gd name="connsiteY6" fmla="*/ 258417 h 556591"/>
              <a:gd name="connsiteX7" fmla="*/ 331304 w 442291"/>
              <a:gd name="connsiteY7" fmla="*/ 467139 h 556591"/>
              <a:gd name="connsiteX8" fmla="*/ 430695 w 442291"/>
              <a:gd name="connsiteY8" fmla="*/ 407504 h 556591"/>
              <a:gd name="connsiteX9" fmla="*/ 400878 w 442291"/>
              <a:gd name="connsiteY9" fmla="*/ 526774 h 55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2291" h="556591">
                <a:moveTo>
                  <a:pt x="122582" y="556591"/>
                </a:moveTo>
                <a:cubicBezTo>
                  <a:pt x="74543" y="536712"/>
                  <a:pt x="26504" y="516834"/>
                  <a:pt x="13252" y="496956"/>
                </a:cubicBezTo>
                <a:cubicBezTo>
                  <a:pt x="0" y="477078"/>
                  <a:pt x="16565" y="440635"/>
                  <a:pt x="43069" y="437322"/>
                </a:cubicBezTo>
                <a:cubicBezTo>
                  <a:pt x="69573" y="434009"/>
                  <a:pt x="163995" y="506896"/>
                  <a:pt x="172278" y="477078"/>
                </a:cubicBezTo>
                <a:cubicBezTo>
                  <a:pt x="180561" y="447260"/>
                  <a:pt x="86139" y="337930"/>
                  <a:pt x="92765" y="258417"/>
                </a:cubicBezTo>
                <a:cubicBezTo>
                  <a:pt x="99391" y="178904"/>
                  <a:pt x="162338" y="0"/>
                  <a:pt x="212034" y="0"/>
                </a:cubicBezTo>
                <a:cubicBezTo>
                  <a:pt x="261730" y="0"/>
                  <a:pt x="371061" y="180561"/>
                  <a:pt x="390939" y="258417"/>
                </a:cubicBezTo>
                <a:cubicBezTo>
                  <a:pt x="410817" y="336273"/>
                  <a:pt x="324678" y="442291"/>
                  <a:pt x="331304" y="467139"/>
                </a:cubicBezTo>
                <a:cubicBezTo>
                  <a:pt x="337930" y="491987"/>
                  <a:pt x="419099" y="397565"/>
                  <a:pt x="430695" y="407504"/>
                </a:cubicBezTo>
                <a:cubicBezTo>
                  <a:pt x="442291" y="417443"/>
                  <a:pt x="421584" y="472108"/>
                  <a:pt x="400878" y="526774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772400" y="1371600"/>
            <a:ext cx="1" cy="331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848600" y="1371600"/>
            <a:ext cx="1" cy="331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5390941" cy="4800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2200" dirty="0" smtClean="0"/>
              <a:t>Scalable training exploits the antenna pattern reciprocity to achieve one-to-multiple STAs antenna training. 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Initiator engages in BF training with multiple responders simultaneously in which 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Initiator transmits BF training frames or fields for transmits its transmit antenna/sector and  the responder’s receiver antenna/sector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multiple responders perform receive  antennas/sectors training.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The responder STAs are required to have antenna pattern reciprocity. 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The responder STAs do not perform R-TXSS, instead they derive results from their receive BF training utilizing the antenna pattern reciprocity. 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Since only the initiator transmits training frames, which are received simultaneously by multiple responders. The training time is independent on the number of responders.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How the responders feeding back their BF feedbacks is yet to be defined.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8701" y="1877069"/>
            <a:ext cx="2621624" cy="301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BF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 (I)BSS with a large number of STAs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STAs require low latency and jitter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PCP/AP does not have the ability to engage in BF training with many STAs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PCP/AP advertises BF training schedule and performs periodic scalable training with a large number of STAs.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STAs feedback TX sectors to PCP/AP if the TX sectors are different from the last BF training.</a:t>
            </a:r>
          </a:p>
          <a:p>
            <a:pPr lvl="1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Scalable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100" y="1600200"/>
            <a:ext cx="54737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Total number of training fields/frames is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r>
              <a:rPr lang="en-US" dirty="0" smtClean="0"/>
              <a:t>     independent of the number of STAs.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700" y="1244600"/>
            <a:ext cx="1543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95400" y="27432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27432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27432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52600" y="27432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3100" y="2908300"/>
            <a:ext cx="76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295400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49614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03828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58042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3100" y="3759200"/>
            <a:ext cx="76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912256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066470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20684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374900" y="35941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2954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4478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6002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7526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73100" y="5422900"/>
            <a:ext cx="76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9050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057400" y="5257800"/>
            <a:ext cx="114300" cy="698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1676400" y="4800600"/>
            <a:ext cx="0" cy="3302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270000" y="4406900"/>
            <a:ext cx="12827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3200400" y="2667000"/>
          <a:ext cx="5415598" cy="479433"/>
        </p:xfrm>
        <a:graphic>
          <a:graphicData uri="http://schemas.openxmlformats.org/presentationml/2006/ole">
            <p:oleObj spid="_x0000_s15362" name="Equation" r:id="rId4" imgW="4292280" imgH="3808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9438" y="4495800"/>
          <a:ext cx="2678112" cy="317500"/>
        </p:xfrm>
        <a:graphic>
          <a:graphicData uri="http://schemas.openxmlformats.org/presentationml/2006/ole">
            <p:oleObj spid="_x0000_s15363" name="Equation" r:id="rId5" imgW="3098520" imgH="36828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44500" y="2844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RX sectors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4500" y="3683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RX sectors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4500" y="5359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STAn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RX sectors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81970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Scalable Group Training using BRP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24400"/>
            <a:ext cx="7646796" cy="170445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2100" dirty="0" smtClean="0"/>
              <a:t>Appends TRN-RX training fields for training RX sectors.</a:t>
            </a:r>
          </a:p>
          <a:p>
            <a:pPr>
              <a:buFont typeface="Wingdings" pitchFamily="2" charset="2"/>
              <a:buChar char="q"/>
            </a:pPr>
            <a:r>
              <a:rPr lang="en-US" sz="2100" dirty="0" smtClean="0"/>
              <a:t>Allows multiple responders (with reciprocal antenna) to do BF train together.</a:t>
            </a:r>
          </a:p>
          <a:p>
            <a:pPr>
              <a:buFont typeface="Wingdings" pitchFamily="2" charset="2"/>
              <a:buChar char="q"/>
            </a:pPr>
            <a:r>
              <a:rPr lang="en-US" sz="2100" dirty="0" smtClean="0"/>
              <a:t>Number of TRN-RX training fields = max(number of RX sectors) of multiple responder STAs</a:t>
            </a:r>
          </a:p>
          <a:p>
            <a:pPr>
              <a:buFont typeface="Wingdings" pitchFamily="2" charset="2"/>
              <a:buChar char="q"/>
            </a:pPr>
            <a:r>
              <a:rPr lang="en-US" sz="2100" dirty="0" smtClean="0"/>
              <a:t>Detailed protocol and waveform TBD</a:t>
            </a:r>
          </a:p>
          <a:p>
            <a:endParaRPr lang="en-US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44167" y="3224829"/>
            <a:ext cx="1320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Scheduled SP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92091" y="2730380"/>
            <a:ext cx="126124" cy="609600"/>
          </a:xfrm>
          <a:custGeom>
            <a:avLst/>
            <a:gdLst>
              <a:gd name="connsiteX0" fmla="*/ 0 w 126124"/>
              <a:gd name="connsiteY0" fmla="*/ 609600 h 609600"/>
              <a:gd name="connsiteX1" fmla="*/ 31531 w 126124"/>
              <a:gd name="connsiteY1" fmla="*/ 357352 h 609600"/>
              <a:gd name="connsiteX2" fmla="*/ 84083 w 126124"/>
              <a:gd name="connsiteY2" fmla="*/ 409903 h 609600"/>
              <a:gd name="connsiteX3" fmla="*/ 126124 w 126124"/>
              <a:gd name="connsiteY3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124" h="609600">
                <a:moveTo>
                  <a:pt x="0" y="609600"/>
                </a:moveTo>
                <a:cubicBezTo>
                  <a:pt x="8758" y="500117"/>
                  <a:pt x="17517" y="390635"/>
                  <a:pt x="31531" y="357352"/>
                </a:cubicBezTo>
                <a:cubicBezTo>
                  <a:pt x="45545" y="324069"/>
                  <a:pt x="68318" y="469462"/>
                  <a:pt x="84083" y="409903"/>
                </a:cubicBezTo>
                <a:cubicBezTo>
                  <a:pt x="99849" y="350344"/>
                  <a:pt x="112986" y="175172"/>
                  <a:pt x="126124" y="0"/>
                </a:cubicBezTo>
              </a:path>
            </a:pathLst>
          </a:cu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BTI BF Training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43" y="1520687"/>
            <a:ext cx="8229600" cy="4525963"/>
          </a:xfrm>
        </p:spPr>
        <p:txBody>
          <a:bodyPr>
            <a:normAutofit/>
          </a:bodyPr>
          <a:lstStyle/>
          <a:p>
            <a:r>
              <a:rPr lang="en-US" sz="1900" dirty="0" smtClean="0"/>
              <a:t>A PCP/AP can use PLCP header to indicate the RX sector training in the beacon by setting </a:t>
            </a:r>
          </a:p>
          <a:p>
            <a:pPr lvl="1"/>
            <a:r>
              <a:rPr lang="en-US" sz="1500" dirty="0" smtClean="0"/>
              <a:t>beam tracking request field = Beam Tracking Requested</a:t>
            </a:r>
          </a:p>
          <a:p>
            <a:pPr lvl="1"/>
            <a:r>
              <a:rPr lang="en-US" sz="1500" dirty="0" smtClean="0"/>
              <a:t>Training length field = max length of all RX sector training STAs</a:t>
            </a:r>
          </a:p>
          <a:p>
            <a:pPr lvl="1"/>
            <a:r>
              <a:rPr lang="en-US" sz="1500" dirty="0" smtClean="0"/>
              <a:t>Packet type = 0 (BRP-RX)</a:t>
            </a:r>
            <a:endParaRPr lang="en-US" sz="800" dirty="0" smtClean="0"/>
          </a:p>
          <a:p>
            <a:r>
              <a:rPr lang="en-US" sz="1900" dirty="0" smtClean="0"/>
              <a:t>The Duration field of beacon frame is set to the end of BTI.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056723" y="3657141"/>
            <a:ext cx="2648606" cy="25830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04029" y="3657142"/>
            <a:ext cx="139028" cy="2572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7" name="Straight Arrow Connector 6"/>
          <p:cNvCxnSpPr>
            <a:stCxn id="8" idx="1"/>
            <a:endCxn id="6" idx="3"/>
          </p:cNvCxnSpPr>
          <p:nvPr/>
        </p:nvCxnSpPr>
        <p:spPr>
          <a:xfrm flipH="1">
            <a:off x="5843057" y="3688294"/>
            <a:ext cx="419784" cy="97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62841" y="3534405"/>
            <a:ext cx="825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TRN-R</a:t>
            </a:r>
            <a:endParaRPr lang="en-US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15062" y="5149125"/>
            <a:ext cx="10116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 bwMode="auto">
          <a:xfrm>
            <a:off x="3020417" y="463917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158225" y="463917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94414" y="463917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2222" y="463917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00251" y="4639176"/>
            <a:ext cx="133350" cy="3429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38059" y="4639176"/>
            <a:ext cx="80573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54947" y="4802511"/>
            <a:ext cx="1994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3281547" y="5006730"/>
            <a:ext cx="429043" cy="20076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</a:rPr>
              <a:t>BTI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001669" y="4545751"/>
            <a:ext cx="42886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 bwMode="auto">
          <a:xfrm>
            <a:off x="4931489" y="4393782"/>
            <a:ext cx="429043" cy="3164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</a:rPr>
              <a:t>BI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52630" y="5350450"/>
            <a:ext cx="3876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030317" y="5092032"/>
            <a:ext cx="0" cy="407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 bwMode="auto">
          <a:xfrm>
            <a:off x="2824842" y="5181149"/>
            <a:ext cx="897580" cy="26770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新細明體" pitchFamily="18" charset="-120"/>
              </a:rPr>
              <a:t>Duration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120664" y="3657141"/>
            <a:ext cx="139028" cy="257247"/>
          </a:xfrm>
          <a:prstGeom prst="rect">
            <a:avLst/>
          </a:prstGeom>
          <a:solidFill>
            <a:srgbClr val="DCE6F2">
              <a:alpha val="6392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23971" y="3627170"/>
            <a:ext cx="116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PLCP Header</a:t>
            </a:r>
            <a:endParaRPr lang="en-US" sz="1400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840810" y="3761093"/>
            <a:ext cx="352179" cy="20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5870</TotalTime>
  <Words>1055</Words>
  <Application>Microsoft Office PowerPoint</Application>
  <PresentationFormat>On-screen Show (4:3)</PresentationFormat>
  <Paragraphs>142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Document</vt:lpstr>
      <vt:lpstr>Equation</vt:lpstr>
      <vt:lpstr>Scalable Beamforming for 11ay</vt:lpstr>
      <vt:lpstr>Scalability</vt:lpstr>
      <vt:lpstr>Latency, Jitter, and Interference</vt:lpstr>
      <vt:lpstr>Antenna Pattern Reciprocity</vt:lpstr>
      <vt:lpstr>Scalable Training</vt:lpstr>
      <vt:lpstr>Applications of BF Training</vt:lpstr>
      <vt:lpstr>Why is it Scalable</vt:lpstr>
      <vt:lpstr>Scalable Group Training using BRP</vt:lpstr>
      <vt:lpstr>Proposed BTI BF Training - 1</vt:lpstr>
      <vt:lpstr>Proposed BTI BF Training - 2 </vt:lpstr>
      <vt:lpstr>DL MU-MIMO BF Training using Scalar BF training</vt:lpstr>
      <vt:lpstr>Conclusions</vt:lpstr>
      <vt:lpstr>Straw Poll 1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335</cp:revision>
  <cp:lastPrinted>1601-01-01T00:00:00Z</cp:lastPrinted>
  <dcterms:created xsi:type="dcterms:W3CDTF">2015-10-28T17:33:34Z</dcterms:created>
  <dcterms:modified xsi:type="dcterms:W3CDTF">2016-01-18T13:42:14Z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