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0" r:id="rId3"/>
    <p:sldId id="272" r:id="rId4"/>
    <p:sldId id="273" r:id="rId5"/>
    <p:sldId id="276" r:id="rId6"/>
    <p:sldId id="275" r:id="rId7"/>
    <p:sldId id="271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2" autoAdjust="0"/>
    <p:restoredTop sz="94660"/>
  </p:normalViewPr>
  <p:slideViewPr>
    <p:cSldViewPr>
      <p:cViewPr varScale="1">
        <p:scale>
          <a:sx n="85" d="100"/>
          <a:sy n="85" d="100"/>
        </p:scale>
        <p:origin x="-90" y="-18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</a:t>
            </a:r>
            <a:r>
              <a:rPr lang="en-US" smtClean="0"/>
              <a:t>0496r5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 smtClean="0"/>
              <a:t>Kyungtae</a:t>
            </a:r>
            <a:r>
              <a:rPr lang="en-US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802.11-16/0092r1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Multi-</a:t>
            </a:r>
            <a:r>
              <a:rPr lang="en-US" altLang="en-US" dirty="0" err="1"/>
              <a:t>Beamforming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 in Polarized Channels for 11ay</a:t>
            </a:r>
            <a:endParaRPr lang="en-US" altLang="en-US" dirty="0" smtClean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2016-01-21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636949"/>
              </p:ext>
            </p:extLst>
          </p:nvPr>
        </p:nvGraphicFramePr>
        <p:xfrm>
          <a:off x="381001" y="2534920"/>
          <a:ext cx="8305800" cy="25958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57399"/>
                <a:gridCol w="1600200"/>
                <a:gridCol w="951286"/>
                <a:gridCol w="840208"/>
                <a:gridCol w="28567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Company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Kyungtae</a:t>
                      </a:r>
                      <a:r>
                        <a:rPr lang="en-US" sz="1600" dirty="0" smtClean="0"/>
                        <a:t> Jo</a:t>
                      </a:r>
                      <a:endParaRPr lang="en-US" sz="16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LG Electronics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kyungtae.jo@lge.com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SungJin</a:t>
                      </a:r>
                      <a:r>
                        <a:rPr lang="en-US" sz="1600" dirty="0" smtClean="0"/>
                        <a:t> Park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allean.park@lge.com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HanGyu Cho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hg.cho@lge.com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JinMin</a:t>
                      </a:r>
                      <a:r>
                        <a:rPr lang="en-US" sz="1600" dirty="0" smtClean="0"/>
                        <a:t> Kim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jinmin1230.kim@lge.com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Saehee</a:t>
                      </a:r>
                      <a:r>
                        <a:rPr lang="en-US" sz="1600" dirty="0" smtClean="0"/>
                        <a:t> Bang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saehee.bang@lge.com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Sang</a:t>
                      </a:r>
                      <a:r>
                        <a:rPr lang="en-US" sz="1600" baseline="0" dirty="0" smtClean="0"/>
                        <a:t> G.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smtClean="0"/>
                        <a:t>Kim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sanggook.kim@lge.com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intends to investigate how the </a:t>
            </a:r>
            <a:r>
              <a:rPr lang="en-US" dirty="0" err="1" smtClean="0"/>
              <a:t>beamforming</a:t>
            </a:r>
            <a:r>
              <a:rPr lang="en-US" dirty="0" smtClean="0"/>
              <a:t> (BF) </a:t>
            </a:r>
            <a:r>
              <a:rPr lang="en-US" dirty="0"/>
              <a:t>training procedures in 11ad is modified to support the </a:t>
            </a:r>
            <a:r>
              <a:rPr lang="en-US" dirty="0" smtClean="0"/>
              <a:t>simultaneous steering of the multiple sectors using </a:t>
            </a:r>
            <a:r>
              <a:rPr lang="en-US" dirty="0" smtClean="0"/>
              <a:t>dual-polarization</a:t>
            </a:r>
            <a:r>
              <a:rPr lang="en-US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60GHz,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MIMO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 exhibits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reduced performance since the LOS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channel has high spatial correlation.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 to improve the performance of MIMO systems in LOS scenario, techniques such as antenna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polarization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been employed to obtain higher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rank.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Moreover,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multi-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beamforming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(multi-BF)”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is simultaneously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multi-sector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steering in the polarized directions could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used to </a:t>
            </a:r>
            <a:r>
              <a:rPr lang="en-US" altLang="ko-KR" dirty="0"/>
              <a:t>reduce the </a:t>
            </a:r>
            <a:r>
              <a:rPr lang="en-US" altLang="ko-KR" dirty="0" smtClean="0"/>
              <a:t>time </a:t>
            </a:r>
            <a:r>
              <a:rPr lang="en-US" altLang="ko-KR" dirty="0"/>
              <a:t>for BF </a:t>
            </a:r>
            <a:r>
              <a:rPr lang="en-US" altLang="ko-KR" dirty="0" smtClean="0"/>
              <a:t>operation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10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Scenario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 Multi-</a:t>
            </a:r>
            <a:r>
              <a:rPr lang="en-US" altLang="ko-KR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beamforming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STA with dual-polarized antenna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Simultaneous </a:t>
            </a:r>
            <a:r>
              <a:rPr lang="en-US" sz="2000" dirty="0"/>
              <a:t>beam-steering </a:t>
            </a:r>
            <a:r>
              <a:rPr lang="en-US" sz="2000" dirty="0" smtClean="0"/>
              <a:t>for STA with </a:t>
            </a:r>
            <a:r>
              <a:rPr lang="en-GB" altLang="ko-KR" sz="2000" dirty="0" smtClean="0"/>
              <a:t>dual polarization</a:t>
            </a:r>
            <a:endParaRPr lang="en-US" dirty="0" smtClean="0"/>
          </a:p>
          <a:p>
            <a:pPr lvl="1"/>
            <a:r>
              <a:rPr lang="en-US" sz="1600" dirty="0" smtClean="0"/>
              <a:t>Initiator/responder transmits/receives the </a:t>
            </a:r>
            <a:r>
              <a:rPr lang="en-US" altLang="ko-KR" sz="1600" dirty="0"/>
              <a:t>BF </a:t>
            </a:r>
            <a:r>
              <a:rPr lang="en-US" altLang="ko-KR" sz="1600" dirty="0" smtClean="0"/>
              <a:t>frames</a:t>
            </a:r>
            <a:r>
              <a:rPr lang="en-US" altLang="ko-KR" sz="1600" dirty="0"/>
              <a:t> (e.g. SSW frame)</a:t>
            </a:r>
            <a:r>
              <a:rPr lang="en-US" altLang="ko-KR" sz="1600" dirty="0" smtClean="0"/>
              <a:t> </a:t>
            </a:r>
            <a:r>
              <a:rPr lang="en-US" sz="1600" dirty="0" smtClean="0"/>
              <a:t>with horizontal and vertical polarization </a:t>
            </a:r>
            <a:r>
              <a:rPr lang="en-US" sz="1600" dirty="0" smtClean="0"/>
              <a:t>domain, </a:t>
            </a:r>
            <a:r>
              <a:rPr lang="en-US" sz="1600" dirty="0" smtClean="0"/>
              <a:t>simultaneously.</a:t>
            </a:r>
          </a:p>
          <a:p>
            <a:pPr lvl="1"/>
            <a:r>
              <a:rPr lang="en-US" sz="1600" dirty="0" smtClean="0"/>
              <a:t>Polarization diversity can be achieved when the BF frames </a:t>
            </a:r>
            <a:r>
              <a:rPr lang="en-US" sz="1600" dirty="0" smtClean="0"/>
              <a:t>are</a:t>
            </a:r>
            <a:r>
              <a:rPr lang="en-US" sz="1600" dirty="0" smtClean="0"/>
              <a:t> </a:t>
            </a:r>
            <a:r>
              <a:rPr lang="en-US" sz="1600" dirty="0" smtClean="0"/>
              <a:t>transmitted </a:t>
            </a:r>
            <a:r>
              <a:rPr lang="en-US" sz="1600" dirty="0" smtClean="0"/>
              <a:t>through both polarization domains.</a:t>
            </a:r>
            <a:endParaRPr lang="en-US" sz="1600" dirty="0" smtClean="0"/>
          </a:p>
          <a:p>
            <a:pPr lvl="1"/>
            <a:r>
              <a:rPr lang="en-US" sz="1600" dirty="0" smtClean="0"/>
              <a:t>On the other hand, it can enable to reduce the time for BF operation when half of the total BF frames are sent by H-pole and the remaining frames are sent </a:t>
            </a:r>
            <a:r>
              <a:rPr lang="en-US" sz="1600" dirty="0"/>
              <a:t>by </a:t>
            </a:r>
            <a:r>
              <a:rPr lang="en-US" sz="1600" dirty="0" smtClean="0"/>
              <a:t>V-pole, </a:t>
            </a:r>
            <a:r>
              <a:rPr lang="en-US" sz="1600" dirty="0"/>
              <a:t>dividedly. </a:t>
            </a:r>
            <a:endParaRPr lang="en-US" sz="16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grpSp>
        <p:nvGrpSpPr>
          <p:cNvPr id="9" name="그룹 8"/>
          <p:cNvGrpSpPr/>
          <p:nvPr/>
        </p:nvGrpSpPr>
        <p:grpSpPr>
          <a:xfrm>
            <a:off x="1752600" y="4060902"/>
            <a:ext cx="5867400" cy="2373881"/>
            <a:chOff x="1600200" y="3962400"/>
            <a:chExt cx="6019800" cy="2435540"/>
          </a:xfrm>
        </p:grpSpPr>
        <p:grpSp>
          <p:nvGrpSpPr>
            <p:cNvPr id="10" name="그룹 9"/>
            <p:cNvGrpSpPr/>
            <p:nvPr/>
          </p:nvGrpSpPr>
          <p:grpSpPr>
            <a:xfrm>
              <a:off x="1600200" y="3962400"/>
              <a:ext cx="6019800" cy="2435540"/>
              <a:chOff x="1548814" y="4018512"/>
              <a:chExt cx="6019800" cy="2435540"/>
            </a:xfrm>
          </p:grpSpPr>
          <p:grpSp>
            <p:nvGrpSpPr>
              <p:cNvPr id="12" name="그룹 11"/>
              <p:cNvGrpSpPr/>
              <p:nvPr/>
            </p:nvGrpSpPr>
            <p:grpSpPr>
              <a:xfrm>
                <a:off x="4343400" y="5824364"/>
                <a:ext cx="2400922" cy="629688"/>
                <a:chOff x="4409730" y="5115873"/>
                <a:chExt cx="2239497" cy="712622"/>
              </a:xfrm>
            </p:grpSpPr>
            <p:cxnSp>
              <p:nvCxnSpPr>
                <p:cNvPr id="95" name="Straight Arrow Connector 5"/>
                <p:cNvCxnSpPr/>
                <p:nvPr/>
              </p:nvCxnSpPr>
              <p:spPr>
                <a:xfrm>
                  <a:off x="4409730" y="5467790"/>
                  <a:ext cx="2239497" cy="6979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6" name="Rectangle 6"/>
                <p:cNvSpPr/>
                <p:nvPr/>
              </p:nvSpPr>
              <p:spPr>
                <a:xfrm>
                  <a:off x="4468684" y="5121043"/>
                  <a:ext cx="471635" cy="353726"/>
                </a:xfrm>
                <a:prstGeom prst="rect">
                  <a:avLst/>
                </a:prstGeom>
                <a:solidFill>
                  <a:srgbClr val="00206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700" dirty="0" smtClean="0"/>
                    <a:t>V </a:t>
                  </a:r>
                  <a:r>
                    <a:rPr lang="en-US" altLang="ko-KR" sz="700" dirty="0"/>
                    <a:t>Pol . </a:t>
                  </a:r>
                  <a:endParaRPr lang="en-US" altLang="ko-KR" sz="700" dirty="0" smtClean="0"/>
                </a:p>
                <a:p>
                  <a:pPr algn="ctr"/>
                  <a:r>
                    <a:rPr lang="en-US" sz="700" dirty="0" smtClean="0"/>
                    <a:t>I-TXSS</a:t>
                  </a:r>
                  <a:endParaRPr lang="en-US" sz="700" dirty="0"/>
                </a:p>
              </p:txBody>
            </p:sp>
            <p:sp>
              <p:nvSpPr>
                <p:cNvPr id="97" name="Rectangle 11"/>
                <p:cNvSpPr/>
                <p:nvPr/>
              </p:nvSpPr>
              <p:spPr>
                <a:xfrm>
                  <a:off x="4999273" y="5474769"/>
                  <a:ext cx="471635" cy="353726"/>
                </a:xfrm>
                <a:prstGeom prst="rect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700" dirty="0" smtClean="0"/>
                    <a:t>V </a:t>
                  </a:r>
                  <a:r>
                    <a:rPr lang="en-US" altLang="ko-KR" sz="700" dirty="0"/>
                    <a:t>Pol . </a:t>
                  </a:r>
                  <a:r>
                    <a:rPr lang="en-US" sz="700" dirty="0" smtClean="0"/>
                    <a:t>R-TXSS</a:t>
                  </a:r>
                  <a:endParaRPr lang="en-US" sz="700" dirty="0"/>
                </a:p>
              </p:txBody>
            </p:sp>
            <p:sp>
              <p:nvSpPr>
                <p:cNvPr id="98" name="Rectangle 24"/>
                <p:cNvSpPr/>
                <p:nvPr/>
              </p:nvSpPr>
              <p:spPr>
                <a:xfrm>
                  <a:off x="5529863" y="5115873"/>
                  <a:ext cx="412681" cy="353726"/>
                </a:xfrm>
                <a:prstGeom prst="rect">
                  <a:avLst/>
                </a:prstGeom>
                <a:solidFill>
                  <a:srgbClr val="00206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700" dirty="0" smtClean="0"/>
                    <a:t>FBCK</a:t>
                  </a:r>
                  <a:endParaRPr lang="en-US" sz="700" dirty="0"/>
                </a:p>
              </p:txBody>
            </p:sp>
            <p:sp>
              <p:nvSpPr>
                <p:cNvPr id="99" name="Rectangle 26"/>
                <p:cNvSpPr/>
                <p:nvPr/>
              </p:nvSpPr>
              <p:spPr>
                <a:xfrm>
                  <a:off x="6060452" y="5474769"/>
                  <a:ext cx="353726" cy="353726"/>
                </a:xfrm>
                <a:prstGeom prst="rect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700" dirty="0" smtClean="0"/>
                    <a:t>ACK</a:t>
                  </a:r>
                  <a:endParaRPr lang="en-US" sz="700" dirty="0"/>
                </a:p>
              </p:txBody>
            </p:sp>
          </p:grpSp>
          <p:grpSp>
            <p:nvGrpSpPr>
              <p:cNvPr id="13" name="그룹 12"/>
              <p:cNvGrpSpPr/>
              <p:nvPr/>
            </p:nvGrpSpPr>
            <p:grpSpPr>
              <a:xfrm>
                <a:off x="1548814" y="4100573"/>
                <a:ext cx="6019800" cy="1942895"/>
                <a:chOff x="1455077" y="2985402"/>
                <a:chExt cx="6812641" cy="2198786"/>
              </a:xfrm>
            </p:grpSpPr>
            <p:grpSp>
              <p:nvGrpSpPr>
                <p:cNvPr id="20" name="그룹 19"/>
                <p:cNvGrpSpPr>
                  <a:grpSpLocks noChangeAspect="1"/>
                </p:cNvGrpSpPr>
                <p:nvPr/>
              </p:nvGrpSpPr>
              <p:grpSpPr>
                <a:xfrm>
                  <a:off x="3972898" y="3151938"/>
                  <a:ext cx="1204926" cy="1735107"/>
                  <a:chOff x="495466" y="3001208"/>
                  <a:chExt cx="1885594" cy="2715275"/>
                </a:xfrm>
              </p:grpSpPr>
              <p:pic>
                <p:nvPicPr>
                  <p:cNvPr id="92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2849" t="29989" r="57816"/>
                  <a:stretch/>
                </p:blipFill>
                <p:spPr bwMode="auto">
                  <a:xfrm>
                    <a:off x="624477" y="3001208"/>
                    <a:ext cx="1756583" cy="271527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3" name="타원 92"/>
                  <p:cNvSpPr/>
                  <p:nvPr/>
                </p:nvSpPr>
                <p:spPr bwMode="auto">
                  <a:xfrm rot="1753377">
                    <a:off x="495466" y="4675664"/>
                    <a:ext cx="1655354" cy="283778"/>
                  </a:xfrm>
                  <a:prstGeom prst="ellipse">
                    <a:avLst/>
                  </a:prstGeom>
                  <a:solidFill>
                    <a:srgbClr val="0070C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marL="90488" indent="-90488" algn="l">
                      <a:buFontTx/>
                      <a:buChar char="•"/>
                    </a:pPr>
                    <a:endParaRPr lang="ko-KR" altLang="en-US" sz="1050" dirty="0" smtClean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4" name="타원 93"/>
                  <p:cNvSpPr/>
                  <p:nvPr/>
                </p:nvSpPr>
                <p:spPr bwMode="auto">
                  <a:xfrm rot="20534308">
                    <a:off x="556737" y="4033444"/>
                    <a:ext cx="1655354" cy="283778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marL="90488" indent="-90488" algn="l">
                      <a:buFontTx/>
                      <a:buChar char="•"/>
                    </a:pPr>
                    <a:endParaRPr lang="ko-KR" altLang="en-US" sz="1050" dirty="0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21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3507175" y="3010910"/>
                  <a:ext cx="671918" cy="22011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r>
                    <a:rPr lang="es-ES" altLang="en-US" sz="1000" dirty="0">
                      <a:solidFill>
                        <a:srgbClr val="FF0000"/>
                      </a:solidFill>
                      <a:latin typeface="Times New Roman" pitchFamily="18" charset="0"/>
                    </a:rPr>
                    <a:t>H Pol. </a:t>
                  </a:r>
                </a:p>
              </p:txBody>
            </p:sp>
            <p:sp>
              <p:nvSpPr>
                <p:cNvPr id="22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3426339" y="4978107"/>
                  <a:ext cx="674155" cy="20608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r>
                    <a:rPr lang="es-ES" altLang="en-US" sz="1000" dirty="0">
                      <a:solidFill>
                        <a:srgbClr val="0070C0"/>
                      </a:solidFill>
                      <a:latin typeface="Times New Roman" pitchFamily="18" charset="0"/>
                    </a:rPr>
                    <a:t>V Pol.</a:t>
                  </a:r>
                </a:p>
              </p:txBody>
            </p:sp>
            <p:grpSp>
              <p:nvGrpSpPr>
                <p:cNvPr id="23" name="그룹 22"/>
                <p:cNvGrpSpPr/>
                <p:nvPr/>
              </p:nvGrpSpPr>
              <p:grpSpPr>
                <a:xfrm>
                  <a:off x="2252221" y="2985402"/>
                  <a:ext cx="1720676" cy="2088298"/>
                  <a:chOff x="1083400" y="2161936"/>
                  <a:chExt cx="3271326" cy="3970246"/>
                </a:xfrm>
              </p:grpSpPr>
              <p:sp>
                <p:nvSpPr>
                  <p:cNvPr id="30" name="Oval 5"/>
                  <p:cNvSpPr/>
                  <p:nvPr/>
                </p:nvSpPr>
                <p:spPr bwMode="auto">
                  <a:xfrm>
                    <a:off x="2232471" y="4280112"/>
                    <a:ext cx="324036" cy="295145"/>
                  </a:xfrm>
                  <a:prstGeom prst="ellipse">
                    <a:avLst/>
                  </a:prstGeom>
                  <a:solidFill>
                    <a:srgbClr val="0070C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defTabSz="4492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</a:pPr>
                    <a:endParaRPr 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31" name="Straight Arrow Connector 10"/>
                  <p:cNvCxnSpPr/>
                  <p:nvPr/>
                </p:nvCxnSpPr>
                <p:spPr bwMode="auto">
                  <a:xfrm flipV="1">
                    <a:off x="2268475" y="4223970"/>
                    <a:ext cx="324036" cy="347050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sp>
                <p:nvSpPr>
                  <p:cNvPr id="32" name="Flowchart: Merge 71"/>
                  <p:cNvSpPr/>
                  <p:nvPr/>
                </p:nvSpPr>
                <p:spPr>
                  <a:xfrm rot="16200000" flipH="1">
                    <a:off x="2833988" y="4306528"/>
                    <a:ext cx="417144" cy="252029"/>
                  </a:xfrm>
                  <a:prstGeom prst="flowChartMerge">
                    <a:avLst/>
                  </a:prstGeom>
                  <a:solidFill>
                    <a:schemeClr val="bg2">
                      <a:lumMod val="40000"/>
                      <a:lumOff val="60000"/>
                    </a:schemeClr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defTabSz="4492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</a:pPr>
                    <a:r>
                      <a:rPr lang="en-US" sz="1800" dirty="0">
                        <a:solidFill>
                          <a:srgbClr val="FFFFFF"/>
                        </a:solidFill>
                      </a:rPr>
                      <a:t> </a:t>
                    </a:r>
                  </a:p>
                </p:txBody>
              </p:sp>
              <p:cxnSp>
                <p:nvCxnSpPr>
                  <p:cNvPr id="33" name="Straight Arrow Connector 14"/>
                  <p:cNvCxnSpPr>
                    <a:stCxn id="30" idx="6"/>
                    <a:endCxn id="32" idx="0"/>
                  </p:cNvCxnSpPr>
                  <p:nvPr/>
                </p:nvCxnSpPr>
                <p:spPr bwMode="auto">
                  <a:xfrm>
                    <a:off x="2556507" y="4427685"/>
                    <a:ext cx="360039" cy="4858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0070C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cxnSp>
                <p:nvCxnSpPr>
                  <p:cNvPr id="34" name="Straight Arrow Connector 19"/>
                  <p:cNvCxnSpPr>
                    <a:stCxn id="32" idx="2"/>
                  </p:cNvCxnSpPr>
                  <p:nvPr/>
                </p:nvCxnSpPr>
                <p:spPr bwMode="auto">
                  <a:xfrm>
                    <a:off x="3168575" y="4432543"/>
                    <a:ext cx="490839" cy="0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0070C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sp>
                <p:nvSpPr>
                  <p:cNvPr id="35" name="Oval 73"/>
                  <p:cNvSpPr/>
                  <p:nvPr/>
                </p:nvSpPr>
                <p:spPr bwMode="auto">
                  <a:xfrm>
                    <a:off x="2232471" y="4799071"/>
                    <a:ext cx="324036" cy="295145"/>
                  </a:xfrm>
                  <a:prstGeom prst="ellipse">
                    <a:avLst/>
                  </a:prstGeom>
                  <a:solidFill>
                    <a:srgbClr val="0070C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defTabSz="4492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</a:pPr>
                    <a:endParaRPr 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36" name="Straight Arrow Connector 74"/>
                  <p:cNvCxnSpPr/>
                  <p:nvPr/>
                </p:nvCxnSpPr>
                <p:spPr bwMode="auto">
                  <a:xfrm flipV="1">
                    <a:off x="2268475" y="4742929"/>
                    <a:ext cx="324036" cy="347050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sp>
                <p:nvSpPr>
                  <p:cNvPr id="37" name="Flowchart: Merge 75"/>
                  <p:cNvSpPr/>
                  <p:nvPr/>
                </p:nvSpPr>
                <p:spPr>
                  <a:xfrm rot="16200000" flipH="1">
                    <a:off x="2833988" y="4825487"/>
                    <a:ext cx="417144" cy="252029"/>
                  </a:xfrm>
                  <a:prstGeom prst="flowChartMerge">
                    <a:avLst/>
                  </a:prstGeom>
                  <a:solidFill>
                    <a:schemeClr val="bg2">
                      <a:lumMod val="40000"/>
                      <a:lumOff val="60000"/>
                    </a:schemeClr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defTabSz="4492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</a:pPr>
                    <a:r>
                      <a:rPr lang="en-US" sz="1800" dirty="0">
                        <a:solidFill>
                          <a:srgbClr val="FFFFFF"/>
                        </a:solidFill>
                      </a:rPr>
                      <a:t> </a:t>
                    </a:r>
                  </a:p>
                </p:txBody>
              </p:sp>
              <p:cxnSp>
                <p:nvCxnSpPr>
                  <p:cNvPr id="38" name="Straight Arrow Connector 76"/>
                  <p:cNvCxnSpPr>
                    <a:stCxn id="35" idx="6"/>
                    <a:endCxn id="37" idx="0"/>
                  </p:cNvCxnSpPr>
                  <p:nvPr/>
                </p:nvCxnSpPr>
                <p:spPr bwMode="auto">
                  <a:xfrm>
                    <a:off x="2556507" y="4946644"/>
                    <a:ext cx="360039" cy="4858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0070C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cxnSp>
                <p:nvCxnSpPr>
                  <p:cNvPr id="39" name="Straight Arrow Connector 77"/>
                  <p:cNvCxnSpPr>
                    <a:stCxn id="37" idx="2"/>
                  </p:cNvCxnSpPr>
                  <p:nvPr/>
                </p:nvCxnSpPr>
                <p:spPr bwMode="auto">
                  <a:xfrm>
                    <a:off x="3168575" y="4951502"/>
                    <a:ext cx="490839" cy="0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0070C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sp>
                <p:nvSpPr>
                  <p:cNvPr id="40" name="Oval 79"/>
                  <p:cNvSpPr/>
                  <p:nvPr/>
                </p:nvSpPr>
                <p:spPr bwMode="auto">
                  <a:xfrm>
                    <a:off x="2232471" y="5303127"/>
                    <a:ext cx="324036" cy="295145"/>
                  </a:xfrm>
                  <a:prstGeom prst="ellipse">
                    <a:avLst/>
                  </a:prstGeom>
                  <a:solidFill>
                    <a:srgbClr val="0070C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defTabSz="4492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</a:pPr>
                    <a:endParaRPr 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41" name="Straight Arrow Connector 80"/>
                  <p:cNvCxnSpPr/>
                  <p:nvPr/>
                </p:nvCxnSpPr>
                <p:spPr bwMode="auto">
                  <a:xfrm flipV="1">
                    <a:off x="2268475" y="5246985"/>
                    <a:ext cx="324036" cy="347050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sp>
                <p:nvSpPr>
                  <p:cNvPr id="42" name="Flowchart: Merge 81"/>
                  <p:cNvSpPr/>
                  <p:nvPr/>
                </p:nvSpPr>
                <p:spPr>
                  <a:xfrm rot="16200000" flipH="1">
                    <a:off x="2833988" y="5329543"/>
                    <a:ext cx="417144" cy="252029"/>
                  </a:xfrm>
                  <a:prstGeom prst="flowChartMerge">
                    <a:avLst/>
                  </a:prstGeom>
                  <a:solidFill>
                    <a:schemeClr val="bg2">
                      <a:lumMod val="40000"/>
                      <a:lumOff val="60000"/>
                    </a:schemeClr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defTabSz="4492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</a:pPr>
                    <a:r>
                      <a:rPr lang="en-US" sz="1800" dirty="0">
                        <a:solidFill>
                          <a:srgbClr val="FFFFFF"/>
                        </a:solidFill>
                      </a:rPr>
                      <a:t> </a:t>
                    </a:r>
                  </a:p>
                </p:txBody>
              </p:sp>
              <p:cxnSp>
                <p:nvCxnSpPr>
                  <p:cNvPr id="43" name="Straight Arrow Connector 82"/>
                  <p:cNvCxnSpPr>
                    <a:stCxn id="40" idx="6"/>
                    <a:endCxn id="42" idx="0"/>
                  </p:cNvCxnSpPr>
                  <p:nvPr/>
                </p:nvCxnSpPr>
                <p:spPr bwMode="auto">
                  <a:xfrm>
                    <a:off x="2556507" y="5450700"/>
                    <a:ext cx="360039" cy="4858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0070C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cxnSp>
                <p:nvCxnSpPr>
                  <p:cNvPr id="44" name="Straight Arrow Connector 83"/>
                  <p:cNvCxnSpPr>
                    <a:stCxn id="42" idx="2"/>
                  </p:cNvCxnSpPr>
                  <p:nvPr/>
                </p:nvCxnSpPr>
                <p:spPr bwMode="auto">
                  <a:xfrm>
                    <a:off x="3168575" y="5455558"/>
                    <a:ext cx="490839" cy="0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0070C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sp>
                <p:nvSpPr>
                  <p:cNvPr id="45" name="Oval 85"/>
                  <p:cNvSpPr/>
                  <p:nvPr/>
                </p:nvSpPr>
                <p:spPr bwMode="auto">
                  <a:xfrm>
                    <a:off x="2232471" y="5771179"/>
                    <a:ext cx="324036" cy="295145"/>
                  </a:xfrm>
                  <a:prstGeom prst="ellipse">
                    <a:avLst/>
                  </a:prstGeom>
                  <a:solidFill>
                    <a:srgbClr val="0070C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defTabSz="4492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</a:pPr>
                    <a:endParaRPr 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46" name="Straight Arrow Connector 86"/>
                  <p:cNvCxnSpPr/>
                  <p:nvPr/>
                </p:nvCxnSpPr>
                <p:spPr bwMode="auto">
                  <a:xfrm flipV="1">
                    <a:off x="2268475" y="5715037"/>
                    <a:ext cx="324036" cy="347050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sp>
                <p:nvSpPr>
                  <p:cNvPr id="47" name="Flowchart: Merge 87"/>
                  <p:cNvSpPr/>
                  <p:nvPr/>
                </p:nvSpPr>
                <p:spPr>
                  <a:xfrm rot="16200000" flipH="1">
                    <a:off x="2833988" y="5797595"/>
                    <a:ext cx="417144" cy="252029"/>
                  </a:xfrm>
                  <a:prstGeom prst="flowChartMerge">
                    <a:avLst/>
                  </a:prstGeom>
                  <a:solidFill>
                    <a:schemeClr val="bg2">
                      <a:lumMod val="40000"/>
                      <a:lumOff val="60000"/>
                    </a:schemeClr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defTabSz="4492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</a:pPr>
                    <a:r>
                      <a:rPr lang="en-US" sz="1800" dirty="0">
                        <a:solidFill>
                          <a:srgbClr val="FFFFFF"/>
                        </a:solidFill>
                      </a:rPr>
                      <a:t> </a:t>
                    </a:r>
                  </a:p>
                </p:txBody>
              </p:sp>
              <p:cxnSp>
                <p:nvCxnSpPr>
                  <p:cNvPr id="48" name="Straight Arrow Connector 88"/>
                  <p:cNvCxnSpPr>
                    <a:stCxn id="45" idx="6"/>
                    <a:endCxn id="47" idx="0"/>
                  </p:cNvCxnSpPr>
                  <p:nvPr/>
                </p:nvCxnSpPr>
                <p:spPr bwMode="auto">
                  <a:xfrm>
                    <a:off x="2556507" y="5918752"/>
                    <a:ext cx="360039" cy="4858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0070C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cxnSp>
                <p:nvCxnSpPr>
                  <p:cNvPr id="49" name="Straight Arrow Connector 89"/>
                  <p:cNvCxnSpPr>
                    <a:stCxn id="47" idx="2"/>
                  </p:cNvCxnSpPr>
                  <p:nvPr/>
                </p:nvCxnSpPr>
                <p:spPr bwMode="auto">
                  <a:xfrm>
                    <a:off x="3168575" y="5923610"/>
                    <a:ext cx="490839" cy="0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0070C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cxnSp>
                <p:nvCxnSpPr>
                  <p:cNvPr id="50" name="Elbow Connector 24"/>
                  <p:cNvCxnSpPr>
                    <a:endCxn id="30" idx="2"/>
                  </p:cNvCxnSpPr>
                  <p:nvPr/>
                </p:nvCxnSpPr>
                <p:spPr bwMode="auto">
                  <a:xfrm rot="5400000" flipH="1" flipV="1">
                    <a:off x="1488716" y="4559372"/>
                    <a:ext cx="875442" cy="612068"/>
                  </a:xfrm>
                  <a:prstGeom prst="bentConnector2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0070C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cxnSp>
                <p:nvCxnSpPr>
                  <p:cNvPr id="51" name="Straight Connector 29"/>
                  <p:cNvCxnSpPr/>
                  <p:nvPr/>
                </p:nvCxnSpPr>
                <p:spPr bwMode="auto">
                  <a:xfrm>
                    <a:off x="1083400" y="5232082"/>
                    <a:ext cx="537004" cy="0"/>
                  </a:xfrm>
                  <a:prstGeom prst="line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0070C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2" name="Elbow Connector 34"/>
                  <p:cNvCxnSpPr>
                    <a:endCxn id="35" idx="2"/>
                  </p:cNvCxnSpPr>
                  <p:nvPr/>
                </p:nvCxnSpPr>
                <p:spPr bwMode="auto">
                  <a:xfrm flipV="1">
                    <a:off x="1620403" y="4946644"/>
                    <a:ext cx="612068" cy="285438"/>
                  </a:xfrm>
                  <a:prstGeom prst="bentConnector3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0070C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cxnSp>
                <p:nvCxnSpPr>
                  <p:cNvPr id="53" name="Elbow Connector 36"/>
                  <p:cNvCxnSpPr>
                    <a:endCxn id="40" idx="2"/>
                  </p:cNvCxnSpPr>
                  <p:nvPr/>
                </p:nvCxnSpPr>
                <p:spPr bwMode="auto">
                  <a:xfrm>
                    <a:off x="1620403" y="5232082"/>
                    <a:ext cx="612068" cy="218618"/>
                  </a:xfrm>
                  <a:prstGeom prst="bentConnector3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0070C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cxnSp>
                <p:nvCxnSpPr>
                  <p:cNvPr id="54" name="Elbow Connector 91"/>
                  <p:cNvCxnSpPr>
                    <a:endCxn id="45" idx="2"/>
                  </p:cNvCxnSpPr>
                  <p:nvPr/>
                </p:nvCxnSpPr>
                <p:spPr bwMode="auto">
                  <a:xfrm rot="16200000" flipH="1">
                    <a:off x="1618625" y="5304905"/>
                    <a:ext cx="615625" cy="612068"/>
                  </a:xfrm>
                  <a:prstGeom prst="bentConnector2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0070C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sp>
                <p:nvSpPr>
                  <p:cNvPr id="55" name="Flowchart: Merge 90"/>
                  <p:cNvSpPr/>
                  <p:nvPr/>
                </p:nvSpPr>
                <p:spPr>
                  <a:xfrm rot="5400000">
                    <a:off x="4020140" y="3323651"/>
                    <a:ext cx="417144" cy="252029"/>
                  </a:xfrm>
                  <a:prstGeom prst="flowChartMerg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defTabSz="449263" eaLnBrk="0" fontAlgn="base" hangingPunct="0">
                      <a:lnSpc>
                        <a:spcPct val="115000"/>
                      </a:lnSpc>
                      <a:spcAft>
                        <a:spcPts val="100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Times New Roman"/>
                        <a:cs typeface="Times New Roman"/>
                      </a:rPr>
                      <a:t> </a:t>
                    </a:r>
                    <a:endParaRPr lang="en-US" sz="1800" dirty="0">
                      <a:solidFill>
                        <a:srgbClr val="000000"/>
                      </a:solidFill>
                      <a:latin typeface="Calibri" panose="020F0502020204030204" pitchFamily="34" charset="0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56" name="Flowchart: Merge 92"/>
                  <p:cNvSpPr/>
                  <p:nvPr/>
                </p:nvSpPr>
                <p:spPr>
                  <a:xfrm rot="5400000">
                    <a:off x="4020140" y="3842610"/>
                    <a:ext cx="417144" cy="252029"/>
                  </a:xfrm>
                  <a:prstGeom prst="flowChartMerg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defTabSz="449263" eaLnBrk="0" fontAlgn="base" hangingPunct="0">
                      <a:lnSpc>
                        <a:spcPct val="115000"/>
                      </a:lnSpc>
                      <a:spcAft>
                        <a:spcPts val="100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Times New Roman"/>
                        <a:cs typeface="Times New Roman"/>
                      </a:rPr>
                      <a:t> </a:t>
                    </a:r>
                    <a:endParaRPr lang="en-US" sz="1800" dirty="0">
                      <a:solidFill>
                        <a:srgbClr val="000000"/>
                      </a:solidFill>
                      <a:latin typeface="Calibri" panose="020F0502020204030204" pitchFamily="34" charset="0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57" name="Flowchart: Merge 93"/>
                  <p:cNvSpPr/>
                  <p:nvPr/>
                </p:nvSpPr>
                <p:spPr>
                  <a:xfrm rot="5400000">
                    <a:off x="4020140" y="4346666"/>
                    <a:ext cx="417144" cy="252029"/>
                  </a:xfrm>
                  <a:prstGeom prst="flowChartMerg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defTabSz="449263" eaLnBrk="0" fontAlgn="base" hangingPunct="0">
                      <a:lnSpc>
                        <a:spcPct val="115000"/>
                      </a:lnSpc>
                      <a:spcAft>
                        <a:spcPts val="100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Times New Roman"/>
                        <a:cs typeface="Times New Roman"/>
                      </a:rPr>
                      <a:t> </a:t>
                    </a:r>
                    <a:endParaRPr lang="en-US" sz="1800" dirty="0">
                      <a:solidFill>
                        <a:srgbClr val="000000"/>
                      </a:solidFill>
                      <a:latin typeface="Calibri" panose="020F0502020204030204" pitchFamily="34" charset="0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58" name="Flowchart: Merge 94"/>
                  <p:cNvSpPr/>
                  <p:nvPr/>
                </p:nvSpPr>
                <p:spPr>
                  <a:xfrm rot="5400000">
                    <a:off x="4020140" y="4814718"/>
                    <a:ext cx="417144" cy="252029"/>
                  </a:xfrm>
                  <a:prstGeom prst="flowChartMerg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defTabSz="449263" eaLnBrk="0" fontAlgn="base" hangingPunct="0">
                      <a:lnSpc>
                        <a:spcPct val="115000"/>
                      </a:lnSpc>
                      <a:spcAft>
                        <a:spcPts val="100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Times New Roman"/>
                        <a:cs typeface="Times New Roman"/>
                      </a:rPr>
                      <a:t> </a:t>
                    </a:r>
                    <a:endParaRPr lang="en-US" sz="1800" dirty="0">
                      <a:solidFill>
                        <a:srgbClr val="000000"/>
                      </a:solidFill>
                      <a:latin typeface="Calibri" panose="020F0502020204030204" pitchFamily="34" charset="0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59" name="Oval 101"/>
                  <p:cNvSpPr/>
                  <p:nvPr/>
                </p:nvSpPr>
                <p:spPr bwMode="auto">
                  <a:xfrm>
                    <a:off x="2163520" y="2218078"/>
                    <a:ext cx="324036" cy="295145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defTabSz="4492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</a:pPr>
                    <a:endParaRPr 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60" name="Straight Arrow Connector 102"/>
                  <p:cNvCxnSpPr/>
                  <p:nvPr/>
                </p:nvCxnSpPr>
                <p:spPr bwMode="auto">
                  <a:xfrm flipV="1">
                    <a:off x="2199524" y="2161936"/>
                    <a:ext cx="324036" cy="347050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sp>
                <p:nvSpPr>
                  <p:cNvPr id="61" name="Flowchart: Merge 103"/>
                  <p:cNvSpPr/>
                  <p:nvPr/>
                </p:nvSpPr>
                <p:spPr>
                  <a:xfrm rot="16200000" flipH="1">
                    <a:off x="2765037" y="2244494"/>
                    <a:ext cx="417144" cy="252029"/>
                  </a:xfrm>
                  <a:prstGeom prst="flowChartMerge">
                    <a:avLst/>
                  </a:prstGeom>
                  <a:solidFill>
                    <a:schemeClr val="bg2">
                      <a:lumMod val="40000"/>
                      <a:lumOff val="60000"/>
                    </a:schemeClr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defTabSz="4492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</a:pPr>
                    <a:endParaRPr lang="en-US" sz="300" dirty="0">
                      <a:solidFill>
                        <a:srgbClr val="000000"/>
                      </a:solidFill>
                    </a:endParaRPr>
                  </a:p>
                </p:txBody>
              </p:sp>
              <p:cxnSp>
                <p:nvCxnSpPr>
                  <p:cNvPr id="62" name="Straight Arrow Connector 135"/>
                  <p:cNvCxnSpPr>
                    <a:stCxn id="59" idx="6"/>
                    <a:endCxn id="61" idx="0"/>
                  </p:cNvCxnSpPr>
                  <p:nvPr/>
                </p:nvCxnSpPr>
                <p:spPr bwMode="auto">
                  <a:xfrm>
                    <a:off x="2487556" y="2365651"/>
                    <a:ext cx="360039" cy="4858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cxnSp>
                <p:nvCxnSpPr>
                  <p:cNvPr id="63" name="Straight Arrow Connector 136"/>
                  <p:cNvCxnSpPr>
                    <a:stCxn id="61" idx="2"/>
                  </p:cNvCxnSpPr>
                  <p:nvPr/>
                </p:nvCxnSpPr>
                <p:spPr bwMode="auto">
                  <a:xfrm>
                    <a:off x="3099624" y="2370509"/>
                    <a:ext cx="490839" cy="0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sp>
                <p:nvSpPr>
                  <p:cNvPr id="64" name="Oval 137"/>
                  <p:cNvSpPr/>
                  <p:nvPr/>
                </p:nvSpPr>
                <p:spPr bwMode="auto">
                  <a:xfrm>
                    <a:off x="2163520" y="2737037"/>
                    <a:ext cx="324036" cy="295145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defTabSz="4492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</a:pPr>
                    <a:endParaRPr 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65" name="Straight Arrow Connector 138"/>
                  <p:cNvCxnSpPr/>
                  <p:nvPr/>
                </p:nvCxnSpPr>
                <p:spPr bwMode="auto">
                  <a:xfrm flipV="1">
                    <a:off x="2199524" y="2680895"/>
                    <a:ext cx="324036" cy="347050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sp>
                <p:nvSpPr>
                  <p:cNvPr id="66" name="Flowchart: Merge 139"/>
                  <p:cNvSpPr/>
                  <p:nvPr/>
                </p:nvSpPr>
                <p:spPr>
                  <a:xfrm rot="16200000" flipH="1">
                    <a:off x="2765037" y="2763453"/>
                    <a:ext cx="417144" cy="252029"/>
                  </a:xfrm>
                  <a:prstGeom prst="flowChartMerge">
                    <a:avLst/>
                  </a:prstGeom>
                  <a:solidFill>
                    <a:schemeClr val="bg2">
                      <a:lumMod val="40000"/>
                      <a:lumOff val="60000"/>
                    </a:schemeClr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defTabSz="4492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</a:pPr>
                    <a:r>
                      <a:rPr lang="en-US" sz="1800" dirty="0">
                        <a:solidFill>
                          <a:srgbClr val="FFFFFF"/>
                        </a:solidFill>
                      </a:rPr>
                      <a:t> </a:t>
                    </a:r>
                  </a:p>
                </p:txBody>
              </p:sp>
              <p:cxnSp>
                <p:nvCxnSpPr>
                  <p:cNvPr id="67" name="Straight Arrow Connector 140"/>
                  <p:cNvCxnSpPr>
                    <a:stCxn id="64" idx="6"/>
                    <a:endCxn id="66" idx="0"/>
                  </p:cNvCxnSpPr>
                  <p:nvPr/>
                </p:nvCxnSpPr>
                <p:spPr bwMode="auto">
                  <a:xfrm>
                    <a:off x="2487556" y="2884610"/>
                    <a:ext cx="360039" cy="4858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cxnSp>
                <p:nvCxnSpPr>
                  <p:cNvPr id="68" name="Straight Arrow Connector 142"/>
                  <p:cNvCxnSpPr>
                    <a:stCxn id="66" idx="2"/>
                  </p:cNvCxnSpPr>
                  <p:nvPr/>
                </p:nvCxnSpPr>
                <p:spPr bwMode="auto">
                  <a:xfrm>
                    <a:off x="3099624" y="2889468"/>
                    <a:ext cx="490839" cy="0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sp>
                <p:nvSpPr>
                  <p:cNvPr id="69" name="Oval 145"/>
                  <p:cNvSpPr/>
                  <p:nvPr/>
                </p:nvSpPr>
                <p:spPr bwMode="auto">
                  <a:xfrm>
                    <a:off x="2163520" y="3241093"/>
                    <a:ext cx="324036" cy="295145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defTabSz="4492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</a:pPr>
                    <a:endParaRPr 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70" name="Straight Arrow Connector 153"/>
                  <p:cNvCxnSpPr/>
                  <p:nvPr/>
                </p:nvCxnSpPr>
                <p:spPr bwMode="auto">
                  <a:xfrm flipV="1">
                    <a:off x="2199524" y="3184951"/>
                    <a:ext cx="324036" cy="347050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sp>
                <p:nvSpPr>
                  <p:cNvPr id="71" name="Flowchart: Merge 154"/>
                  <p:cNvSpPr/>
                  <p:nvPr/>
                </p:nvSpPr>
                <p:spPr>
                  <a:xfrm rot="16200000" flipH="1">
                    <a:off x="2765037" y="3267509"/>
                    <a:ext cx="417144" cy="252029"/>
                  </a:xfrm>
                  <a:prstGeom prst="flowChartMerge">
                    <a:avLst/>
                  </a:prstGeom>
                  <a:solidFill>
                    <a:schemeClr val="bg2">
                      <a:lumMod val="40000"/>
                      <a:lumOff val="60000"/>
                    </a:schemeClr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defTabSz="4492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</a:pPr>
                    <a:r>
                      <a:rPr lang="en-US" sz="1800" dirty="0">
                        <a:solidFill>
                          <a:srgbClr val="FFFFFF"/>
                        </a:solidFill>
                      </a:rPr>
                      <a:t> </a:t>
                    </a:r>
                  </a:p>
                </p:txBody>
              </p:sp>
              <p:cxnSp>
                <p:nvCxnSpPr>
                  <p:cNvPr id="72" name="Straight Arrow Connector 155"/>
                  <p:cNvCxnSpPr>
                    <a:stCxn id="69" idx="6"/>
                    <a:endCxn id="71" idx="0"/>
                  </p:cNvCxnSpPr>
                  <p:nvPr/>
                </p:nvCxnSpPr>
                <p:spPr bwMode="auto">
                  <a:xfrm>
                    <a:off x="2487556" y="3388666"/>
                    <a:ext cx="360039" cy="4858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cxnSp>
                <p:nvCxnSpPr>
                  <p:cNvPr id="73" name="Straight Arrow Connector 156"/>
                  <p:cNvCxnSpPr>
                    <a:stCxn id="71" idx="2"/>
                  </p:cNvCxnSpPr>
                  <p:nvPr/>
                </p:nvCxnSpPr>
                <p:spPr bwMode="auto">
                  <a:xfrm>
                    <a:off x="3099624" y="3393524"/>
                    <a:ext cx="490839" cy="0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sp>
                <p:nvSpPr>
                  <p:cNvPr id="74" name="Oval 157"/>
                  <p:cNvSpPr/>
                  <p:nvPr/>
                </p:nvSpPr>
                <p:spPr bwMode="auto">
                  <a:xfrm>
                    <a:off x="2163520" y="3709145"/>
                    <a:ext cx="324036" cy="295145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defTabSz="4492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</a:pPr>
                    <a:endParaRPr 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75" name="Straight Arrow Connector 158"/>
                  <p:cNvCxnSpPr/>
                  <p:nvPr/>
                </p:nvCxnSpPr>
                <p:spPr bwMode="auto">
                  <a:xfrm flipV="1">
                    <a:off x="2199524" y="3653003"/>
                    <a:ext cx="324036" cy="347050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sp>
                <p:nvSpPr>
                  <p:cNvPr id="76" name="Flowchart: Merge 159"/>
                  <p:cNvSpPr/>
                  <p:nvPr/>
                </p:nvSpPr>
                <p:spPr>
                  <a:xfrm rot="16200000" flipH="1">
                    <a:off x="2765037" y="3735561"/>
                    <a:ext cx="417144" cy="252029"/>
                  </a:xfrm>
                  <a:prstGeom prst="flowChartMerge">
                    <a:avLst/>
                  </a:prstGeom>
                  <a:solidFill>
                    <a:schemeClr val="bg2">
                      <a:lumMod val="40000"/>
                      <a:lumOff val="60000"/>
                    </a:schemeClr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defTabSz="4492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</a:pPr>
                    <a:r>
                      <a:rPr lang="en-US" sz="1800" dirty="0">
                        <a:solidFill>
                          <a:srgbClr val="FFFFFF"/>
                        </a:solidFill>
                      </a:rPr>
                      <a:t> </a:t>
                    </a:r>
                  </a:p>
                </p:txBody>
              </p:sp>
              <p:cxnSp>
                <p:nvCxnSpPr>
                  <p:cNvPr id="77" name="Straight Arrow Connector 160"/>
                  <p:cNvCxnSpPr>
                    <a:stCxn id="74" idx="6"/>
                    <a:endCxn id="76" idx="0"/>
                  </p:cNvCxnSpPr>
                  <p:nvPr/>
                </p:nvCxnSpPr>
                <p:spPr bwMode="auto">
                  <a:xfrm>
                    <a:off x="2487556" y="3856718"/>
                    <a:ext cx="360039" cy="4858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cxnSp>
                <p:nvCxnSpPr>
                  <p:cNvPr id="78" name="Straight Arrow Connector 161"/>
                  <p:cNvCxnSpPr>
                    <a:stCxn id="76" idx="2"/>
                  </p:cNvCxnSpPr>
                  <p:nvPr/>
                </p:nvCxnSpPr>
                <p:spPr bwMode="auto">
                  <a:xfrm>
                    <a:off x="3099624" y="3861576"/>
                    <a:ext cx="490839" cy="0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cxnSp>
                <p:nvCxnSpPr>
                  <p:cNvPr id="79" name="Elbow Connector 162"/>
                  <p:cNvCxnSpPr>
                    <a:endCxn id="59" idx="2"/>
                  </p:cNvCxnSpPr>
                  <p:nvPr/>
                </p:nvCxnSpPr>
                <p:spPr bwMode="auto">
                  <a:xfrm rot="5400000" flipH="1" flipV="1">
                    <a:off x="1419765" y="2497338"/>
                    <a:ext cx="875442" cy="612068"/>
                  </a:xfrm>
                  <a:prstGeom prst="bentConnector2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cxnSp>
                <p:nvCxnSpPr>
                  <p:cNvPr id="80" name="Straight Connector 163"/>
                  <p:cNvCxnSpPr/>
                  <p:nvPr/>
                </p:nvCxnSpPr>
                <p:spPr bwMode="auto">
                  <a:xfrm>
                    <a:off x="1083400" y="3170048"/>
                    <a:ext cx="468052" cy="0"/>
                  </a:xfrm>
                  <a:prstGeom prst="line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81" name="Elbow Connector 164"/>
                  <p:cNvCxnSpPr>
                    <a:endCxn id="64" idx="2"/>
                  </p:cNvCxnSpPr>
                  <p:nvPr/>
                </p:nvCxnSpPr>
                <p:spPr bwMode="auto">
                  <a:xfrm flipV="1">
                    <a:off x="1551452" y="2884610"/>
                    <a:ext cx="612068" cy="285438"/>
                  </a:xfrm>
                  <a:prstGeom prst="bentConnector3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cxnSp>
                <p:nvCxnSpPr>
                  <p:cNvPr id="82" name="Elbow Connector 165"/>
                  <p:cNvCxnSpPr>
                    <a:endCxn id="69" idx="2"/>
                  </p:cNvCxnSpPr>
                  <p:nvPr/>
                </p:nvCxnSpPr>
                <p:spPr bwMode="auto">
                  <a:xfrm>
                    <a:off x="1551452" y="3170048"/>
                    <a:ext cx="612068" cy="218618"/>
                  </a:xfrm>
                  <a:prstGeom prst="bentConnector3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cxnSp>
                <p:nvCxnSpPr>
                  <p:cNvPr id="83" name="Elbow Connector 166"/>
                  <p:cNvCxnSpPr>
                    <a:endCxn id="74" idx="2"/>
                  </p:cNvCxnSpPr>
                  <p:nvPr/>
                </p:nvCxnSpPr>
                <p:spPr bwMode="auto">
                  <a:xfrm rot="16200000" flipH="1">
                    <a:off x="1549674" y="3242871"/>
                    <a:ext cx="615625" cy="612068"/>
                  </a:xfrm>
                  <a:prstGeom prst="bentConnector2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cxnSp>
                <p:nvCxnSpPr>
                  <p:cNvPr id="84" name="Straight Arrow Connector 6"/>
                  <p:cNvCxnSpPr>
                    <a:endCxn id="55" idx="2"/>
                  </p:cNvCxnSpPr>
                  <p:nvPr/>
                </p:nvCxnSpPr>
                <p:spPr bwMode="auto">
                  <a:xfrm>
                    <a:off x="3590463" y="2370509"/>
                    <a:ext cx="512235" cy="1079157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cxnSp>
                <p:nvCxnSpPr>
                  <p:cNvPr id="85" name="Straight Arrow Connector 8"/>
                  <p:cNvCxnSpPr>
                    <a:endCxn id="56" idx="2"/>
                  </p:cNvCxnSpPr>
                  <p:nvPr/>
                </p:nvCxnSpPr>
                <p:spPr bwMode="auto">
                  <a:xfrm>
                    <a:off x="3590463" y="2884608"/>
                    <a:ext cx="512235" cy="1084018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cxnSp>
                <p:nvCxnSpPr>
                  <p:cNvPr id="86" name="Straight Arrow Connector 11"/>
                  <p:cNvCxnSpPr>
                    <a:endCxn id="57" idx="2"/>
                  </p:cNvCxnSpPr>
                  <p:nvPr/>
                </p:nvCxnSpPr>
                <p:spPr bwMode="auto">
                  <a:xfrm>
                    <a:off x="3590463" y="3388665"/>
                    <a:ext cx="512235" cy="1084018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cxnSp>
                <p:nvCxnSpPr>
                  <p:cNvPr id="87" name="Straight Arrow Connector 13"/>
                  <p:cNvCxnSpPr>
                    <a:endCxn id="58" idx="2"/>
                  </p:cNvCxnSpPr>
                  <p:nvPr/>
                </p:nvCxnSpPr>
                <p:spPr bwMode="auto">
                  <a:xfrm>
                    <a:off x="3590463" y="3861576"/>
                    <a:ext cx="512235" cy="1079157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cxnSp>
                <p:nvCxnSpPr>
                  <p:cNvPr id="88" name="Straight Arrow Connector 16"/>
                  <p:cNvCxnSpPr>
                    <a:endCxn id="55" idx="2"/>
                  </p:cNvCxnSpPr>
                  <p:nvPr/>
                </p:nvCxnSpPr>
                <p:spPr bwMode="auto">
                  <a:xfrm flipV="1">
                    <a:off x="3659414" y="3449666"/>
                    <a:ext cx="443284" cy="982877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0070C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cxnSp>
                <p:nvCxnSpPr>
                  <p:cNvPr id="89" name="Straight Arrow Connector 18"/>
                  <p:cNvCxnSpPr>
                    <a:endCxn id="56" idx="2"/>
                  </p:cNvCxnSpPr>
                  <p:nvPr/>
                </p:nvCxnSpPr>
                <p:spPr bwMode="auto">
                  <a:xfrm flipV="1">
                    <a:off x="3659414" y="3968625"/>
                    <a:ext cx="443284" cy="982877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0070C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cxnSp>
                <p:nvCxnSpPr>
                  <p:cNvPr id="90" name="Straight Arrow Connector 21"/>
                  <p:cNvCxnSpPr>
                    <a:endCxn id="57" idx="2"/>
                  </p:cNvCxnSpPr>
                  <p:nvPr/>
                </p:nvCxnSpPr>
                <p:spPr bwMode="auto">
                  <a:xfrm flipV="1">
                    <a:off x="3659414" y="4472681"/>
                    <a:ext cx="443284" cy="982877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0070C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  <p:cxnSp>
                <p:nvCxnSpPr>
                  <p:cNvPr id="91" name="Straight Arrow Connector 23"/>
                  <p:cNvCxnSpPr>
                    <a:endCxn id="58" idx="2"/>
                  </p:cNvCxnSpPr>
                  <p:nvPr/>
                </p:nvCxnSpPr>
                <p:spPr bwMode="auto">
                  <a:xfrm flipV="1">
                    <a:off x="3659414" y="4940733"/>
                    <a:ext cx="443284" cy="978018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0070C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</p:grpSp>
            <p:pic>
              <p:nvPicPr>
                <p:cNvPr id="24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51202" t="15025"/>
                <a:stretch/>
              </p:blipFill>
              <p:spPr bwMode="auto">
                <a:xfrm>
                  <a:off x="6672276" y="3652109"/>
                  <a:ext cx="788352" cy="11922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5" name="직사각형 24"/>
                <p:cNvSpPr/>
                <p:nvPr/>
              </p:nvSpPr>
              <p:spPr>
                <a:xfrm>
                  <a:off x="7379639" y="3860957"/>
                  <a:ext cx="601288" cy="644045"/>
                </a:xfrm>
                <a:prstGeom prst="rect">
                  <a:avLst/>
                </a:prstGeom>
                <a:solidFill>
                  <a:srgbClr val="0070C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1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" name="직사각형 25"/>
                <p:cNvSpPr/>
                <p:nvPr/>
              </p:nvSpPr>
              <p:spPr>
                <a:xfrm>
                  <a:off x="1455077" y="3344774"/>
                  <a:ext cx="797144" cy="142668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100" dirty="0">
                      <a:solidFill>
                        <a:schemeClr val="tx1"/>
                      </a:solidFill>
                    </a:rPr>
                    <a:t>Initiator</a:t>
                  </a:r>
                  <a:endParaRPr lang="ko-KR" altLang="en-US" sz="1100" dirty="0">
                    <a:solidFill>
                      <a:schemeClr val="tx1"/>
                    </a:solidFill>
                  </a:endParaRPr>
                </a:p>
              </p:txBody>
            </p:sp>
            <p:pic>
              <p:nvPicPr>
                <p:cNvPr id="27" name="Picture 14" descr="http://www.jpole-antenna.com/wp-content/uploads/2013/04/polorization.gif"/>
                <p:cNvPicPr>
                  <a:picLocks noChangeAspect="1" noChangeArrowheads="1"/>
                </p:cNvPicPr>
                <p:nvPr/>
              </p:nvPicPr>
              <p:blipFill rotWithShape="1"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70274" b="65261"/>
                <a:stretch/>
              </p:blipFill>
              <p:spPr bwMode="auto">
                <a:xfrm>
                  <a:off x="5062619" y="3494189"/>
                  <a:ext cx="977277" cy="49490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8" name="Picture 14" descr="http://www.jpole-antenna.com/wp-content/uploads/2013/04/polorization.gif"/>
                <p:cNvPicPr>
                  <a:picLocks noChangeAspect="1" noChangeArrowheads="1"/>
                </p:cNvPicPr>
                <p:nvPr/>
              </p:nvPicPr>
              <p:blipFill rotWithShape="1"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949" t="39612" r="71089" b="19659"/>
                <a:stretch/>
              </p:blipFill>
              <p:spPr bwMode="auto">
                <a:xfrm>
                  <a:off x="4998562" y="4341024"/>
                  <a:ext cx="886401" cy="58025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9" name="TextBox 28"/>
                <p:cNvSpPr txBox="1"/>
                <p:nvPr/>
              </p:nvSpPr>
              <p:spPr>
                <a:xfrm>
                  <a:off x="7088399" y="4550382"/>
                  <a:ext cx="1179319" cy="34831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/>
                    <a:t>Responder</a:t>
                  </a:r>
                  <a:endParaRPr lang="en-US" sz="1400" dirty="0"/>
                </a:p>
              </p:txBody>
            </p:sp>
          </p:grpSp>
          <p:grpSp>
            <p:nvGrpSpPr>
              <p:cNvPr id="14" name="그룹 13"/>
              <p:cNvGrpSpPr/>
              <p:nvPr/>
            </p:nvGrpSpPr>
            <p:grpSpPr>
              <a:xfrm>
                <a:off x="4457078" y="4018512"/>
                <a:ext cx="2400922" cy="629688"/>
                <a:chOff x="6015416" y="2223523"/>
                <a:chExt cx="2239497" cy="712622"/>
              </a:xfrm>
            </p:grpSpPr>
            <p:cxnSp>
              <p:nvCxnSpPr>
                <p:cNvPr id="15" name="Straight Arrow Connector 5"/>
                <p:cNvCxnSpPr/>
                <p:nvPr/>
              </p:nvCxnSpPr>
              <p:spPr>
                <a:xfrm>
                  <a:off x="6015416" y="2575440"/>
                  <a:ext cx="2239497" cy="6979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" name="Rectangle 6"/>
                <p:cNvSpPr/>
                <p:nvPr/>
              </p:nvSpPr>
              <p:spPr>
                <a:xfrm>
                  <a:off x="6074370" y="2228693"/>
                  <a:ext cx="471635" cy="353726"/>
                </a:xfrm>
                <a:prstGeom prst="rect">
                  <a:avLst/>
                </a:prstGeom>
                <a:solidFill>
                  <a:srgbClr val="9A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700" dirty="0" smtClean="0"/>
                    <a:t>H Pol.</a:t>
                  </a:r>
                </a:p>
                <a:p>
                  <a:pPr algn="ctr"/>
                  <a:r>
                    <a:rPr lang="en-US" sz="700" dirty="0" smtClean="0"/>
                    <a:t>I-TXSS</a:t>
                  </a:r>
                  <a:endParaRPr lang="en-US" sz="700" dirty="0"/>
                </a:p>
              </p:txBody>
            </p:sp>
            <p:sp>
              <p:nvSpPr>
                <p:cNvPr id="17" name="Rectangle 11"/>
                <p:cNvSpPr/>
                <p:nvPr/>
              </p:nvSpPr>
              <p:spPr>
                <a:xfrm>
                  <a:off x="6604959" y="2582419"/>
                  <a:ext cx="471635" cy="353726"/>
                </a:xfrm>
                <a:prstGeom prst="rect">
                  <a:avLst/>
                </a:prstGeom>
                <a:solidFill>
                  <a:srgbClr val="FF5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700" dirty="0"/>
                    <a:t>H Pol </a:t>
                  </a:r>
                  <a:r>
                    <a:rPr lang="en-US" altLang="ko-KR" sz="700" dirty="0" smtClean="0"/>
                    <a:t>.</a:t>
                  </a:r>
                </a:p>
                <a:p>
                  <a:pPr algn="ctr"/>
                  <a:r>
                    <a:rPr lang="en-US" sz="700" dirty="0" smtClean="0"/>
                    <a:t>R-TXSS</a:t>
                  </a:r>
                  <a:endParaRPr lang="en-US" sz="700" dirty="0"/>
                </a:p>
              </p:txBody>
            </p:sp>
            <p:sp>
              <p:nvSpPr>
                <p:cNvPr id="18" name="Rectangle 24"/>
                <p:cNvSpPr/>
                <p:nvPr/>
              </p:nvSpPr>
              <p:spPr>
                <a:xfrm>
                  <a:off x="7135549" y="2223523"/>
                  <a:ext cx="412681" cy="353726"/>
                </a:xfrm>
                <a:prstGeom prst="rect">
                  <a:avLst/>
                </a:prstGeom>
                <a:solidFill>
                  <a:srgbClr val="9A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700" dirty="0" smtClean="0"/>
                    <a:t>FBCK</a:t>
                  </a:r>
                  <a:endParaRPr lang="en-US" sz="700" dirty="0"/>
                </a:p>
              </p:txBody>
            </p:sp>
            <p:sp>
              <p:nvSpPr>
                <p:cNvPr id="19" name="Rectangle 26"/>
                <p:cNvSpPr/>
                <p:nvPr/>
              </p:nvSpPr>
              <p:spPr>
                <a:xfrm>
                  <a:off x="7666138" y="2582419"/>
                  <a:ext cx="353726" cy="353726"/>
                </a:xfrm>
                <a:prstGeom prst="rect">
                  <a:avLst/>
                </a:prstGeom>
                <a:solidFill>
                  <a:srgbClr val="FF5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700" dirty="0" smtClean="0"/>
                    <a:t>ACK</a:t>
                  </a:r>
                  <a:endParaRPr lang="en-US" sz="700" dirty="0"/>
                </a:p>
              </p:txBody>
            </p:sp>
          </p:grpSp>
        </p:grpSp>
        <p:sp>
          <p:nvSpPr>
            <p:cNvPr id="11" name="직사각형 10"/>
            <p:cNvSpPr/>
            <p:nvPr/>
          </p:nvSpPr>
          <p:spPr>
            <a:xfrm>
              <a:off x="6835689" y="4815357"/>
              <a:ext cx="531311" cy="301956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679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Scenario 2: Multi-</a:t>
            </a:r>
            <a:r>
              <a:rPr lang="en-US" altLang="ko-KR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beamforming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STAs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single-polarized antenna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2000" dirty="0"/>
              <a:t>Simultaneous beam-steering </a:t>
            </a:r>
            <a:r>
              <a:rPr lang="en-US" altLang="ko-KR" sz="2000" dirty="0" smtClean="0"/>
              <a:t>for STAs with </a:t>
            </a:r>
            <a:r>
              <a:rPr lang="en-GB" altLang="ko-KR" sz="2000" dirty="0"/>
              <a:t>single polarization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A initiator transmits </a:t>
            </a:r>
            <a:r>
              <a:rPr lang="en-US" altLang="ko-KR" sz="1600" dirty="0"/>
              <a:t>the BF frames </a:t>
            </a:r>
            <a:r>
              <a:rPr lang="en-US" altLang="ko-KR" sz="1600" dirty="0" smtClean="0"/>
              <a:t>with </a:t>
            </a:r>
            <a:r>
              <a:rPr lang="en-US" altLang="ko-KR" sz="1600" dirty="0"/>
              <a:t>horizontal and vertical polarization </a:t>
            </a:r>
            <a:r>
              <a:rPr lang="en-US" altLang="ko-KR" sz="1600" dirty="0" smtClean="0"/>
              <a:t>domain, </a:t>
            </a:r>
            <a:r>
              <a:rPr lang="en-US" altLang="ko-KR" sz="1600" dirty="0" smtClean="0"/>
              <a:t>simultaneously</a:t>
            </a:r>
            <a:r>
              <a:rPr lang="en-US" altLang="ko-KR" sz="1600" dirty="0"/>
              <a:t>.</a:t>
            </a:r>
          </a:p>
          <a:p>
            <a:pPr lvl="1"/>
            <a:r>
              <a:rPr lang="en-US" altLang="ko-KR" sz="1600" dirty="0" smtClean="0"/>
              <a:t>Each STA receives the signal with </a:t>
            </a:r>
            <a:r>
              <a:rPr lang="en-US" altLang="ko-KR" sz="1600" dirty="0"/>
              <a:t>only </a:t>
            </a:r>
            <a:r>
              <a:rPr lang="en-US" altLang="ko-KR" sz="1600" dirty="0" smtClean="0"/>
              <a:t>one of horizontal and  polarization domain depending on own antenna characteristics.</a:t>
            </a:r>
          </a:p>
          <a:p>
            <a:pPr lvl="1"/>
            <a:r>
              <a:rPr lang="en-US" altLang="ko-KR" sz="1600" dirty="0" smtClean="0"/>
              <a:t>So, it can simply enable BF operation for multiple </a:t>
            </a:r>
            <a:r>
              <a:rPr lang="en-US" altLang="ko-KR" sz="1600" dirty="0"/>
              <a:t>STAs regardless of antenna </a:t>
            </a:r>
            <a:r>
              <a:rPr lang="en-US" altLang="ko-KR" sz="1600" dirty="0" smtClean="0"/>
              <a:t>characteristics </a:t>
            </a:r>
            <a:r>
              <a:rPr lang="en-US" altLang="ko-KR" sz="1600" dirty="0"/>
              <a:t>of </a:t>
            </a:r>
            <a:r>
              <a:rPr lang="en-US" altLang="ko-KR" sz="1600" dirty="0" smtClean="0"/>
              <a:t>responder.</a:t>
            </a:r>
            <a:endParaRPr lang="en-US" sz="1600" dirty="0" smtClean="0"/>
          </a:p>
          <a:p>
            <a:pPr lvl="1"/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188" y="3787775"/>
            <a:ext cx="5889625" cy="246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577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this contribution, multi-BF </a:t>
            </a:r>
            <a:r>
              <a:rPr lang="en-US" dirty="0" smtClean="0"/>
              <a:t>with dual polarization is proposed </a:t>
            </a:r>
            <a:r>
              <a:rPr lang="en-US" altLang="ko-KR" dirty="0" smtClean="0"/>
              <a:t>for </a:t>
            </a:r>
            <a:r>
              <a:rPr lang="en-US" altLang="ko-KR" dirty="0"/>
              <a:t>11ay.</a:t>
            </a:r>
            <a:endParaRPr lang="en-US" dirty="0"/>
          </a:p>
          <a:p>
            <a:endParaRPr lang="en-US" dirty="0" smtClean="0"/>
          </a:p>
          <a:p>
            <a:r>
              <a:rPr lang="en-US" altLang="ko-KR" dirty="0" smtClean="0"/>
              <a:t>Multi-BF </a:t>
            </a:r>
            <a:r>
              <a:rPr lang="en-US" altLang="ko-KR" dirty="0"/>
              <a:t>can be </a:t>
            </a:r>
            <a:r>
              <a:rPr lang="en-US" altLang="ko-KR" dirty="0" smtClean="0"/>
              <a:t>considered </a:t>
            </a:r>
            <a:r>
              <a:rPr lang="en-US" altLang="ko-KR" dirty="0"/>
              <a:t>to reduce the time for BF operation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endParaRPr lang="en-US" dirty="0" smtClean="0"/>
          </a:p>
          <a:p>
            <a:r>
              <a:rPr lang="en-US" altLang="ko-KR" dirty="0" smtClean="0"/>
              <a:t>Also</a:t>
            </a:r>
            <a:r>
              <a:rPr lang="en-US" altLang="ko-KR" dirty="0"/>
              <a:t>, </a:t>
            </a:r>
            <a:r>
              <a:rPr lang="en-US" altLang="ko-KR" dirty="0" smtClean="0"/>
              <a:t>it </a:t>
            </a:r>
            <a:r>
              <a:rPr lang="en-US" altLang="ko-KR" dirty="0"/>
              <a:t>can support BF operation for multiple STAs regardless of antenna characteristics.</a:t>
            </a:r>
          </a:p>
          <a:p>
            <a:endParaRPr lang="en-US" dirty="0" smtClean="0"/>
          </a:p>
          <a:p>
            <a:r>
              <a:rPr lang="en-US" dirty="0" smtClean="0"/>
              <a:t>The detailed protocol and field design are going to be implemented afterward (TBD).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39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poll/motion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/>
              <a:t>Insert the following in the </a:t>
            </a:r>
            <a:r>
              <a:rPr lang="en-US" altLang="ko-KR" dirty="0" smtClean="0"/>
              <a:t>SFD:</a:t>
            </a:r>
          </a:p>
          <a:p>
            <a:pPr marL="0" indent="0">
              <a:buNone/>
            </a:pPr>
            <a:r>
              <a:rPr lang="en-US" dirty="0" smtClean="0"/>
              <a:t>“The </a:t>
            </a:r>
            <a:r>
              <a:rPr lang="en-US" dirty="0"/>
              <a:t>11ay </a:t>
            </a:r>
            <a:r>
              <a:rPr lang="en-US" dirty="0" err="1"/>
              <a:t>beamforming</a:t>
            </a:r>
            <a:r>
              <a:rPr lang="en-US" dirty="0"/>
              <a:t> protocol supports multi-</a:t>
            </a:r>
            <a:r>
              <a:rPr lang="en-US" dirty="0" err="1"/>
              <a:t>beamforming</a:t>
            </a:r>
            <a:r>
              <a:rPr lang="en-US" dirty="0"/>
              <a:t> for multiple array antennas. Multi-</a:t>
            </a:r>
            <a:r>
              <a:rPr lang="en-US" dirty="0" err="1"/>
              <a:t>beamforming</a:t>
            </a:r>
            <a:r>
              <a:rPr lang="en-US" dirty="0"/>
              <a:t> means that a transmitter simultaneously sends SSW frames in multiple polarized directions</a:t>
            </a:r>
            <a:r>
              <a:rPr lang="en-US" dirty="0" smtClean="0"/>
              <a:t>.”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14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23126</TotalTime>
  <Words>483</Words>
  <Application>Microsoft Office PowerPoint</Application>
  <PresentationFormat>화면 슬라이드 쇼(4:3)</PresentationFormat>
  <Paragraphs>103</Paragraphs>
  <Slides>7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802-11-Submission</vt:lpstr>
      <vt:lpstr>Multi-Beamforming  in Polarized Channels for 11ay</vt:lpstr>
      <vt:lpstr>Introduction</vt:lpstr>
      <vt:lpstr>Motivation</vt:lpstr>
      <vt:lpstr>Scenario 1: Multi-beamforming  for STA with dual-polarized antenna</vt:lpstr>
      <vt:lpstr>Scenario 2: Multi-beamforming  for STAs with single-polarized antenna</vt:lpstr>
      <vt:lpstr>Summary</vt:lpstr>
      <vt:lpstr>Straw poll/motion</vt:lpstr>
    </vt:vector>
  </TitlesOfParts>
  <Company>Marvell Semiconductor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admin</cp:lastModifiedBy>
  <cp:revision>2047</cp:revision>
  <cp:lastPrinted>2014-11-04T15:04:57Z</cp:lastPrinted>
  <dcterms:created xsi:type="dcterms:W3CDTF">2007-04-17T18:10:23Z</dcterms:created>
  <dcterms:modified xsi:type="dcterms:W3CDTF">2016-01-20T18:57:14Z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