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69" r:id="rId2"/>
    <p:sldId id="270" r:id="rId3"/>
    <p:sldId id="308" r:id="rId4"/>
    <p:sldId id="298" r:id="rId5"/>
    <p:sldId id="296" r:id="rId6"/>
    <p:sldId id="314" r:id="rId7"/>
    <p:sldId id="309" r:id="rId8"/>
    <p:sldId id="297" r:id="rId9"/>
    <p:sldId id="310" r:id="rId10"/>
    <p:sldId id="300" r:id="rId11"/>
    <p:sldId id="311" r:id="rId12"/>
    <p:sldId id="312" r:id="rId13"/>
    <p:sldId id="313" r:id="rId14"/>
    <p:sldId id="315" r:id="rId15"/>
    <p:sldId id="272" r:id="rId16"/>
  </p:sldIdLst>
  <p:sldSz cx="9144000" cy="6858000" type="screen4x3"/>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70975" autoAdjust="0"/>
  </p:normalViewPr>
  <p:slideViewPr>
    <p:cSldViewPr>
      <p:cViewPr varScale="1">
        <p:scale>
          <a:sx n="116" d="100"/>
          <a:sy n="116" d="100"/>
        </p:scale>
        <p:origin x="1464" y="108"/>
      </p:cViewPr>
      <p:guideLst>
        <p:guide orient="horz" pos="2160"/>
        <p:guide pos="2880"/>
      </p:guideLst>
    </p:cSldViewPr>
  </p:slideViewPr>
  <p:notesTextViewPr>
    <p:cViewPr>
      <p:scale>
        <a:sx n="1" d="1"/>
        <a:sy n="1" d="1"/>
      </p:scale>
      <p:origin x="0" y="0"/>
    </p:cViewPr>
  </p:notesTextViewPr>
  <p:notesViewPr>
    <p:cSldViewPr>
      <p:cViewPr varScale="1">
        <p:scale>
          <a:sx n="83" d="100"/>
          <a:sy n="83" d="100"/>
        </p:scale>
        <p:origin x="2010"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image" Target="../media/image7.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3DDF5C-01AE-4AB9-B339-52FF3677FAF2}" type="datetimeFigureOut">
              <a:rPr lang="ko-KR" altLang="en-US" smtClean="0"/>
              <a:t>2016-01-18</a:t>
            </a:fld>
            <a:endParaRPr lang="ko-KR" altLang="en-US"/>
          </a:p>
        </p:txBody>
      </p:sp>
      <p:sp>
        <p:nvSpPr>
          <p:cNvPr id="4" name="슬라이드 이미지 개체 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6" name="바닥글 개체 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503D92B-7FF3-4751-8ECB-18A728F13475}" type="slidenum">
              <a:rPr lang="ko-KR" altLang="en-US" smtClean="0"/>
              <a:t>‹#›</a:t>
            </a:fld>
            <a:endParaRPr lang="ko-KR" altLang="en-US"/>
          </a:p>
        </p:txBody>
      </p:sp>
    </p:spTree>
    <p:extLst>
      <p:ext uri="{BB962C8B-B14F-4D97-AF65-F5344CB8AC3E}">
        <p14:creationId xmlns:p14="http://schemas.microsoft.com/office/powerpoint/2010/main" val="2794149062"/>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fld id="{3503D92B-7FF3-4751-8ECB-18A728F13475}" type="slidenum">
              <a:rPr lang="ko-KR" altLang="en-US" smtClean="0"/>
              <a:t>1</a:t>
            </a:fld>
            <a:endParaRPr lang="ko-KR" altLang="en-US"/>
          </a:p>
        </p:txBody>
      </p:sp>
    </p:spTree>
    <p:extLst>
      <p:ext uri="{BB962C8B-B14F-4D97-AF65-F5344CB8AC3E}">
        <p14:creationId xmlns:p14="http://schemas.microsoft.com/office/powerpoint/2010/main" val="31001877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baseline="0" dirty="0" smtClean="0"/>
          </a:p>
        </p:txBody>
      </p:sp>
      <p:sp>
        <p:nvSpPr>
          <p:cNvPr id="4" name="슬라이드 번호 개체 틀 3"/>
          <p:cNvSpPr>
            <a:spLocks noGrp="1"/>
          </p:cNvSpPr>
          <p:nvPr>
            <p:ph type="sldNum" sz="quarter" idx="10"/>
          </p:nvPr>
        </p:nvSpPr>
        <p:spPr/>
        <p:txBody>
          <a:bodyPr/>
          <a:lstStyle/>
          <a:p>
            <a:fld id="{D6F683F6-2109-4E05-8E30-4C3A2EA96C86}" type="slidenum">
              <a:rPr lang="ko-KR" altLang="en-US" smtClean="0"/>
              <a:t>10</a:t>
            </a:fld>
            <a:endParaRPr lang="ko-KR" altLang="en-US"/>
          </a:p>
        </p:txBody>
      </p:sp>
    </p:spTree>
    <p:extLst>
      <p:ext uri="{BB962C8B-B14F-4D97-AF65-F5344CB8AC3E}">
        <p14:creationId xmlns:p14="http://schemas.microsoft.com/office/powerpoint/2010/main" val="33423877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baseline="0" dirty="0" smtClean="0"/>
          </a:p>
        </p:txBody>
      </p:sp>
      <p:sp>
        <p:nvSpPr>
          <p:cNvPr id="4" name="슬라이드 번호 개체 틀 3"/>
          <p:cNvSpPr>
            <a:spLocks noGrp="1"/>
          </p:cNvSpPr>
          <p:nvPr>
            <p:ph type="sldNum" sz="quarter" idx="10"/>
          </p:nvPr>
        </p:nvSpPr>
        <p:spPr/>
        <p:txBody>
          <a:bodyPr/>
          <a:lstStyle/>
          <a:p>
            <a:fld id="{D6F683F6-2109-4E05-8E30-4C3A2EA96C86}" type="slidenum">
              <a:rPr lang="ko-KR" altLang="en-US" smtClean="0"/>
              <a:t>11</a:t>
            </a:fld>
            <a:endParaRPr lang="ko-KR" altLang="en-US"/>
          </a:p>
        </p:txBody>
      </p:sp>
    </p:spTree>
    <p:extLst>
      <p:ext uri="{BB962C8B-B14F-4D97-AF65-F5344CB8AC3E}">
        <p14:creationId xmlns:p14="http://schemas.microsoft.com/office/powerpoint/2010/main" val="20283875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baseline="0" dirty="0" smtClean="0"/>
          </a:p>
        </p:txBody>
      </p:sp>
      <p:sp>
        <p:nvSpPr>
          <p:cNvPr id="4" name="슬라이드 번호 개체 틀 3"/>
          <p:cNvSpPr>
            <a:spLocks noGrp="1"/>
          </p:cNvSpPr>
          <p:nvPr>
            <p:ph type="sldNum" sz="quarter" idx="10"/>
          </p:nvPr>
        </p:nvSpPr>
        <p:spPr/>
        <p:txBody>
          <a:bodyPr/>
          <a:lstStyle/>
          <a:p>
            <a:fld id="{D6F683F6-2109-4E05-8E30-4C3A2EA96C86}" type="slidenum">
              <a:rPr lang="ko-KR" altLang="en-US" smtClean="0"/>
              <a:t>12</a:t>
            </a:fld>
            <a:endParaRPr lang="ko-KR" altLang="en-US"/>
          </a:p>
        </p:txBody>
      </p:sp>
    </p:spTree>
    <p:extLst>
      <p:ext uri="{BB962C8B-B14F-4D97-AF65-F5344CB8AC3E}">
        <p14:creationId xmlns:p14="http://schemas.microsoft.com/office/powerpoint/2010/main" val="28423584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fld id="{3503D92B-7FF3-4751-8ECB-18A728F13475}" type="slidenum">
              <a:rPr lang="ko-KR" altLang="en-US" smtClean="0"/>
              <a:t>13</a:t>
            </a:fld>
            <a:endParaRPr lang="ko-KR" altLang="en-US"/>
          </a:p>
        </p:txBody>
      </p:sp>
    </p:spTree>
    <p:extLst>
      <p:ext uri="{BB962C8B-B14F-4D97-AF65-F5344CB8AC3E}">
        <p14:creationId xmlns:p14="http://schemas.microsoft.com/office/powerpoint/2010/main" val="25149263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fld id="{3503D92B-7FF3-4751-8ECB-18A728F13475}" type="slidenum">
              <a:rPr lang="ko-KR" altLang="en-US" smtClean="0"/>
              <a:t>14</a:t>
            </a:fld>
            <a:endParaRPr lang="ko-KR" altLang="en-US"/>
          </a:p>
        </p:txBody>
      </p:sp>
    </p:spTree>
    <p:extLst>
      <p:ext uri="{BB962C8B-B14F-4D97-AF65-F5344CB8AC3E}">
        <p14:creationId xmlns:p14="http://schemas.microsoft.com/office/powerpoint/2010/main" val="14104237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baseline="0" dirty="0" smtClean="0"/>
          </a:p>
        </p:txBody>
      </p:sp>
      <p:sp>
        <p:nvSpPr>
          <p:cNvPr id="4" name="슬라이드 번호 개체 틀 3"/>
          <p:cNvSpPr>
            <a:spLocks noGrp="1"/>
          </p:cNvSpPr>
          <p:nvPr>
            <p:ph type="sldNum" sz="quarter" idx="10"/>
          </p:nvPr>
        </p:nvSpPr>
        <p:spPr/>
        <p:txBody>
          <a:bodyPr/>
          <a:lstStyle/>
          <a:p>
            <a:fld id="{D6F683F6-2109-4E05-8E30-4C3A2EA96C86}" type="slidenum">
              <a:rPr lang="ko-KR" altLang="en-US" smtClean="0"/>
              <a:t>15</a:t>
            </a:fld>
            <a:endParaRPr lang="ko-KR" altLang="en-US"/>
          </a:p>
        </p:txBody>
      </p:sp>
    </p:spTree>
    <p:extLst>
      <p:ext uri="{BB962C8B-B14F-4D97-AF65-F5344CB8AC3E}">
        <p14:creationId xmlns:p14="http://schemas.microsoft.com/office/powerpoint/2010/main" val="9967171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baseline="0" dirty="0" smtClean="0"/>
          </a:p>
        </p:txBody>
      </p:sp>
      <p:sp>
        <p:nvSpPr>
          <p:cNvPr id="4" name="슬라이드 번호 개체 틀 3"/>
          <p:cNvSpPr>
            <a:spLocks noGrp="1"/>
          </p:cNvSpPr>
          <p:nvPr>
            <p:ph type="sldNum" sz="quarter" idx="10"/>
          </p:nvPr>
        </p:nvSpPr>
        <p:spPr/>
        <p:txBody>
          <a:bodyPr/>
          <a:lstStyle/>
          <a:p>
            <a:fld id="{D6F683F6-2109-4E05-8E30-4C3A2EA96C86}" type="slidenum">
              <a:rPr lang="ko-KR" altLang="en-US" smtClean="0"/>
              <a:t>2</a:t>
            </a:fld>
            <a:endParaRPr lang="ko-KR" altLang="en-US"/>
          </a:p>
        </p:txBody>
      </p:sp>
    </p:spTree>
    <p:extLst>
      <p:ext uri="{BB962C8B-B14F-4D97-AF65-F5344CB8AC3E}">
        <p14:creationId xmlns:p14="http://schemas.microsoft.com/office/powerpoint/2010/main" val="15594889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baseline="0" dirty="0" smtClean="0"/>
          </a:p>
        </p:txBody>
      </p:sp>
      <p:sp>
        <p:nvSpPr>
          <p:cNvPr id="4" name="슬라이드 번호 개체 틀 3"/>
          <p:cNvSpPr>
            <a:spLocks noGrp="1"/>
          </p:cNvSpPr>
          <p:nvPr>
            <p:ph type="sldNum" sz="quarter" idx="10"/>
          </p:nvPr>
        </p:nvSpPr>
        <p:spPr/>
        <p:txBody>
          <a:bodyPr/>
          <a:lstStyle/>
          <a:p>
            <a:fld id="{D6F683F6-2109-4E05-8E30-4C3A2EA96C86}" type="slidenum">
              <a:rPr lang="ko-KR" altLang="en-US" smtClean="0"/>
              <a:t>3</a:t>
            </a:fld>
            <a:endParaRPr lang="ko-KR" altLang="en-US"/>
          </a:p>
        </p:txBody>
      </p:sp>
    </p:spTree>
    <p:extLst>
      <p:ext uri="{BB962C8B-B14F-4D97-AF65-F5344CB8AC3E}">
        <p14:creationId xmlns:p14="http://schemas.microsoft.com/office/powerpoint/2010/main" val="41364675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baseline="0" dirty="0" smtClean="0"/>
          </a:p>
        </p:txBody>
      </p:sp>
      <p:sp>
        <p:nvSpPr>
          <p:cNvPr id="4" name="슬라이드 번호 개체 틀 3"/>
          <p:cNvSpPr>
            <a:spLocks noGrp="1"/>
          </p:cNvSpPr>
          <p:nvPr>
            <p:ph type="sldNum" sz="quarter" idx="10"/>
          </p:nvPr>
        </p:nvSpPr>
        <p:spPr/>
        <p:txBody>
          <a:bodyPr/>
          <a:lstStyle/>
          <a:p>
            <a:fld id="{D6F683F6-2109-4E05-8E30-4C3A2EA96C86}" type="slidenum">
              <a:rPr lang="ko-KR" altLang="en-US" smtClean="0"/>
              <a:t>4</a:t>
            </a:fld>
            <a:endParaRPr lang="ko-KR" altLang="en-US"/>
          </a:p>
        </p:txBody>
      </p:sp>
    </p:spTree>
    <p:extLst>
      <p:ext uri="{BB962C8B-B14F-4D97-AF65-F5344CB8AC3E}">
        <p14:creationId xmlns:p14="http://schemas.microsoft.com/office/powerpoint/2010/main" val="8280404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baseline="0" dirty="0" smtClean="0"/>
          </a:p>
        </p:txBody>
      </p:sp>
      <p:sp>
        <p:nvSpPr>
          <p:cNvPr id="4" name="슬라이드 번호 개체 틀 3"/>
          <p:cNvSpPr>
            <a:spLocks noGrp="1"/>
          </p:cNvSpPr>
          <p:nvPr>
            <p:ph type="sldNum" sz="quarter" idx="10"/>
          </p:nvPr>
        </p:nvSpPr>
        <p:spPr/>
        <p:txBody>
          <a:bodyPr/>
          <a:lstStyle/>
          <a:p>
            <a:fld id="{D6F683F6-2109-4E05-8E30-4C3A2EA96C86}" type="slidenum">
              <a:rPr lang="ko-KR" altLang="en-US" smtClean="0"/>
              <a:t>5</a:t>
            </a:fld>
            <a:endParaRPr lang="ko-KR" altLang="en-US"/>
          </a:p>
        </p:txBody>
      </p:sp>
    </p:spTree>
    <p:extLst>
      <p:ext uri="{BB962C8B-B14F-4D97-AF65-F5344CB8AC3E}">
        <p14:creationId xmlns:p14="http://schemas.microsoft.com/office/powerpoint/2010/main" val="28113661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baseline="0" dirty="0" smtClean="0"/>
          </a:p>
        </p:txBody>
      </p:sp>
      <p:sp>
        <p:nvSpPr>
          <p:cNvPr id="4" name="슬라이드 번호 개체 틀 3"/>
          <p:cNvSpPr>
            <a:spLocks noGrp="1"/>
          </p:cNvSpPr>
          <p:nvPr>
            <p:ph type="sldNum" sz="quarter" idx="10"/>
          </p:nvPr>
        </p:nvSpPr>
        <p:spPr/>
        <p:txBody>
          <a:bodyPr/>
          <a:lstStyle/>
          <a:p>
            <a:fld id="{D6F683F6-2109-4E05-8E30-4C3A2EA96C86}" type="slidenum">
              <a:rPr lang="ko-KR" altLang="en-US" smtClean="0"/>
              <a:t>6</a:t>
            </a:fld>
            <a:endParaRPr lang="ko-KR" altLang="en-US"/>
          </a:p>
        </p:txBody>
      </p:sp>
    </p:spTree>
    <p:extLst>
      <p:ext uri="{BB962C8B-B14F-4D97-AF65-F5344CB8AC3E}">
        <p14:creationId xmlns:p14="http://schemas.microsoft.com/office/powerpoint/2010/main" val="10070507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baseline="0" dirty="0" smtClean="0"/>
          </a:p>
        </p:txBody>
      </p:sp>
      <p:sp>
        <p:nvSpPr>
          <p:cNvPr id="4" name="슬라이드 번호 개체 틀 3"/>
          <p:cNvSpPr>
            <a:spLocks noGrp="1"/>
          </p:cNvSpPr>
          <p:nvPr>
            <p:ph type="sldNum" sz="quarter" idx="10"/>
          </p:nvPr>
        </p:nvSpPr>
        <p:spPr/>
        <p:txBody>
          <a:bodyPr/>
          <a:lstStyle/>
          <a:p>
            <a:fld id="{D6F683F6-2109-4E05-8E30-4C3A2EA96C86}" type="slidenum">
              <a:rPr lang="ko-KR" altLang="en-US" smtClean="0"/>
              <a:t>7</a:t>
            </a:fld>
            <a:endParaRPr lang="ko-KR" altLang="en-US"/>
          </a:p>
        </p:txBody>
      </p:sp>
    </p:spTree>
    <p:extLst>
      <p:ext uri="{BB962C8B-B14F-4D97-AF65-F5344CB8AC3E}">
        <p14:creationId xmlns:p14="http://schemas.microsoft.com/office/powerpoint/2010/main" val="20046836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baseline="0" dirty="0" smtClean="0"/>
          </a:p>
        </p:txBody>
      </p:sp>
      <p:sp>
        <p:nvSpPr>
          <p:cNvPr id="4" name="슬라이드 번호 개체 틀 3"/>
          <p:cNvSpPr>
            <a:spLocks noGrp="1"/>
          </p:cNvSpPr>
          <p:nvPr>
            <p:ph type="sldNum" sz="quarter" idx="10"/>
          </p:nvPr>
        </p:nvSpPr>
        <p:spPr/>
        <p:txBody>
          <a:bodyPr/>
          <a:lstStyle/>
          <a:p>
            <a:fld id="{D6F683F6-2109-4E05-8E30-4C3A2EA96C86}" type="slidenum">
              <a:rPr lang="ko-KR" altLang="en-US" smtClean="0"/>
              <a:t>8</a:t>
            </a:fld>
            <a:endParaRPr lang="ko-KR" altLang="en-US"/>
          </a:p>
        </p:txBody>
      </p:sp>
    </p:spTree>
    <p:extLst>
      <p:ext uri="{BB962C8B-B14F-4D97-AF65-F5344CB8AC3E}">
        <p14:creationId xmlns:p14="http://schemas.microsoft.com/office/powerpoint/2010/main" val="36293513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baseline="0" dirty="0" smtClean="0"/>
          </a:p>
        </p:txBody>
      </p:sp>
      <p:sp>
        <p:nvSpPr>
          <p:cNvPr id="4" name="슬라이드 번호 개체 틀 3"/>
          <p:cNvSpPr>
            <a:spLocks noGrp="1"/>
          </p:cNvSpPr>
          <p:nvPr>
            <p:ph type="sldNum" sz="quarter" idx="10"/>
          </p:nvPr>
        </p:nvSpPr>
        <p:spPr/>
        <p:txBody>
          <a:bodyPr/>
          <a:lstStyle/>
          <a:p>
            <a:fld id="{D6F683F6-2109-4E05-8E30-4C3A2EA96C86}" type="slidenum">
              <a:rPr lang="ko-KR" altLang="en-US" smtClean="0"/>
              <a:t>9</a:t>
            </a:fld>
            <a:endParaRPr lang="ko-KR" altLang="en-US"/>
          </a:p>
        </p:txBody>
      </p:sp>
    </p:spTree>
    <p:extLst>
      <p:ext uri="{BB962C8B-B14F-4D97-AF65-F5344CB8AC3E}">
        <p14:creationId xmlns:p14="http://schemas.microsoft.com/office/powerpoint/2010/main" val="4395135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a:prstGeom prst="rect">
            <a:avLst/>
          </a:prstGeo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ko-KR" altLang="en-US" smtClean="0"/>
              <a:t>마스터 부제목 스타일 편집</a:t>
            </a:r>
            <a:endParaRPr lang="ko-KR" altLang="en-US"/>
          </a:p>
        </p:txBody>
      </p:sp>
      <p:sp>
        <p:nvSpPr>
          <p:cNvPr id="5" name="바닥글 개체 틀 4"/>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6" name="슬라이드 번호 개체 틀 5"/>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244887119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a:prstGeom prst="rect">
            <a:avLst/>
          </a:prstGeom>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457200" y="1600200"/>
            <a:ext cx="8229600" cy="4525963"/>
          </a:xfrm>
          <a:prstGeom prst="rect">
            <a:avLst/>
          </a:prstGeo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a:xfrm>
            <a:off x="457200" y="6356350"/>
            <a:ext cx="2133600" cy="365125"/>
          </a:xfrm>
          <a:prstGeom prst="rect">
            <a:avLst/>
          </a:prstGeom>
        </p:spPr>
        <p:txBody>
          <a:bodyPr/>
          <a:lstStyle/>
          <a:p>
            <a:fld id="{6BB5A51D-0C24-4699-BDF4-7D3F58547CCB}" type="datetimeFigureOut">
              <a:rPr lang="ko-KR" altLang="en-US" smtClean="0"/>
              <a:t>2016-01-18</a:t>
            </a:fld>
            <a:endParaRPr lang="ko-KR" altLang="en-US"/>
          </a:p>
        </p:txBody>
      </p:sp>
      <p:sp>
        <p:nvSpPr>
          <p:cNvPr id="5" name="바닥글 개체 틀 4"/>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6" name="슬라이드 번호 개체 틀 5"/>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251145349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629400" y="274638"/>
            <a:ext cx="2057400" cy="5851525"/>
          </a:xfrm>
          <a:prstGeom prst="rect">
            <a:avLst/>
          </a:prstGeo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457200" y="274638"/>
            <a:ext cx="6019800" cy="5851525"/>
          </a:xfrm>
          <a:prstGeom prst="rect">
            <a:avLst/>
          </a:prstGeo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a:xfrm>
            <a:off x="457200" y="6356350"/>
            <a:ext cx="2133600" cy="365125"/>
          </a:xfrm>
          <a:prstGeom prst="rect">
            <a:avLst/>
          </a:prstGeom>
        </p:spPr>
        <p:txBody>
          <a:bodyPr/>
          <a:lstStyle/>
          <a:p>
            <a:fld id="{6BB5A51D-0C24-4699-BDF4-7D3F58547CCB}" type="datetimeFigureOut">
              <a:rPr lang="ko-KR" altLang="en-US" smtClean="0"/>
              <a:t>2016-01-18</a:t>
            </a:fld>
            <a:endParaRPr lang="ko-KR" altLang="en-US"/>
          </a:p>
        </p:txBody>
      </p:sp>
      <p:sp>
        <p:nvSpPr>
          <p:cNvPr id="5" name="바닥글 개체 틀 4"/>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6" name="슬라이드 번호 개체 틀 5"/>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12318222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457200" y="620688"/>
            <a:ext cx="8229600" cy="1143000"/>
          </a:xfrm>
          <a:prstGeom prst="rect">
            <a:avLst/>
          </a:prstGeom>
        </p:spPr>
        <p:txBody>
          <a:bodyPr/>
          <a:lstStyle/>
          <a:p>
            <a:r>
              <a:rPr lang="ko-KR" altLang="en-US" dirty="0" smtClean="0"/>
              <a:t>마스터 제목 스타일 편집</a:t>
            </a:r>
            <a:endParaRPr lang="ko-KR" altLang="en-US" dirty="0"/>
          </a:p>
        </p:txBody>
      </p:sp>
      <p:sp>
        <p:nvSpPr>
          <p:cNvPr id="3" name="내용 개체 틀 2"/>
          <p:cNvSpPr>
            <a:spLocks noGrp="1"/>
          </p:cNvSpPr>
          <p:nvPr>
            <p:ph idx="1"/>
          </p:nvPr>
        </p:nvSpPr>
        <p:spPr>
          <a:xfrm>
            <a:off x="457200" y="1946250"/>
            <a:ext cx="8229600" cy="4525963"/>
          </a:xfrm>
          <a:prstGeom prst="rect">
            <a:avLst/>
          </a:prstGeo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8" name="Rectangle 4"/>
          <p:cNvSpPr txBox="1">
            <a:spLocks noChangeArrowheads="1"/>
          </p:cNvSpPr>
          <p:nvPr userDrawn="1"/>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ko-KR"/>
            </a:defPPr>
            <a:lvl1pPr marL="0" algn="r" defTabSz="914400" rtl="0" eaLnBrk="1" latin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anose="02020603050405020304" pitchFamily="18" charset="0"/>
                <a:ea typeface="+mn-ea"/>
                <a:cs typeface="Times New Roman" panose="02020603050405020304" pitchFamily="18" charset="0"/>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r>
              <a:rPr lang="en-GB" dirty="0" err="1" smtClean="0"/>
              <a:t>Jinsoo</a:t>
            </a:r>
            <a:r>
              <a:rPr lang="en-GB" dirty="0" smtClean="0"/>
              <a:t> </a:t>
            </a:r>
            <a:r>
              <a:rPr lang="en-GB" dirty="0" err="1" smtClean="0"/>
              <a:t>Ahn</a:t>
            </a:r>
            <a:r>
              <a:rPr lang="en-GB" dirty="0" smtClean="0"/>
              <a:t>, </a:t>
            </a:r>
            <a:r>
              <a:rPr lang="en-GB" dirty="0" err="1" smtClean="0"/>
              <a:t>Yonsei</a:t>
            </a:r>
            <a:r>
              <a:rPr lang="en-GB" dirty="0" smtClean="0"/>
              <a:t> University</a:t>
            </a:r>
            <a:endParaRPr lang="en-GB" dirty="0"/>
          </a:p>
        </p:txBody>
      </p:sp>
      <p:sp>
        <p:nvSpPr>
          <p:cNvPr id="9" name="Rectangle 5"/>
          <p:cNvSpPr txBox="1">
            <a:spLocks noChangeArrowheads="1"/>
          </p:cNvSpPr>
          <p:nvPr userDrawn="1"/>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ko-KR"/>
            </a:defPPr>
            <a:lvl1pPr marL="0" algn="ctr" defTabSz="914400" rtl="0" eaLnBrk="1" latin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anose="02020603050405020304" pitchFamily="18" charset="0"/>
                <a:ea typeface="+mn-ea"/>
                <a:cs typeface="Times New Roman" panose="02020603050405020304" pitchFamily="18" charset="0"/>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r>
              <a:rPr lang="en-GB" smtClean="0"/>
              <a:t>Slide </a:t>
            </a:r>
            <a:fld id="{D09C756B-EB39-4236-ADBB-73052B179AE4}" type="slidenum">
              <a:rPr lang="en-GB" smtClean="0"/>
              <a:pPr/>
              <a:t>‹#›</a:t>
            </a:fld>
            <a:endParaRPr lang="en-GB"/>
          </a:p>
        </p:txBody>
      </p:sp>
    </p:spTree>
    <p:extLst>
      <p:ext uri="{BB962C8B-B14F-4D97-AF65-F5344CB8AC3E}">
        <p14:creationId xmlns:p14="http://schemas.microsoft.com/office/powerpoint/2010/main" val="151446847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o-KR" altLang="en-US" smtClean="0"/>
              <a:t>마스터 텍스트 스타일을 편집합니다</a:t>
            </a:r>
          </a:p>
        </p:txBody>
      </p:sp>
      <p:sp>
        <p:nvSpPr>
          <p:cNvPr id="5" name="바닥글 개체 틀 4"/>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6" name="슬라이드 번호 개체 틀 5"/>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340117838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a:prstGeom prst="rect">
            <a:avLst/>
          </a:prstGeom>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6" name="바닥글 개체 틀 5"/>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7" name="슬라이드 번호 개체 틀 6"/>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288727344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a:prstGeom prst="rect">
            <a:avLst/>
          </a:prstGeo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a:xfrm>
            <a:off x="457200" y="6356350"/>
            <a:ext cx="2133600" cy="365125"/>
          </a:xfrm>
          <a:prstGeom prst="rect">
            <a:avLst/>
          </a:prstGeom>
        </p:spPr>
        <p:txBody>
          <a:bodyPr/>
          <a:lstStyle/>
          <a:p>
            <a:fld id="{6BB5A51D-0C24-4699-BDF4-7D3F58547CCB}" type="datetimeFigureOut">
              <a:rPr lang="ko-KR" altLang="en-US" smtClean="0"/>
              <a:t>2016-01-18</a:t>
            </a:fld>
            <a:endParaRPr lang="ko-KR" altLang="en-US" dirty="0"/>
          </a:p>
        </p:txBody>
      </p:sp>
      <p:sp>
        <p:nvSpPr>
          <p:cNvPr id="8" name="바닥글 개체 틀 7"/>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9" name="슬라이드 번호 개체 틀 8"/>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116796326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a:prstGeom prst="rect">
            <a:avLst/>
          </a:prstGeom>
        </p:spPr>
        <p:txBody>
          <a:bodyPr/>
          <a:lstStyle/>
          <a:p>
            <a:r>
              <a:rPr lang="ko-KR" altLang="en-US" smtClean="0"/>
              <a:t>마스터 제목 스타일 편집</a:t>
            </a:r>
            <a:endParaRPr lang="ko-KR" altLang="en-US"/>
          </a:p>
        </p:txBody>
      </p:sp>
      <p:sp>
        <p:nvSpPr>
          <p:cNvPr id="4" name="바닥글 개체 틀 3"/>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5" name="슬라이드 번호 개체 틀 4"/>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128076115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a:xfrm>
            <a:off x="457200" y="6356350"/>
            <a:ext cx="2133600" cy="365125"/>
          </a:xfrm>
          <a:prstGeom prst="rect">
            <a:avLst/>
          </a:prstGeom>
        </p:spPr>
        <p:txBody>
          <a:bodyPr/>
          <a:lstStyle/>
          <a:p>
            <a:fld id="{6BB5A51D-0C24-4699-BDF4-7D3F58547CCB}" type="datetimeFigureOut">
              <a:rPr lang="ko-KR" altLang="en-US" smtClean="0"/>
              <a:t>2016-01-18</a:t>
            </a:fld>
            <a:endParaRPr lang="ko-KR" altLang="en-US"/>
          </a:p>
        </p:txBody>
      </p:sp>
      <p:sp>
        <p:nvSpPr>
          <p:cNvPr id="3" name="바닥글 개체 틀 2"/>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4" name="슬라이드 번호 개체 틀 3"/>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36969933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a:prstGeom prst="rect">
            <a:avLst/>
          </a:prstGeo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a:xfrm>
            <a:off x="457200" y="6356350"/>
            <a:ext cx="2133600" cy="365125"/>
          </a:xfrm>
          <a:prstGeom prst="rect">
            <a:avLst/>
          </a:prstGeom>
        </p:spPr>
        <p:txBody>
          <a:bodyPr/>
          <a:lstStyle/>
          <a:p>
            <a:fld id="{6BB5A51D-0C24-4699-BDF4-7D3F58547CCB}" type="datetimeFigureOut">
              <a:rPr lang="ko-KR" altLang="en-US" smtClean="0"/>
              <a:t>2016-01-18</a:t>
            </a:fld>
            <a:endParaRPr lang="ko-KR" altLang="en-US" dirty="0"/>
          </a:p>
        </p:txBody>
      </p:sp>
      <p:sp>
        <p:nvSpPr>
          <p:cNvPr id="6" name="바닥글 개체 틀 5"/>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7" name="슬라이드 번호 개체 틀 6"/>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361059797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a:prstGeom prst="rect">
            <a:avLst/>
          </a:prstGeo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a:xfrm>
            <a:off x="457200" y="6356350"/>
            <a:ext cx="2133600" cy="365125"/>
          </a:xfrm>
          <a:prstGeom prst="rect">
            <a:avLst/>
          </a:prstGeom>
        </p:spPr>
        <p:txBody>
          <a:bodyPr/>
          <a:lstStyle/>
          <a:p>
            <a:fld id="{6BB5A51D-0C24-4699-BDF4-7D3F58547CCB}" type="datetimeFigureOut">
              <a:rPr lang="ko-KR" altLang="en-US" smtClean="0"/>
              <a:t>2016-01-18</a:t>
            </a:fld>
            <a:endParaRPr lang="ko-KR" altLang="en-US"/>
          </a:p>
        </p:txBody>
      </p:sp>
      <p:sp>
        <p:nvSpPr>
          <p:cNvPr id="6" name="바닥글 개체 틀 5"/>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7" name="슬라이드 번호 개체 틀 6"/>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260239648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8"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 name="Rectangle 4"/>
          <p:cNvSpPr>
            <a:spLocks noGrp="1" noChangeArrowheads="1"/>
          </p:cNvSpPr>
          <p:nvPr>
            <p:ph type="ftr" idx="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cs typeface="Times New Roman" panose="02020603050405020304" pitchFamily="18" charset="0"/>
              </a:defRPr>
            </a:lvl1pPr>
          </a:lstStyle>
          <a:p>
            <a:r>
              <a:rPr lang="en-GB" dirty="0" err="1" smtClean="0"/>
              <a:t>Jinsoo</a:t>
            </a:r>
            <a:r>
              <a:rPr lang="en-GB" dirty="0" smtClean="0"/>
              <a:t> </a:t>
            </a:r>
            <a:r>
              <a:rPr lang="en-GB" dirty="0" err="1" smtClean="0"/>
              <a:t>Ahn</a:t>
            </a:r>
            <a:r>
              <a:rPr lang="en-GB" dirty="0" smtClean="0"/>
              <a:t>, </a:t>
            </a:r>
            <a:r>
              <a:rPr lang="en-GB" dirty="0" err="1" smtClean="0"/>
              <a:t>Yonsei</a:t>
            </a:r>
            <a:r>
              <a:rPr lang="en-GB" dirty="0" smtClean="0"/>
              <a:t> University</a:t>
            </a:r>
            <a:endParaRPr lang="en-GB" dirty="0"/>
          </a:p>
        </p:txBody>
      </p:sp>
      <p:sp>
        <p:nvSpPr>
          <p:cNvPr id="11" name="Rectangle 5"/>
          <p:cNvSpPr>
            <a:spLocks noGrp="1" noChangeArrowheads="1"/>
          </p:cNvSpPr>
          <p:nvPr>
            <p:ph type="sldNum" idx="4"/>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cs typeface="Times New Roman" panose="02020603050405020304" pitchFamily="18" charset="0"/>
              </a:defRPr>
            </a:lvl1pPr>
          </a:lstStyle>
          <a:p>
            <a:r>
              <a:rPr lang="en-GB" smtClean="0"/>
              <a:t>Slide </a:t>
            </a:r>
            <a:fld id="{D09C756B-EB39-4236-ADBB-73052B179AE4}" type="slidenum">
              <a:rPr lang="en-GB" smtClean="0"/>
              <a:pPr/>
              <a:t>‹#›</a:t>
            </a:fld>
            <a:endParaRPr lang="en-GB"/>
          </a:p>
        </p:txBody>
      </p:sp>
      <p:sp>
        <p:nvSpPr>
          <p:cNvPr id="12" name="Line 6"/>
          <p:cNvSpPr>
            <a:spLocks noChangeShapeType="1"/>
          </p:cNvSpPr>
          <p:nvPr userDrawn="1"/>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latin typeface="Times New Roman" panose="02020603050405020304" pitchFamily="18" charset="0"/>
              <a:cs typeface="Times New Roman" panose="02020603050405020304" pitchFamily="18" charset="0"/>
            </a:endParaRPr>
          </a:p>
        </p:txBody>
      </p:sp>
      <p:sp>
        <p:nvSpPr>
          <p:cNvPr id="13" name="Rectangle 7"/>
          <p:cNvSpPr>
            <a:spLocks noChangeArrowheads="1"/>
          </p:cNvSpPr>
          <p:nvPr userDrawn="1"/>
        </p:nvSpPr>
        <p:spPr bwMode="auto">
          <a:xfrm>
            <a:off x="684213"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latin typeface="Times New Roman" panose="02020603050405020304" pitchFamily="18" charset="0"/>
                <a:cs typeface="Times New Roman" panose="02020603050405020304" pitchFamily="18" charset="0"/>
              </a:rPr>
              <a:t>Submission</a:t>
            </a:r>
          </a:p>
        </p:txBody>
      </p:sp>
      <p:sp>
        <p:nvSpPr>
          <p:cNvPr id="14" name="Line 8"/>
          <p:cNvSpPr>
            <a:spLocks noChangeShapeType="1"/>
          </p:cNvSpPr>
          <p:nvPr userDrawn="1"/>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latin typeface="Times New Roman" panose="02020603050405020304" pitchFamily="18" charset="0"/>
              <a:cs typeface="Times New Roman" panose="02020603050405020304" pitchFamily="18" charset="0"/>
            </a:endParaRPr>
          </a:p>
        </p:txBody>
      </p:sp>
      <p:sp>
        <p:nvSpPr>
          <p:cNvPr id="15"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charset="-128"/>
                <a:cs typeface="Times New Roman" panose="02020603050405020304" pitchFamily="18" charset="0"/>
              </a:rPr>
              <a:t>doc.: IEEE </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charset="-128"/>
                <a:cs typeface="Times New Roman" panose="02020603050405020304" pitchFamily="18" charset="0"/>
              </a:rPr>
              <a:t>802.11-16/0087r0</a:t>
            </a:r>
            <a:endPar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charset="-128"/>
              <a:cs typeface="Times New Roman" panose="02020603050405020304" pitchFamily="18" charset="0"/>
            </a:endParaRPr>
          </a:p>
        </p:txBody>
      </p:sp>
      <p:sp>
        <p:nvSpPr>
          <p:cNvPr id="19" name="직사각형 18"/>
          <p:cNvSpPr/>
          <p:nvPr userDrawn="1"/>
        </p:nvSpPr>
        <p:spPr>
          <a:xfrm>
            <a:off x="603396" y="290708"/>
            <a:ext cx="1524776" cy="369332"/>
          </a:xfrm>
          <a:prstGeom prst="rect">
            <a:avLst/>
          </a:prstGeom>
        </p:spPr>
        <p:txBody>
          <a:bodyPr wrap="none">
            <a:spAutoFit/>
          </a:bodyPr>
          <a:lstStyle/>
          <a:p>
            <a:pPr marL="0" marR="0" lvl="0" indent="0" algn="l" defTabSz="914400" rtl="0" eaLnBrk="1" fontAlgn="auto" latinLnBrk="1" hangingPunct="1">
              <a:lnSpc>
                <a:spcPct val="100000"/>
              </a:lnSpc>
              <a:spcBef>
                <a:spcPts val="0"/>
              </a:spcBef>
              <a:spcAft>
                <a:spcPts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ko-KR"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January 2016</a:t>
            </a:r>
          </a:p>
        </p:txBody>
      </p:sp>
    </p:spTree>
    <p:extLst>
      <p:ext uri="{BB962C8B-B14F-4D97-AF65-F5344CB8AC3E}">
        <p14:creationId xmlns:p14="http://schemas.microsoft.com/office/powerpoint/2010/main" val="39031017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ctr" defTabSz="914400" rtl="0" eaLnBrk="1" latinLnBrk="1" hangingPunct="1">
        <a:spcBef>
          <a:spcPct val="0"/>
        </a:spcBef>
        <a:buNone/>
        <a:defRPr sz="3200" b="1" kern="1200">
          <a:solidFill>
            <a:schemeClr val="tx1"/>
          </a:solidFill>
          <a:latin typeface="Times New Roman" panose="02020603050405020304" pitchFamily="18" charset="0"/>
          <a:ea typeface="+mj-ea"/>
          <a:cs typeface="Times New Roman" panose="02020603050405020304" pitchFamily="18" charset="0"/>
        </a:defRPr>
      </a:lvl1pPr>
    </p:titleStyle>
    <p:bodyStyle>
      <a:lvl1pPr marL="342900" indent="-342900" algn="l" defTabSz="914400" rtl="0" eaLnBrk="1" latinLnBrk="1" hangingPunct="1">
        <a:spcBef>
          <a:spcPct val="20000"/>
        </a:spcBef>
        <a:buFont typeface="Arial" panose="020B0604020202020204" pitchFamily="34" charset="0"/>
        <a:buChar char="•"/>
        <a:defRPr sz="2400" b="1" kern="1200">
          <a:solidFill>
            <a:schemeClr val="tx1"/>
          </a:solidFill>
          <a:latin typeface="Times New Roman" panose="02020603050405020304" pitchFamily="18" charset="0"/>
          <a:ea typeface="+mn-ea"/>
          <a:cs typeface="Times New Roman" panose="02020603050405020304" pitchFamily="18" charset="0"/>
        </a:defRPr>
      </a:lvl1pPr>
      <a:lvl2pPr marL="742950" indent="-285750" algn="l" defTabSz="914400" rtl="0" eaLnBrk="1" latinLnBrk="1" hangingPunct="1">
        <a:spcBef>
          <a:spcPct val="200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1" hangingPunct="1">
        <a:spcBef>
          <a:spcPct val="20000"/>
        </a:spcBef>
        <a:buFont typeface="Arial" panose="020B0604020202020204" pitchFamily="34" charset="0"/>
        <a:buChar char="•"/>
        <a:defRPr sz="18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1" hangingPunct="1">
        <a:spcBef>
          <a:spcPct val="20000"/>
        </a:spcBef>
        <a:buFont typeface="Arial" panose="020B0604020202020204" pitchFamily="34" charset="0"/>
        <a:buChar char="–"/>
        <a:defRPr sz="16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1" hangingPunct="1">
        <a:spcBef>
          <a:spcPct val="20000"/>
        </a:spcBef>
        <a:buFont typeface="Arial" panose="020B0604020202020204" pitchFamily="34" charset="0"/>
        <a:buChar char="»"/>
        <a:defRPr sz="7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__1.doc"/></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vmlDrawing" Target="../drawings/vmlDrawing8.vml"/><Relationship Id="rId5" Type="http://schemas.openxmlformats.org/officeDocument/2006/relationships/image" Target="../media/image10.emf"/><Relationship Id="rId4" Type="http://schemas.openxmlformats.org/officeDocument/2006/relationships/package" Target="../embeddings/Microsoft_Visio____9.vsdx"/></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vmlDrawing" Target="../drawings/vmlDrawing9.vml"/><Relationship Id="rId5" Type="http://schemas.openxmlformats.org/officeDocument/2006/relationships/image" Target="../media/image11.emf"/><Relationship Id="rId4" Type="http://schemas.openxmlformats.org/officeDocument/2006/relationships/package" Target="../embeddings/Microsoft_Visio____10.vsdx"/></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7" Type="http://schemas.openxmlformats.org/officeDocument/2006/relationships/image" Target="../media/image3.e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package" Target="../embeddings/Microsoft_Visio____2.vsdx"/><Relationship Id="rId5" Type="http://schemas.openxmlformats.org/officeDocument/2006/relationships/image" Target="../media/image2.emf"/><Relationship Id="rId4" Type="http://schemas.openxmlformats.org/officeDocument/2006/relationships/package" Target="../embeddings/Microsoft_Visio____1.vsdx"/></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4.emf"/><Relationship Id="rId4" Type="http://schemas.openxmlformats.org/officeDocument/2006/relationships/package" Target="../embeddings/Microsoft_Visio____3.vsdx"/></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5.emf"/><Relationship Id="rId4" Type="http://schemas.openxmlformats.org/officeDocument/2006/relationships/package" Target="../embeddings/Microsoft_Visio____4.vsdx"/></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6.emf"/><Relationship Id="rId4" Type="http://schemas.openxmlformats.org/officeDocument/2006/relationships/package" Target="../embeddings/Microsoft_Visio____5.vsdx"/></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7" Type="http://schemas.openxmlformats.org/officeDocument/2006/relationships/image" Target="../media/image8.emf"/><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package" Target="../embeddings/Microsoft_Visio____7.vsdx"/><Relationship Id="rId5" Type="http://schemas.openxmlformats.org/officeDocument/2006/relationships/image" Target="../media/image7.emf"/><Relationship Id="rId4" Type="http://schemas.openxmlformats.org/officeDocument/2006/relationships/package" Target="../embeddings/Microsoft_Visio____6.vsdx"/></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7.vml"/><Relationship Id="rId5" Type="http://schemas.openxmlformats.org/officeDocument/2006/relationships/image" Target="../media/image9.emf"/><Relationship Id="rId4" Type="http://schemas.openxmlformats.org/officeDocument/2006/relationships/package" Target="../embeddings/Microsoft_Visio____8.vsdx"/></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txBox="1">
            <a:spLocks noChangeArrowheads="1"/>
          </p:cNvSpPr>
          <p:nvPr/>
        </p:nvSpPr>
        <p:spPr bwMode="auto">
          <a:xfrm>
            <a:off x="685800" y="685800"/>
            <a:ext cx="7772400" cy="10668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lvl="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kern="0" dirty="0" smtClean="0">
                <a:solidFill>
                  <a:schemeClr val="tx1"/>
                </a:solidFill>
                <a:latin typeface="Times New Roman"/>
                <a:ea typeface="MS Gothic"/>
              </a:rPr>
              <a:t>NAV cancellation </a:t>
            </a:r>
            <a:r>
              <a:rPr lang="en-US" kern="0" dirty="0" smtClean="0">
                <a:solidFill>
                  <a:schemeClr val="tx1"/>
                </a:solidFill>
                <a:latin typeface="Times New Roman"/>
                <a:ea typeface="MS Gothic"/>
              </a:rPr>
              <a:t>issues on </a:t>
            </a:r>
            <a:r>
              <a:rPr lang="en-US" kern="0" dirty="0" smtClean="0">
                <a:solidFill>
                  <a:schemeClr val="tx1"/>
                </a:solidFill>
                <a:latin typeface="Times New Roman"/>
                <a:ea typeface="MS Gothic"/>
              </a:rPr>
              <a:t>MU protection</a:t>
            </a:r>
            <a:endParaRPr kumimoji="0" lang="en-GB" sz="3200" b="1" i="0" u="none" strike="noStrike" kern="0" cap="none" spc="0" normalizeH="0" baseline="0" noProof="0" dirty="0">
              <a:ln>
                <a:noFill/>
              </a:ln>
              <a:solidFill>
                <a:schemeClr val="tx1"/>
              </a:solidFill>
              <a:effectLst/>
              <a:uLnTx/>
              <a:uFillTx/>
              <a:latin typeface="Times New Roman"/>
              <a:ea typeface="MS Gothic"/>
            </a:endParaRPr>
          </a:p>
        </p:txBody>
      </p:sp>
      <p:sp>
        <p:nvSpPr>
          <p:cNvPr id="5" name="Rectangle 2"/>
          <p:cNvSpPr txBox="1">
            <a:spLocks noChangeArrowheads="1"/>
          </p:cNvSpPr>
          <p:nvPr/>
        </p:nvSpPr>
        <p:spPr bwMode="auto">
          <a:xfrm>
            <a:off x="685800" y="2089150"/>
            <a:ext cx="7772400" cy="39687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42900" marR="0" lvl="0" indent="-342900" algn="ctr" defTabSz="449263" rtl="0" eaLnBrk="1" fontAlgn="base" latinLnBrk="1" hangingPunct="1">
              <a:lnSpc>
                <a:spcPct val="100000"/>
              </a:lnSpc>
              <a:spcBef>
                <a:spcPts val="500"/>
              </a:spcBef>
              <a:spcAft>
                <a:spcPct val="0"/>
              </a:spcAft>
              <a:buClr>
                <a:srgbClr val="000000"/>
              </a:buClr>
              <a:buSzPct val="100000"/>
              <a:buFont typeface="Times New Roman" pitchFamily="16" charset="0"/>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kumimoji="0" lang="en-GB" sz="2000" b="1" i="0" u="none" strike="noStrike" kern="0" cap="none" spc="0" normalizeH="0" baseline="0" noProof="0" dirty="0" smtClean="0">
                <a:ln>
                  <a:noFill/>
                </a:ln>
                <a:solidFill>
                  <a:srgbClr val="000000"/>
                </a:solidFill>
                <a:effectLst/>
                <a:uLnTx/>
                <a:uFillTx/>
                <a:latin typeface="Times New Roman"/>
                <a:ea typeface="MS Gothic"/>
                <a:cs typeface="+mn-cs"/>
              </a:rPr>
              <a:t>Date:</a:t>
            </a:r>
            <a:r>
              <a:rPr kumimoji="0" lang="en-GB" sz="2000" b="0" i="0" u="none" strike="noStrike" kern="0" cap="none" spc="0" normalizeH="0" baseline="0" noProof="0" dirty="0" smtClean="0">
                <a:ln>
                  <a:noFill/>
                </a:ln>
                <a:solidFill>
                  <a:srgbClr val="000000"/>
                </a:solidFill>
                <a:effectLst/>
                <a:uLnTx/>
                <a:uFillTx/>
                <a:latin typeface="Times New Roman"/>
                <a:ea typeface="MS Gothic"/>
                <a:cs typeface="+mn-cs"/>
              </a:rPr>
              <a:t> </a:t>
            </a:r>
            <a:r>
              <a:rPr kumimoji="0" lang="en-GB" sz="2000" b="0" i="0" u="none" strike="noStrike" kern="0" cap="none" spc="0" normalizeH="0" baseline="0" noProof="0" dirty="0" smtClean="0">
                <a:ln>
                  <a:noFill/>
                </a:ln>
                <a:solidFill>
                  <a:srgbClr val="000000"/>
                </a:solidFill>
                <a:effectLst/>
                <a:uLnTx/>
                <a:uFillTx/>
                <a:latin typeface="Times New Roman"/>
                <a:ea typeface="MS Gothic"/>
                <a:cs typeface="+mn-cs"/>
              </a:rPr>
              <a:t>2016-01-17</a:t>
            </a:r>
            <a:endParaRPr kumimoji="0" lang="en-GB" sz="2000" b="0" i="0" u="none" strike="noStrike" kern="0" cap="none" spc="0" normalizeH="0" baseline="0" noProof="0" dirty="0">
              <a:ln>
                <a:noFill/>
              </a:ln>
              <a:solidFill>
                <a:srgbClr val="000000"/>
              </a:solidFill>
              <a:effectLst/>
              <a:uLnTx/>
              <a:uFillTx/>
              <a:latin typeface="Times New Roman"/>
              <a:ea typeface="MS Gothic"/>
              <a:cs typeface="+mn-cs"/>
            </a:endParaRPr>
          </a:p>
        </p:txBody>
      </p:sp>
      <p:graphicFrame>
        <p:nvGraphicFramePr>
          <p:cNvPr id="6" name="Object 3"/>
          <p:cNvGraphicFramePr>
            <a:graphicFrameLocks noChangeAspect="1"/>
          </p:cNvGraphicFramePr>
          <p:nvPr>
            <p:extLst>
              <p:ext uri="{D42A27DB-BD31-4B8C-83A1-F6EECF244321}">
                <p14:modId xmlns:p14="http://schemas.microsoft.com/office/powerpoint/2010/main" val="1225706692"/>
              </p:ext>
            </p:extLst>
          </p:nvPr>
        </p:nvGraphicFramePr>
        <p:xfrm>
          <a:off x="517525" y="2822575"/>
          <a:ext cx="7831138" cy="2843213"/>
        </p:xfrm>
        <a:graphic>
          <a:graphicData uri="http://schemas.openxmlformats.org/presentationml/2006/ole">
            <mc:AlternateContent xmlns:mc="http://schemas.openxmlformats.org/markup-compatibility/2006">
              <mc:Choice xmlns:v="urn:schemas-microsoft-com:vml" Requires="v">
                <p:oleObj spid="_x0000_s5276" name="Document" r:id="rId4" imgW="8250056" imgH="2999081" progId="Word.Document.8">
                  <p:embed/>
                </p:oleObj>
              </mc:Choice>
              <mc:Fallback>
                <p:oleObj name="Document" r:id="rId4" imgW="8250056" imgH="2999081" progId="Word.Document.8">
                  <p:embed/>
                  <p:pic>
                    <p:nvPicPr>
                      <p:cNvPr id="0" name=""/>
                      <p:cNvPicPr>
                        <a:picLocks noChangeAspect="1" noChangeArrowheads="1"/>
                      </p:cNvPicPr>
                      <p:nvPr/>
                    </p:nvPicPr>
                    <p:blipFill>
                      <a:blip r:embed="rId5"/>
                      <a:srcRect/>
                      <a:stretch>
                        <a:fillRect/>
                      </a:stretch>
                    </p:blipFill>
                    <p:spPr bwMode="auto">
                      <a:xfrm>
                        <a:off x="517525" y="2822575"/>
                        <a:ext cx="7831138" cy="284321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7" name="Rectangle 4"/>
          <p:cNvSpPr>
            <a:spLocks noChangeArrowheads="1"/>
          </p:cNvSpPr>
          <p:nvPr/>
        </p:nvSpPr>
        <p:spPr bwMode="auto">
          <a:xfrm>
            <a:off x="533400" y="2478633"/>
            <a:ext cx="1447800" cy="381000"/>
          </a:xfrm>
          <a:prstGeom prst="rect">
            <a:avLst/>
          </a:prstGeom>
          <a:noFill/>
          <a:ln w="9525">
            <a:noFill/>
            <a:round/>
            <a:headEnd/>
            <a:tailEnd/>
          </a:ln>
          <a:effectLst/>
        </p:spPr>
        <p:txBody>
          <a:bodyPr lIns="92160" tIns="46080" rIns="92160" bIns="46080"/>
          <a:lstStyle/>
          <a:p>
            <a:pPr defTabSz="449263" eaLnBrk="0" fontAlgn="base" latinLnBrk="0" hangingPunct="0">
              <a:spcBef>
                <a:spcPts val="500"/>
              </a:spcBef>
              <a:spcAft>
                <a:spcPct val="0"/>
              </a:spcAft>
              <a:buClr>
                <a:srgbClr val="000000"/>
              </a:buClr>
              <a:buSzPct val="100000"/>
              <a:buFont typeface="Times New Roman" pitchFamily="16"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latin typeface="Times New Roman" pitchFamily="16" charset="0"/>
                <a:ea typeface="MS Gothic" charset="-128"/>
              </a:rPr>
              <a:t>Authors:</a:t>
            </a:r>
          </a:p>
        </p:txBody>
      </p:sp>
    </p:spTree>
    <p:extLst>
      <p:ext uri="{BB962C8B-B14F-4D97-AF65-F5344CB8AC3E}">
        <p14:creationId xmlns:p14="http://schemas.microsoft.com/office/powerpoint/2010/main" val="25015658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Solution </a:t>
            </a:r>
            <a:r>
              <a:rPr lang="en-US" altLang="ko-KR" dirty="0"/>
              <a:t>2 : CF-END procedure for NAV reset</a:t>
            </a:r>
            <a:endParaRPr lang="ko-KR" altLang="en-US" dirty="0"/>
          </a:p>
        </p:txBody>
      </p:sp>
      <p:sp>
        <p:nvSpPr>
          <p:cNvPr id="3" name="내용 개체 틀 2"/>
          <p:cNvSpPr>
            <a:spLocks noGrp="1"/>
          </p:cNvSpPr>
          <p:nvPr>
            <p:ph idx="1"/>
          </p:nvPr>
        </p:nvSpPr>
        <p:spPr>
          <a:xfrm>
            <a:off x="457200" y="4437112"/>
            <a:ext cx="8229600" cy="2035101"/>
          </a:xfrm>
        </p:spPr>
        <p:txBody>
          <a:bodyPr>
            <a:normAutofit/>
          </a:bodyPr>
          <a:lstStyle/>
          <a:p>
            <a:r>
              <a:rPr lang="en-US" altLang="ko-KR" dirty="0" smtClean="0"/>
              <a:t>CF-END frame could reset NAV of receiver STAs</a:t>
            </a:r>
          </a:p>
          <a:p>
            <a:r>
              <a:rPr lang="en-US" altLang="ko-KR" dirty="0" smtClean="0"/>
              <a:t>If AP cannot receive simultaneous CTS so that AP would not transmit its DL MU PPDU or</a:t>
            </a:r>
            <a:r>
              <a:rPr lang="ko-KR" altLang="en-US" dirty="0" smtClean="0"/>
              <a:t> </a:t>
            </a:r>
            <a:r>
              <a:rPr lang="en-US" altLang="ko-KR" dirty="0" smtClean="0"/>
              <a:t>Trigger Frame after transmit MU RTS Frame, AP transmits CF-END frame after </a:t>
            </a:r>
            <a:r>
              <a:rPr lang="en-US" altLang="ko-KR" dirty="0"/>
              <a:t>t</a:t>
            </a:r>
            <a:r>
              <a:rPr lang="en-US" altLang="ko-KR" dirty="0" smtClean="0"/>
              <a:t>rigger timer to reset MU RTS NAV</a:t>
            </a:r>
            <a:endParaRPr lang="en-US" altLang="ko-KR" dirty="0"/>
          </a:p>
        </p:txBody>
      </p:sp>
      <p:graphicFrame>
        <p:nvGraphicFramePr>
          <p:cNvPr id="6" name="개체 5"/>
          <p:cNvGraphicFramePr>
            <a:graphicFrameLocks noChangeAspect="1"/>
          </p:cNvGraphicFramePr>
          <p:nvPr>
            <p:extLst>
              <p:ext uri="{D42A27DB-BD31-4B8C-83A1-F6EECF244321}">
                <p14:modId xmlns:p14="http://schemas.microsoft.com/office/powerpoint/2010/main" val="1186436971"/>
              </p:ext>
            </p:extLst>
          </p:nvPr>
        </p:nvGraphicFramePr>
        <p:xfrm>
          <a:off x="2195736" y="1395711"/>
          <a:ext cx="4320480" cy="3113409"/>
        </p:xfrm>
        <a:graphic>
          <a:graphicData uri="http://schemas.openxmlformats.org/presentationml/2006/ole">
            <mc:AlternateContent xmlns:mc="http://schemas.openxmlformats.org/markup-compatibility/2006">
              <mc:Choice xmlns:v="urn:schemas-microsoft-com:vml" Requires="v">
                <p:oleObj spid="_x0000_s12300" name="Visio" r:id="rId4" imgW="4943433" imgH="3562380" progId="Visio.Drawing.15">
                  <p:embed/>
                </p:oleObj>
              </mc:Choice>
              <mc:Fallback>
                <p:oleObj name="Visio" r:id="rId4" imgW="4943433" imgH="3562380" progId="Visio.Drawing.15">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95736" y="1395711"/>
                        <a:ext cx="4320480" cy="3113409"/>
                      </a:xfrm>
                      <a:prstGeom prst="rect">
                        <a:avLst/>
                      </a:prstGeom>
                      <a:noFill/>
                    </p:spPr>
                  </p:pic>
                </p:oleObj>
              </mc:Fallback>
            </mc:AlternateContent>
          </a:graphicData>
        </a:graphic>
      </p:graphicFrame>
    </p:spTree>
    <p:extLst>
      <p:ext uri="{BB962C8B-B14F-4D97-AF65-F5344CB8AC3E}">
        <p14:creationId xmlns:p14="http://schemas.microsoft.com/office/powerpoint/2010/main" val="38991567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Solution 2 : CF-END procedure for NAV reset</a:t>
            </a:r>
            <a:endParaRPr lang="ko-KR" altLang="en-US" dirty="0"/>
          </a:p>
        </p:txBody>
      </p:sp>
      <p:sp>
        <p:nvSpPr>
          <p:cNvPr id="3" name="내용 개체 틀 2"/>
          <p:cNvSpPr>
            <a:spLocks noGrp="1"/>
          </p:cNvSpPr>
          <p:nvPr>
            <p:ph idx="1"/>
          </p:nvPr>
        </p:nvSpPr>
        <p:spPr>
          <a:xfrm>
            <a:off x="457200" y="4978756"/>
            <a:ext cx="8229600" cy="1493457"/>
          </a:xfrm>
        </p:spPr>
        <p:txBody>
          <a:bodyPr>
            <a:normAutofit lnSpcReduction="10000"/>
          </a:bodyPr>
          <a:lstStyle/>
          <a:p>
            <a:r>
              <a:rPr lang="en-US" altLang="ko-KR" i="1" dirty="0" smtClean="0"/>
              <a:t>Idle NAV </a:t>
            </a:r>
            <a:r>
              <a:rPr lang="en-US" altLang="ko-KR" dirty="0" smtClean="0"/>
              <a:t>problem on Trigger type frames could be solved by CF-END procedure for NAV reset</a:t>
            </a:r>
          </a:p>
          <a:p>
            <a:r>
              <a:rPr lang="en-US" altLang="ko-KR" dirty="0" smtClean="0"/>
              <a:t>CF-END procedure with trigger timer could be applied on other trigger type frame not only MU RTS to reset NAV</a:t>
            </a:r>
          </a:p>
        </p:txBody>
      </p:sp>
      <p:graphicFrame>
        <p:nvGraphicFramePr>
          <p:cNvPr id="7" name="개체 6"/>
          <p:cNvGraphicFramePr>
            <a:graphicFrameLocks noChangeAspect="1"/>
          </p:cNvGraphicFramePr>
          <p:nvPr>
            <p:extLst>
              <p:ext uri="{D42A27DB-BD31-4B8C-83A1-F6EECF244321}">
                <p14:modId xmlns:p14="http://schemas.microsoft.com/office/powerpoint/2010/main" val="71689641"/>
              </p:ext>
            </p:extLst>
          </p:nvPr>
        </p:nvGraphicFramePr>
        <p:xfrm>
          <a:off x="2195736" y="1438504"/>
          <a:ext cx="4505325" cy="3543300"/>
        </p:xfrm>
        <a:graphic>
          <a:graphicData uri="http://schemas.openxmlformats.org/presentationml/2006/ole">
            <mc:AlternateContent xmlns:mc="http://schemas.openxmlformats.org/markup-compatibility/2006">
              <mc:Choice xmlns:v="urn:schemas-microsoft-com:vml" Requires="v">
                <p:oleObj spid="_x0000_s13324" name="Visio" r:id="rId4" imgW="4505277" imgH="3543210" progId="Visio.Drawing.15">
                  <p:embed/>
                </p:oleObj>
              </mc:Choice>
              <mc:Fallback>
                <p:oleObj name="Visio" r:id="rId4" imgW="4505277" imgH="3543210" progId="Visio.Drawing.15">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95736" y="1438504"/>
                        <a:ext cx="4505325" cy="3543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6640222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a:t>
            </a:r>
            <a:endParaRPr lang="ko-KR" altLang="en-US" dirty="0"/>
          </a:p>
        </p:txBody>
      </p:sp>
      <p:sp>
        <p:nvSpPr>
          <p:cNvPr id="3" name="내용 개체 틀 2"/>
          <p:cNvSpPr>
            <a:spLocks noGrp="1"/>
          </p:cNvSpPr>
          <p:nvPr>
            <p:ph idx="1"/>
          </p:nvPr>
        </p:nvSpPr>
        <p:spPr/>
        <p:txBody>
          <a:bodyPr>
            <a:normAutofit/>
          </a:bodyPr>
          <a:lstStyle/>
          <a:p>
            <a:r>
              <a:rPr lang="en-US" altLang="ko-KR" dirty="0" smtClean="0"/>
              <a:t>MU RTS could cause </a:t>
            </a:r>
            <a:r>
              <a:rPr lang="en-US" altLang="ko-KR" i="1" dirty="0"/>
              <a:t>I</a:t>
            </a:r>
            <a:r>
              <a:rPr lang="en-US" altLang="ko-KR" i="1" dirty="0" smtClean="0"/>
              <a:t>dle NAV problem</a:t>
            </a:r>
          </a:p>
          <a:p>
            <a:r>
              <a:rPr lang="en-US" altLang="ko-KR" i="1" dirty="0" smtClean="0"/>
              <a:t>Idle NAV </a:t>
            </a:r>
            <a:r>
              <a:rPr lang="en-US" altLang="ko-KR" dirty="0" smtClean="0"/>
              <a:t>problem is also occurred in Trigger based UL transmission</a:t>
            </a:r>
          </a:p>
          <a:p>
            <a:r>
              <a:rPr lang="en-US" altLang="ko-KR" dirty="0" smtClean="0"/>
              <a:t>Using MU RTS reset </a:t>
            </a:r>
            <a:r>
              <a:rPr lang="en-US" altLang="ko-KR" dirty="0" smtClean="0"/>
              <a:t>timer (Solution 1) </a:t>
            </a:r>
            <a:r>
              <a:rPr lang="en-US" altLang="ko-KR" dirty="0" smtClean="0"/>
              <a:t>is a basic solution with no </a:t>
            </a:r>
            <a:r>
              <a:rPr lang="en-US" altLang="ko-KR" dirty="0" smtClean="0"/>
              <a:t>cost</a:t>
            </a:r>
            <a:endParaRPr lang="en-US" altLang="ko-KR" dirty="0" smtClean="0"/>
          </a:p>
          <a:p>
            <a:r>
              <a:rPr lang="en-US" altLang="ko-KR" dirty="0" smtClean="0"/>
              <a:t>To solve </a:t>
            </a:r>
            <a:r>
              <a:rPr lang="en-US" altLang="ko-KR" i="1" dirty="0" smtClean="0"/>
              <a:t>Idle NAV </a:t>
            </a:r>
            <a:r>
              <a:rPr lang="en-US" altLang="ko-KR" dirty="0" smtClean="0"/>
              <a:t>problem on legacy STAs and Trigger Frame case, CF-END </a:t>
            </a:r>
            <a:r>
              <a:rPr lang="en-US" altLang="ko-KR" dirty="0" smtClean="0"/>
              <a:t>Procedure </a:t>
            </a:r>
            <a:r>
              <a:rPr lang="en-US" altLang="ko-KR" dirty="0" smtClean="0"/>
              <a:t>for NAV </a:t>
            </a:r>
            <a:r>
              <a:rPr lang="en-US" altLang="ko-KR" dirty="0" smtClean="0"/>
              <a:t>reset (Solution 2) also </a:t>
            </a:r>
            <a:r>
              <a:rPr lang="en-US" altLang="ko-KR" dirty="0" smtClean="0"/>
              <a:t>needs to be considered as a 11ax feature</a:t>
            </a:r>
          </a:p>
        </p:txBody>
      </p:sp>
    </p:spTree>
    <p:extLst>
      <p:ext uri="{BB962C8B-B14F-4D97-AF65-F5344CB8AC3E}">
        <p14:creationId xmlns:p14="http://schemas.microsoft.com/office/powerpoint/2010/main" val="36258116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err="1" smtClean="0"/>
              <a:t>StrawPoll</a:t>
            </a:r>
            <a:r>
              <a:rPr lang="en-US" altLang="ko-KR" dirty="0" smtClean="0"/>
              <a:t> </a:t>
            </a:r>
            <a:r>
              <a:rPr lang="en-US" altLang="ko-KR" dirty="0" smtClean="0"/>
              <a:t>1</a:t>
            </a:r>
            <a:endParaRPr lang="ko-KR" altLang="en-US" dirty="0"/>
          </a:p>
        </p:txBody>
      </p:sp>
      <p:sp>
        <p:nvSpPr>
          <p:cNvPr id="3" name="내용 개체 틀 2"/>
          <p:cNvSpPr>
            <a:spLocks noGrp="1"/>
          </p:cNvSpPr>
          <p:nvPr>
            <p:ph idx="1"/>
          </p:nvPr>
        </p:nvSpPr>
        <p:spPr/>
        <p:txBody>
          <a:bodyPr/>
          <a:lstStyle/>
          <a:p>
            <a:r>
              <a:rPr lang="en-US" altLang="ko-KR" dirty="0"/>
              <a:t>Do you agree to add to the TG Specification Frame work document?</a:t>
            </a:r>
          </a:p>
          <a:p>
            <a:pPr lvl="1"/>
            <a:r>
              <a:rPr lang="en-US" altLang="ko-KR" dirty="0" smtClean="0"/>
              <a:t>Spec shall define a MU RTS reset timer to reset </a:t>
            </a:r>
            <a:r>
              <a:rPr lang="en-US" altLang="ko-KR" dirty="0" smtClean="0"/>
              <a:t>the </a:t>
            </a:r>
            <a:r>
              <a:rPr lang="en-US" altLang="ko-KR" dirty="0" smtClean="0"/>
              <a:t>NAV set by MU RTS frame. After receiving MU RTS, if a STA can not detect any signal during the MU RTS reset timer duration, the STA shall reset the NAV set by MU RTS frame at the expiry of the MU RTS timer.</a:t>
            </a:r>
            <a:endParaRPr lang="en-US" altLang="ko-KR" dirty="0"/>
          </a:p>
          <a:p>
            <a:pPr lvl="2"/>
            <a:r>
              <a:rPr lang="en-US" altLang="ko-KR" dirty="0"/>
              <a:t>Y</a:t>
            </a:r>
          </a:p>
          <a:p>
            <a:pPr lvl="2"/>
            <a:r>
              <a:rPr lang="en-US" altLang="ko-KR" dirty="0"/>
              <a:t>N</a:t>
            </a:r>
          </a:p>
          <a:p>
            <a:pPr lvl="2"/>
            <a:r>
              <a:rPr lang="en-US" altLang="ko-KR" dirty="0"/>
              <a:t>A</a:t>
            </a:r>
          </a:p>
        </p:txBody>
      </p:sp>
    </p:spTree>
    <p:extLst>
      <p:ext uri="{BB962C8B-B14F-4D97-AF65-F5344CB8AC3E}">
        <p14:creationId xmlns:p14="http://schemas.microsoft.com/office/powerpoint/2010/main" val="15203373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err="1" smtClean="0"/>
              <a:t>StrawPoll</a:t>
            </a:r>
            <a:r>
              <a:rPr lang="en-US" altLang="ko-KR" dirty="0" smtClean="0"/>
              <a:t> </a:t>
            </a:r>
            <a:r>
              <a:rPr lang="en-US" altLang="ko-KR" dirty="0" smtClean="0"/>
              <a:t>2</a:t>
            </a:r>
            <a:endParaRPr lang="ko-KR" altLang="en-US" dirty="0"/>
          </a:p>
        </p:txBody>
      </p:sp>
      <p:sp>
        <p:nvSpPr>
          <p:cNvPr id="3" name="내용 개체 틀 2"/>
          <p:cNvSpPr>
            <a:spLocks noGrp="1"/>
          </p:cNvSpPr>
          <p:nvPr>
            <p:ph idx="1"/>
          </p:nvPr>
        </p:nvSpPr>
        <p:spPr/>
        <p:txBody>
          <a:bodyPr/>
          <a:lstStyle/>
          <a:p>
            <a:r>
              <a:rPr lang="en-US" altLang="ko-KR" dirty="0"/>
              <a:t>Do you agree to add to the TG Specification Frame work </a:t>
            </a:r>
            <a:r>
              <a:rPr lang="en-US" altLang="ko-KR" dirty="0" smtClean="0"/>
              <a:t>document?</a:t>
            </a:r>
            <a:endParaRPr lang="en-US" altLang="ko-KR" dirty="0"/>
          </a:p>
          <a:p>
            <a:pPr lvl="1"/>
            <a:r>
              <a:rPr lang="en-US" altLang="ko-KR" dirty="0" smtClean="0"/>
              <a:t>AP may transmit CF-END </a:t>
            </a:r>
            <a:r>
              <a:rPr lang="en-US" altLang="ko-KR" dirty="0" smtClean="0"/>
              <a:t>frame </a:t>
            </a:r>
            <a:r>
              <a:rPr lang="en-US" altLang="ko-KR" dirty="0" smtClean="0"/>
              <a:t>after </a:t>
            </a:r>
            <a:r>
              <a:rPr lang="en-US" altLang="ko-KR" dirty="0" smtClean="0"/>
              <a:t>MU RTS Frame if AP </a:t>
            </a:r>
            <a:r>
              <a:rPr lang="en-US" altLang="ko-KR" dirty="0" smtClean="0"/>
              <a:t>cannot </a:t>
            </a:r>
            <a:r>
              <a:rPr lang="en-US" altLang="ko-KR" dirty="0" smtClean="0"/>
              <a:t>detect </a:t>
            </a:r>
            <a:r>
              <a:rPr lang="en-US" altLang="ko-KR" dirty="0" smtClean="0"/>
              <a:t>the (</a:t>
            </a:r>
            <a:r>
              <a:rPr lang="en-US" altLang="ko-KR" dirty="0" smtClean="0"/>
              <a:t>Simultaneous) </a:t>
            </a:r>
            <a:r>
              <a:rPr lang="en-US" altLang="ko-KR" dirty="0"/>
              <a:t>CTS frame(s</a:t>
            </a:r>
            <a:r>
              <a:rPr lang="en-US" altLang="ko-KR" dirty="0" smtClean="0"/>
              <a:t>). On the reception of CF-END frame, STAs shall reset </a:t>
            </a:r>
            <a:r>
              <a:rPr lang="en-US" altLang="ko-KR" dirty="0"/>
              <a:t>the NAV set by MU RTS </a:t>
            </a:r>
            <a:r>
              <a:rPr lang="en-US" altLang="ko-KR" dirty="0" smtClean="0"/>
              <a:t>frame. </a:t>
            </a:r>
            <a:endParaRPr lang="en-US" altLang="ko-KR" dirty="0"/>
          </a:p>
          <a:p>
            <a:pPr lvl="1"/>
            <a:r>
              <a:rPr lang="en-US" altLang="ko-KR" dirty="0" smtClean="0"/>
              <a:t>CF-END </a:t>
            </a:r>
            <a:r>
              <a:rPr lang="en-US" altLang="ko-KR" dirty="0"/>
              <a:t>frame </a:t>
            </a:r>
            <a:r>
              <a:rPr lang="en-US" altLang="ko-KR" dirty="0" smtClean="0"/>
              <a:t>may </a:t>
            </a:r>
            <a:r>
              <a:rPr lang="en-US" altLang="ko-KR" dirty="0"/>
              <a:t>be transmitted after Trigger Frame if AP cannot detect the UL response(s</a:t>
            </a:r>
            <a:r>
              <a:rPr lang="en-US" altLang="ko-KR" dirty="0" smtClean="0"/>
              <a:t>). </a:t>
            </a:r>
            <a:r>
              <a:rPr lang="en-US" altLang="ko-KR" dirty="0"/>
              <a:t>On the reception of CF-END frame, STAs shall reset the NAV set by </a:t>
            </a:r>
            <a:r>
              <a:rPr lang="en-US" altLang="ko-KR" dirty="0" smtClean="0"/>
              <a:t>the Trigger Frame.</a:t>
            </a:r>
            <a:endParaRPr lang="en-US" altLang="ko-KR" dirty="0" smtClean="0"/>
          </a:p>
          <a:p>
            <a:pPr lvl="2"/>
            <a:r>
              <a:rPr lang="en-US" altLang="ko-KR" dirty="0" smtClean="0"/>
              <a:t>Y</a:t>
            </a:r>
            <a:endParaRPr lang="en-US" altLang="ko-KR" dirty="0"/>
          </a:p>
          <a:p>
            <a:pPr lvl="2"/>
            <a:r>
              <a:rPr lang="en-US" altLang="ko-KR" dirty="0"/>
              <a:t>N</a:t>
            </a:r>
          </a:p>
          <a:p>
            <a:pPr lvl="2"/>
            <a:r>
              <a:rPr lang="en-US" altLang="ko-KR" dirty="0"/>
              <a:t>A</a:t>
            </a:r>
          </a:p>
        </p:txBody>
      </p:sp>
    </p:spTree>
    <p:extLst>
      <p:ext uri="{BB962C8B-B14F-4D97-AF65-F5344CB8AC3E}">
        <p14:creationId xmlns:p14="http://schemas.microsoft.com/office/powerpoint/2010/main" val="35686061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References</a:t>
            </a:r>
            <a:endParaRPr lang="ko-KR" altLang="en-US" dirty="0"/>
          </a:p>
        </p:txBody>
      </p:sp>
      <p:sp>
        <p:nvSpPr>
          <p:cNvPr id="3" name="내용 개체 틀 2"/>
          <p:cNvSpPr>
            <a:spLocks noGrp="1"/>
          </p:cNvSpPr>
          <p:nvPr>
            <p:ph idx="1"/>
          </p:nvPr>
        </p:nvSpPr>
        <p:spPr/>
        <p:txBody>
          <a:bodyPr/>
          <a:lstStyle/>
          <a:p>
            <a:pPr marL="0" indent="0">
              <a:buNone/>
            </a:pPr>
            <a:r>
              <a:rPr lang="en-US" altLang="ko-KR" sz="2000" dirty="0"/>
              <a:t>[1</a:t>
            </a:r>
            <a:r>
              <a:rPr lang="en-US" altLang="ko-KR" sz="2000" dirty="0" smtClean="0"/>
              <a:t>] 15/0132r9 “Spec Framework” </a:t>
            </a:r>
          </a:p>
          <a:p>
            <a:pPr marL="0" indent="0">
              <a:buNone/>
            </a:pPr>
            <a:r>
              <a:rPr lang="en-US" altLang="ko-KR" sz="2000" dirty="0" smtClean="0"/>
              <a:t>[2] IEEE </a:t>
            </a:r>
            <a:r>
              <a:rPr lang="en-US" altLang="ko-KR" sz="2000" dirty="0" err="1" smtClean="0"/>
              <a:t>Std</a:t>
            </a:r>
            <a:r>
              <a:rPr lang="en-US" altLang="ko-KR" sz="2000" dirty="0" smtClean="0"/>
              <a:t> 802.11-2012</a:t>
            </a:r>
          </a:p>
        </p:txBody>
      </p:sp>
    </p:spTree>
    <p:extLst>
      <p:ext uri="{BB962C8B-B14F-4D97-AF65-F5344CB8AC3E}">
        <p14:creationId xmlns:p14="http://schemas.microsoft.com/office/powerpoint/2010/main" val="17389487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a:t>
            </a:r>
            <a:endParaRPr lang="ko-KR" altLang="en-US" dirty="0"/>
          </a:p>
        </p:txBody>
      </p:sp>
      <p:sp>
        <p:nvSpPr>
          <p:cNvPr id="3" name="내용 개체 틀 2"/>
          <p:cNvSpPr>
            <a:spLocks noGrp="1"/>
          </p:cNvSpPr>
          <p:nvPr>
            <p:ph idx="1"/>
          </p:nvPr>
        </p:nvSpPr>
        <p:spPr/>
        <p:txBody>
          <a:bodyPr>
            <a:normAutofit/>
          </a:bodyPr>
          <a:lstStyle/>
          <a:p>
            <a:r>
              <a:rPr lang="en-US" altLang="ko-KR" dirty="0" smtClean="0"/>
              <a:t>TG specified Trigger frame </a:t>
            </a:r>
            <a:r>
              <a:rPr lang="en-US" altLang="ko-KR" dirty="0" smtClean="0"/>
              <a:t>variant </a:t>
            </a:r>
            <a:r>
              <a:rPr lang="en-US" altLang="ko-KR" dirty="0" smtClean="0"/>
              <a:t>MU RTS frame and Simultaneous CTS frame in SFD [1]</a:t>
            </a:r>
            <a:endParaRPr lang="en-GB" altLang="ko-KR" dirty="0" smtClean="0"/>
          </a:p>
          <a:p>
            <a:pPr lvl="1"/>
            <a:r>
              <a:rPr lang="en-GB" altLang="ko-KR" dirty="0"/>
              <a:t>The spec shall define a frame that solicits simultaneous CTS responses from multiple STAs to protect DL MU </a:t>
            </a:r>
            <a:r>
              <a:rPr lang="en-GB" altLang="ko-KR" dirty="0" smtClean="0"/>
              <a:t>transmission</a:t>
            </a:r>
          </a:p>
          <a:p>
            <a:pPr lvl="1"/>
            <a:r>
              <a:rPr lang="en-GB" altLang="ko-KR" dirty="0" smtClean="0"/>
              <a:t>MU RTS </a:t>
            </a:r>
            <a:r>
              <a:rPr lang="en-GB" altLang="ko-KR" dirty="0"/>
              <a:t>may request STAs to send non-HT CTS immediate </a:t>
            </a:r>
            <a:r>
              <a:rPr lang="en-GB" altLang="ko-KR" dirty="0" smtClean="0"/>
              <a:t>response</a:t>
            </a:r>
          </a:p>
          <a:p>
            <a:pPr lvl="1"/>
            <a:r>
              <a:rPr lang="en-GB" altLang="ko-KR" dirty="0" smtClean="0"/>
              <a:t>The MAC format of MU-RTS is a variant of trigger frame format</a:t>
            </a:r>
            <a:endParaRPr lang="en-US" altLang="ko-KR" dirty="0" smtClean="0"/>
          </a:p>
          <a:p>
            <a:r>
              <a:rPr lang="en-US" altLang="ko-KR" dirty="0" smtClean="0"/>
              <a:t>MU RTS frame and Trigger Frame would be interpreted as a normal data frame for legacy 11 devices to set a NAV by its duration field</a:t>
            </a:r>
          </a:p>
        </p:txBody>
      </p:sp>
    </p:spTree>
    <p:extLst>
      <p:ext uri="{BB962C8B-B14F-4D97-AF65-F5344CB8AC3E}">
        <p14:creationId xmlns:p14="http://schemas.microsoft.com/office/powerpoint/2010/main" val="15846039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MU RTS/CTS procedure</a:t>
            </a:r>
            <a:endParaRPr lang="ko-KR" altLang="en-US" dirty="0"/>
          </a:p>
        </p:txBody>
      </p:sp>
      <p:sp>
        <p:nvSpPr>
          <p:cNvPr id="3" name="내용 개체 틀 2"/>
          <p:cNvSpPr>
            <a:spLocks noGrp="1"/>
          </p:cNvSpPr>
          <p:nvPr>
            <p:ph idx="1"/>
          </p:nvPr>
        </p:nvSpPr>
        <p:spPr>
          <a:xfrm>
            <a:off x="457200" y="4365104"/>
            <a:ext cx="8229600" cy="2107109"/>
          </a:xfrm>
        </p:spPr>
        <p:txBody>
          <a:bodyPr>
            <a:normAutofit/>
          </a:bodyPr>
          <a:lstStyle/>
          <a:p>
            <a:r>
              <a:rPr lang="en-US" altLang="ko-KR" dirty="0" smtClean="0"/>
              <a:t>DL MU and UL MU procedure is initiated by AP</a:t>
            </a:r>
            <a:endParaRPr lang="en-GB" altLang="ko-KR" dirty="0" smtClean="0"/>
          </a:p>
          <a:p>
            <a:pPr lvl="1"/>
            <a:r>
              <a:rPr lang="en-GB" altLang="ko-KR" dirty="0" smtClean="0"/>
              <a:t>UL MU procedure is initiated by trigger frame of AP</a:t>
            </a:r>
          </a:p>
          <a:p>
            <a:pPr lvl="1"/>
            <a:r>
              <a:rPr lang="en-GB" altLang="ko-KR" dirty="0" smtClean="0"/>
              <a:t>DL MU procedure is initiated by DL MU PPDU of AP</a:t>
            </a:r>
          </a:p>
          <a:p>
            <a:pPr lvl="1"/>
            <a:r>
              <a:rPr lang="en-US" altLang="ko-KR" dirty="0" smtClean="0"/>
              <a:t>DL and UL MU RTS/CTS procedure is also initiated by MU RTS frame of AP</a:t>
            </a:r>
          </a:p>
        </p:txBody>
      </p:sp>
      <p:sp>
        <p:nvSpPr>
          <p:cNvPr id="6" name="TextBox 5"/>
          <p:cNvSpPr txBox="1"/>
          <p:nvPr/>
        </p:nvSpPr>
        <p:spPr>
          <a:xfrm>
            <a:off x="971600" y="4087436"/>
            <a:ext cx="3384376" cy="400110"/>
          </a:xfrm>
          <a:prstGeom prst="rect">
            <a:avLst/>
          </a:prstGeom>
          <a:noFill/>
        </p:spPr>
        <p:txBody>
          <a:bodyPr wrap="square" rtlCol="0">
            <a:spAutoFit/>
          </a:bodyPr>
          <a:lstStyle/>
          <a:p>
            <a:r>
              <a:rPr lang="en-US" altLang="ko-KR" sz="2000" dirty="0">
                <a:latin typeface="Times New Roman" panose="02020603050405020304" pitchFamily="18" charset="0"/>
                <a:cs typeface="Times New Roman" panose="02020603050405020304" pitchFamily="18" charset="0"/>
              </a:rPr>
              <a:t>DL MU RTS/CTS procedure</a:t>
            </a:r>
            <a:endParaRPr lang="ko-KR" altLang="en-US" sz="2000" dirty="0">
              <a:latin typeface="Times New Roman" panose="02020603050405020304" pitchFamily="18" charset="0"/>
              <a:cs typeface="Times New Roman" panose="02020603050405020304" pitchFamily="18" charset="0"/>
            </a:endParaRPr>
          </a:p>
        </p:txBody>
      </p:sp>
      <p:sp>
        <p:nvSpPr>
          <p:cNvPr id="9" name="TextBox 8"/>
          <p:cNvSpPr txBox="1"/>
          <p:nvPr/>
        </p:nvSpPr>
        <p:spPr>
          <a:xfrm>
            <a:off x="5406190" y="4110607"/>
            <a:ext cx="3384376" cy="400110"/>
          </a:xfrm>
          <a:prstGeom prst="rect">
            <a:avLst/>
          </a:prstGeom>
          <a:noFill/>
        </p:spPr>
        <p:txBody>
          <a:bodyPr wrap="square" rtlCol="0">
            <a:spAutoFit/>
          </a:bodyPr>
          <a:lstStyle/>
          <a:p>
            <a:r>
              <a:rPr lang="en-US" altLang="ko-KR" sz="2000" dirty="0" smtClean="0">
                <a:latin typeface="Times New Roman" panose="02020603050405020304" pitchFamily="18" charset="0"/>
                <a:cs typeface="Times New Roman" panose="02020603050405020304" pitchFamily="18" charset="0"/>
              </a:rPr>
              <a:t>UL </a:t>
            </a:r>
            <a:r>
              <a:rPr lang="en-US" altLang="ko-KR" sz="2000" dirty="0">
                <a:latin typeface="Times New Roman" panose="02020603050405020304" pitchFamily="18" charset="0"/>
                <a:cs typeface="Times New Roman" panose="02020603050405020304" pitchFamily="18" charset="0"/>
              </a:rPr>
              <a:t>MU RTS/CTS procedure</a:t>
            </a:r>
            <a:endParaRPr lang="ko-KR" altLang="en-US" sz="2000" dirty="0">
              <a:latin typeface="Times New Roman" panose="02020603050405020304" pitchFamily="18" charset="0"/>
              <a:cs typeface="Times New Roman" panose="02020603050405020304" pitchFamily="18" charset="0"/>
            </a:endParaRPr>
          </a:p>
        </p:txBody>
      </p:sp>
      <p:graphicFrame>
        <p:nvGraphicFramePr>
          <p:cNvPr id="10" name="개체 9"/>
          <p:cNvGraphicFramePr>
            <a:graphicFrameLocks noChangeAspect="1"/>
          </p:cNvGraphicFramePr>
          <p:nvPr>
            <p:extLst>
              <p:ext uri="{D42A27DB-BD31-4B8C-83A1-F6EECF244321}">
                <p14:modId xmlns:p14="http://schemas.microsoft.com/office/powerpoint/2010/main" val="1690295517"/>
              </p:ext>
            </p:extLst>
          </p:nvPr>
        </p:nvGraphicFramePr>
        <p:xfrm>
          <a:off x="616728" y="1315306"/>
          <a:ext cx="3762041" cy="2795301"/>
        </p:xfrm>
        <a:graphic>
          <a:graphicData uri="http://schemas.openxmlformats.org/presentationml/2006/ole">
            <mc:AlternateContent xmlns:mc="http://schemas.openxmlformats.org/markup-compatibility/2006">
              <mc:Choice xmlns:v="urn:schemas-microsoft-com:vml" Requires="v">
                <p:oleObj spid="_x0000_s6167" name="Visio" r:id="rId4" imgW="4781623" imgH="3552930" progId="Visio.Drawing.15">
                  <p:embed/>
                </p:oleObj>
              </mc:Choice>
              <mc:Fallback>
                <p:oleObj name="Visio" r:id="rId4" imgW="4781623" imgH="3552930" progId="Visio.Drawing.15">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6728" y="1315306"/>
                        <a:ext cx="3762041" cy="2795301"/>
                      </a:xfrm>
                      <a:prstGeom prst="rect">
                        <a:avLst/>
                      </a:prstGeom>
                      <a:noFill/>
                    </p:spPr>
                  </p:pic>
                </p:oleObj>
              </mc:Fallback>
            </mc:AlternateContent>
          </a:graphicData>
        </a:graphic>
      </p:graphicFrame>
      <p:graphicFrame>
        <p:nvGraphicFramePr>
          <p:cNvPr id="12" name="개체 11"/>
          <p:cNvGraphicFramePr>
            <a:graphicFrameLocks noChangeAspect="1"/>
          </p:cNvGraphicFramePr>
          <p:nvPr>
            <p:extLst>
              <p:ext uri="{D42A27DB-BD31-4B8C-83A1-F6EECF244321}">
                <p14:modId xmlns:p14="http://schemas.microsoft.com/office/powerpoint/2010/main" val="2752995229"/>
              </p:ext>
            </p:extLst>
          </p:nvPr>
        </p:nvGraphicFramePr>
        <p:xfrm>
          <a:off x="4431637" y="1315306"/>
          <a:ext cx="4444326" cy="2772130"/>
        </p:xfrm>
        <a:graphic>
          <a:graphicData uri="http://schemas.openxmlformats.org/presentationml/2006/ole">
            <mc:AlternateContent xmlns:mc="http://schemas.openxmlformats.org/markup-compatibility/2006">
              <mc:Choice xmlns:v="urn:schemas-microsoft-com:vml" Requires="v">
                <p:oleObj spid="_x0000_s6168" name="Visio" r:id="rId6" imgW="5696023" imgH="3552930" progId="Visio.Drawing.15">
                  <p:embed/>
                </p:oleObj>
              </mc:Choice>
              <mc:Fallback>
                <p:oleObj name="Visio" r:id="rId6" imgW="5696023" imgH="3552930" progId="Visio.Drawing.15">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431637" y="1315306"/>
                        <a:ext cx="4444326" cy="2772130"/>
                      </a:xfrm>
                      <a:prstGeom prst="rect">
                        <a:avLst/>
                      </a:prstGeom>
                      <a:noFill/>
                    </p:spPr>
                  </p:pic>
                </p:oleObj>
              </mc:Fallback>
            </mc:AlternateContent>
          </a:graphicData>
        </a:graphic>
      </p:graphicFrame>
    </p:spTree>
    <p:extLst>
      <p:ext uri="{BB962C8B-B14F-4D97-AF65-F5344CB8AC3E}">
        <p14:creationId xmlns:p14="http://schemas.microsoft.com/office/powerpoint/2010/main" val="27974817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Recap : RTS NAV reset</a:t>
            </a:r>
            <a:endParaRPr lang="ko-KR" altLang="en-US" dirty="0"/>
          </a:p>
        </p:txBody>
      </p:sp>
      <p:sp>
        <p:nvSpPr>
          <p:cNvPr id="3" name="내용 개체 틀 2"/>
          <p:cNvSpPr>
            <a:spLocks noGrp="1"/>
          </p:cNvSpPr>
          <p:nvPr>
            <p:ph idx="1"/>
          </p:nvPr>
        </p:nvSpPr>
        <p:spPr/>
        <p:txBody>
          <a:bodyPr>
            <a:normAutofit/>
          </a:bodyPr>
          <a:lstStyle/>
          <a:p>
            <a:r>
              <a:rPr lang="en-US" altLang="ko-KR" dirty="0" smtClean="0"/>
              <a:t>RTS frame is sent by transmitter to set a NAV and to solicit CTS frame</a:t>
            </a:r>
          </a:p>
          <a:p>
            <a:r>
              <a:rPr lang="en-US" altLang="ko-KR" dirty="0" smtClean="0"/>
              <a:t>STAs which received RTS frame set a NAV if there are no detection of PHY-</a:t>
            </a:r>
            <a:r>
              <a:rPr lang="en-US" altLang="ko-KR" dirty="0" err="1" smtClean="0"/>
              <a:t>RXSTART.indication</a:t>
            </a:r>
            <a:r>
              <a:rPr lang="en-US" altLang="ko-KR" dirty="0" smtClean="0"/>
              <a:t> </a:t>
            </a:r>
            <a:r>
              <a:rPr lang="en-US" altLang="ko-KR" dirty="0"/>
              <a:t>during (2 × </a:t>
            </a:r>
            <a:r>
              <a:rPr lang="en-US" altLang="ko-KR" dirty="0" err="1"/>
              <a:t>aSIFSTime</a:t>
            </a:r>
            <a:r>
              <a:rPr lang="en-US" altLang="ko-KR" dirty="0"/>
              <a:t>) + (</a:t>
            </a:r>
            <a:r>
              <a:rPr lang="en-US" altLang="ko-KR" dirty="0" err="1"/>
              <a:t>CTS_Time</a:t>
            </a:r>
            <a:r>
              <a:rPr lang="en-US" altLang="ko-KR" dirty="0"/>
              <a:t>) + </a:t>
            </a:r>
            <a:r>
              <a:rPr lang="en-US" altLang="ko-KR" dirty="0" err="1"/>
              <a:t>aPHY</a:t>
            </a:r>
            <a:r>
              <a:rPr lang="en-US" altLang="ko-KR" dirty="0"/>
              <a:t>-RX-START-Delay + (2 × </a:t>
            </a:r>
            <a:r>
              <a:rPr lang="en-US" altLang="ko-KR" dirty="0" err="1" smtClean="0"/>
              <a:t>aSlotTime</a:t>
            </a:r>
            <a:r>
              <a:rPr lang="en-US" altLang="ko-KR" dirty="0" smtClean="0"/>
              <a:t>) [2]</a:t>
            </a:r>
          </a:p>
          <a:p>
            <a:r>
              <a:rPr lang="en-US" altLang="ko-KR" dirty="0" smtClean="0"/>
              <a:t>If there are no response to the RTS frame, RTS NAV is reset due to the RTS timer</a:t>
            </a:r>
            <a:endParaRPr lang="en-US" altLang="ko-KR" dirty="0"/>
          </a:p>
        </p:txBody>
      </p:sp>
    </p:spTree>
    <p:extLst>
      <p:ext uri="{BB962C8B-B14F-4D97-AF65-F5344CB8AC3E}">
        <p14:creationId xmlns:p14="http://schemas.microsoft.com/office/powerpoint/2010/main" val="36938516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i="1" dirty="0" smtClean="0"/>
              <a:t>Idle NAV </a:t>
            </a:r>
            <a:r>
              <a:rPr lang="en-US" altLang="ko-KR" dirty="0" smtClean="0"/>
              <a:t>problem on MU RTS NAV</a:t>
            </a:r>
            <a:endParaRPr lang="ko-KR" altLang="en-US" dirty="0"/>
          </a:p>
        </p:txBody>
      </p:sp>
      <p:sp>
        <p:nvSpPr>
          <p:cNvPr id="3" name="내용 개체 틀 2"/>
          <p:cNvSpPr>
            <a:spLocks noGrp="1"/>
          </p:cNvSpPr>
          <p:nvPr>
            <p:ph idx="1"/>
          </p:nvPr>
        </p:nvSpPr>
        <p:spPr>
          <a:xfrm>
            <a:off x="457200" y="4077072"/>
            <a:ext cx="8229600" cy="2395141"/>
          </a:xfrm>
        </p:spPr>
        <p:txBody>
          <a:bodyPr>
            <a:normAutofit lnSpcReduction="10000"/>
          </a:bodyPr>
          <a:lstStyle/>
          <a:p>
            <a:r>
              <a:rPr lang="en-US" altLang="ko-KR" dirty="0" smtClean="0"/>
              <a:t>MU RTS NAV is set by Duration field of M-RTS</a:t>
            </a:r>
          </a:p>
          <a:p>
            <a:pPr lvl="1"/>
            <a:r>
              <a:rPr lang="en-US" altLang="ko-KR" dirty="0" smtClean="0"/>
              <a:t>Legacy STAs cannot recognize MU RTS, they recognize MU RTS as a Data Frame</a:t>
            </a:r>
          </a:p>
          <a:p>
            <a:pPr lvl="1"/>
            <a:r>
              <a:rPr lang="en-US" altLang="ko-KR" dirty="0" smtClean="0"/>
              <a:t>NAV from Data Frame cannot be reset itself</a:t>
            </a:r>
          </a:p>
          <a:p>
            <a:pPr lvl="1"/>
            <a:r>
              <a:rPr lang="en-US" altLang="ko-KR" dirty="0" smtClean="0"/>
              <a:t>RTS NAV reset would not be performed in MU RTS / Simultaneous CTS exchange even though there are no CTS response and Data transmission</a:t>
            </a:r>
            <a:endParaRPr lang="en-US" altLang="ko-KR" dirty="0"/>
          </a:p>
        </p:txBody>
      </p:sp>
      <p:graphicFrame>
        <p:nvGraphicFramePr>
          <p:cNvPr id="8" name="개체 7"/>
          <p:cNvGraphicFramePr>
            <a:graphicFrameLocks noChangeAspect="1"/>
          </p:cNvGraphicFramePr>
          <p:nvPr>
            <p:extLst>
              <p:ext uri="{D42A27DB-BD31-4B8C-83A1-F6EECF244321}">
                <p14:modId xmlns:p14="http://schemas.microsoft.com/office/powerpoint/2010/main" val="3267468657"/>
              </p:ext>
            </p:extLst>
          </p:nvPr>
        </p:nvGraphicFramePr>
        <p:xfrm>
          <a:off x="2483768" y="1378946"/>
          <a:ext cx="3744416" cy="2733566"/>
        </p:xfrm>
        <a:graphic>
          <a:graphicData uri="http://schemas.openxmlformats.org/presentationml/2006/ole">
            <mc:AlternateContent xmlns:mc="http://schemas.openxmlformats.org/markup-compatibility/2006">
              <mc:Choice xmlns:v="urn:schemas-microsoft-com:vml" Requires="v">
                <p:oleObj spid="_x0000_s7180" name="Visio" r:id="rId4" imgW="5010156" imgH="3657690" progId="Visio.Drawing.15">
                  <p:embed/>
                </p:oleObj>
              </mc:Choice>
              <mc:Fallback>
                <p:oleObj name="Visio" r:id="rId4" imgW="5010156" imgH="3657690" progId="Visio.Drawing.15">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83768" y="1378946"/>
                        <a:ext cx="3744416" cy="2733566"/>
                      </a:xfrm>
                      <a:prstGeom prst="rect">
                        <a:avLst/>
                      </a:prstGeom>
                      <a:noFill/>
                    </p:spPr>
                  </p:pic>
                </p:oleObj>
              </mc:Fallback>
            </mc:AlternateContent>
          </a:graphicData>
        </a:graphic>
      </p:graphicFrame>
    </p:spTree>
    <p:extLst>
      <p:ext uri="{BB962C8B-B14F-4D97-AF65-F5344CB8AC3E}">
        <p14:creationId xmlns:p14="http://schemas.microsoft.com/office/powerpoint/2010/main" val="35402834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i="1" dirty="0" smtClean="0"/>
              <a:t>Idle NAV </a:t>
            </a:r>
            <a:r>
              <a:rPr lang="en-US" altLang="ko-KR" dirty="0" smtClean="0"/>
              <a:t>problem on Trigger Frame</a:t>
            </a:r>
            <a:endParaRPr lang="ko-KR" altLang="en-US" dirty="0"/>
          </a:p>
        </p:txBody>
      </p:sp>
      <p:sp>
        <p:nvSpPr>
          <p:cNvPr id="3" name="내용 개체 틀 2"/>
          <p:cNvSpPr>
            <a:spLocks noGrp="1"/>
          </p:cNvSpPr>
          <p:nvPr>
            <p:ph idx="1"/>
          </p:nvPr>
        </p:nvSpPr>
        <p:spPr>
          <a:xfrm>
            <a:off x="457200" y="4077072"/>
            <a:ext cx="8229600" cy="2395141"/>
          </a:xfrm>
        </p:spPr>
        <p:txBody>
          <a:bodyPr>
            <a:normAutofit/>
          </a:bodyPr>
          <a:lstStyle/>
          <a:p>
            <a:r>
              <a:rPr lang="en-US" altLang="ko-KR" dirty="0" smtClean="0"/>
              <a:t>MU RTS NAV is set by Duration field of Trigger Frame</a:t>
            </a:r>
          </a:p>
          <a:p>
            <a:pPr lvl="1"/>
            <a:r>
              <a:rPr lang="en-US" altLang="ko-KR" dirty="0" smtClean="0"/>
              <a:t>TF - UL Data - BA(M-BA) is basic process of UL MU transmission </a:t>
            </a:r>
          </a:p>
          <a:p>
            <a:pPr lvl="1"/>
            <a:r>
              <a:rPr lang="en-US" altLang="ko-KR" dirty="0" smtClean="0"/>
              <a:t>Trigger Frame set long NAV for UL Data but transmission time of Trigger Frame is relatively short </a:t>
            </a:r>
          </a:p>
          <a:p>
            <a:pPr lvl="1"/>
            <a:r>
              <a:rPr lang="en-US" altLang="ko-KR" dirty="0" smtClean="0"/>
              <a:t>Hidden nodes cannot recognize absence of UL transmission</a:t>
            </a:r>
          </a:p>
          <a:p>
            <a:pPr lvl="1"/>
            <a:r>
              <a:rPr lang="en-US" altLang="ko-KR" dirty="0" smtClean="0"/>
              <a:t>Idle NAV problem would be happened if the trigger frame is failed</a:t>
            </a:r>
          </a:p>
        </p:txBody>
      </p:sp>
      <p:sp>
        <p:nvSpPr>
          <p:cNvPr id="4" name="Rectangle 2"/>
          <p:cNvSpPr>
            <a:spLocks noChangeArrowheads="1"/>
          </p:cNvSpPr>
          <p:nvPr/>
        </p:nvSpPr>
        <p:spPr bwMode="auto">
          <a:xfrm>
            <a:off x="2051720" y="1196751"/>
            <a:ext cx="7359601"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ko-KR" altLang="en-US"/>
          </a:p>
        </p:txBody>
      </p:sp>
      <p:graphicFrame>
        <p:nvGraphicFramePr>
          <p:cNvPr id="5" name="개체 4"/>
          <p:cNvGraphicFramePr>
            <a:graphicFrameLocks noChangeAspect="1"/>
          </p:cNvGraphicFramePr>
          <p:nvPr>
            <p:extLst>
              <p:ext uri="{D42A27DB-BD31-4B8C-83A1-F6EECF244321}">
                <p14:modId xmlns:p14="http://schemas.microsoft.com/office/powerpoint/2010/main" val="1529810111"/>
              </p:ext>
            </p:extLst>
          </p:nvPr>
        </p:nvGraphicFramePr>
        <p:xfrm>
          <a:off x="2267744" y="1242470"/>
          <a:ext cx="4032448" cy="2943840"/>
        </p:xfrm>
        <a:graphic>
          <a:graphicData uri="http://schemas.openxmlformats.org/presentationml/2006/ole">
            <mc:AlternateContent xmlns:mc="http://schemas.openxmlformats.org/markup-compatibility/2006">
              <mc:Choice xmlns:v="urn:schemas-microsoft-com:vml" Requires="v">
                <p:oleObj spid="_x0000_s8206" name="Visio" r:id="rId4" imgW="5010156" imgH="3657690" progId="Visio.Drawing.15">
                  <p:embed/>
                </p:oleObj>
              </mc:Choice>
              <mc:Fallback>
                <p:oleObj name="Visio" r:id="rId4" imgW="5010156" imgH="3657690" progId="Visio.Drawing.15">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67744" y="1242470"/>
                        <a:ext cx="4032448" cy="2943840"/>
                      </a:xfrm>
                      <a:prstGeom prst="rect">
                        <a:avLst/>
                      </a:prstGeom>
                      <a:noFill/>
                    </p:spPr>
                  </p:pic>
                </p:oleObj>
              </mc:Fallback>
            </mc:AlternateContent>
          </a:graphicData>
        </a:graphic>
      </p:graphicFrame>
    </p:spTree>
    <p:extLst>
      <p:ext uri="{BB962C8B-B14F-4D97-AF65-F5344CB8AC3E}">
        <p14:creationId xmlns:p14="http://schemas.microsoft.com/office/powerpoint/2010/main" val="14740022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i="1" dirty="0"/>
              <a:t>Idle NAV</a:t>
            </a:r>
            <a:r>
              <a:rPr lang="en-US" altLang="ko-KR" dirty="0"/>
              <a:t> </a:t>
            </a:r>
            <a:r>
              <a:rPr lang="en-US" altLang="ko-KR" dirty="0" smtClean="0"/>
              <a:t>problem</a:t>
            </a:r>
            <a:endParaRPr lang="ko-KR" altLang="en-US" dirty="0"/>
          </a:p>
        </p:txBody>
      </p:sp>
      <p:sp>
        <p:nvSpPr>
          <p:cNvPr id="3" name="내용 개체 틀 2"/>
          <p:cNvSpPr>
            <a:spLocks noGrp="1"/>
          </p:cNvSpPr>
          <p:nvPr>
            <p:ph idx="1"/>
          </p:nvPr>
        </p:nvSpPr>
        <p:spPr>
          <a:xfrm>
            <a:off x="457200" y="4077072"/>
            <a:ext cx="8229600" cy="2395141"/>
          </a:xfrm>
        </p:spPr>
        <p:txBody>
          <a:bodyPr>
            <a:normAutofit/>
          </a:bodyPr>
          <a:lstStyle/>
          <a:p>
            <a:r>
              <a:rPr lang="en-US" altLang="ko-KR" i="1" dirty="0" smtClean="0"/>
              <a:t>Idle NAV </a:t>
            </a:r>
            <a:r>
              <a:rPr lang="en-US" altLang="ko-KR" dirty="0" smtClean="0"/>
              <a:t>problem could degrade channel usage and it might be worse in dense scenario</a:t>
            </a:r>
          </a:p>
          <a:p>
            <a:pPr lvl="1"/>
            <a:r>
              <a:rPr lang="en-US" altLang="ko-KR" dirty="0" smtClean="0"/>
              <a:t>OBSS cannot transmit its data due to its NAV duration even though there are no data transmission on original BSS</a:t>
            </a:r>
          </a:p>
          <a:p>
            <a:pPr lvl="1"/>
            <a:r>
              <a:rPr lang="en-US" altLang="ko-KR" dirty="0" smtClean="0"/>
              <a:t>If there are many APs in original BSS area, more performance degradation might be observed due to </a:t>
            </a:r>
            <a:r>
              <a:rPr lang="en-US" altLang="ko-KR" i="1" dirty="0" smtClean="0"/>
              <a:t>idle NAV</a:t>
            </a:r>
            <a:r>
              <a:rPr lang="en-US" altLang="ko-KR" dirty="0" smtClean="0"/>
              <a:t> problem</a:t>
            </a:r>
          </a:p>
        </p:txBody>
      </p:sp>
      <p:graphicFrame>
        <p:nvGraphicFramePr>
          <p:cNvPr id="5" name="개체 4"/>
          <p:cNvGraphicFramePr>
            <a:graphicFrameLocks noChangeAspect="1"/>
          </p:cNvGraphicFramePr>
          <p:nvPr>
            <p:extLst>
              <p:ext uri="{D42A27DB-BD31-4B8C-83A1-F6EECF244321}">
                <p14:modId xmlns:p14="http://schemas.microsoft.com/office/powerpoint/2010/main" val="2888588904"/>
              </p:ext>
            </p:extLst>
          </p:nvPr>
        </p:nvGraphicFramePr>
        <p:xfrm>
          <a:off x="2051720" y="1340768"/>
          <a:ext cx="5734050" cy="2905125"/>
        </p:xfrm>
        <a:graphic>
          <a:graphicData uri="http://schemas.openxmlformats.org/presentationml/2006/ole">
            <mc:AlternateContent xmlns:mc="http://schemas.openxmlformats.org/markup-compatibility/2006">
              <mc:Choice xmlns:v="urn:schemas-microsoft-com:vml" Requires="v">
                <p:oleObj spid="_x0000_s9228" name="Visio" r:id="rId4" imgW="10001132" imgH="5076810" progId="Visio.Drawing.15">
                  <p:embed/>
                </p:oleObj>
              </mc:Choice>
              <mc:Fallback>
                <p:oleObj name="Visio" r:id="rId4" imgW="10001132" imgH="5076810" progId="Visio.Drawing.15">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51720" y="1340768"/>
                        <a:ext cx="5734050" cy="29051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6512636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Solution 1 : MU RTS reset</a:t>
            </a:r>
            <a:endParaRPr lang="ko-KR" altLang="en-US" dirty="0"/>
          </a:p>
        </p:txBody>
      </p:sp>
      <p:sp>
        <p:nvSpPr>
          <p:cNvPr id="3" name="내용 개체 틀 2"/>
          <p:cNvSpPr>
            <a:spLocks noGrp="1"/>
          </p:cNvSpPr>
          <p:nvPr>
            <p:ph idx="1"/>
          </p:nvPr>
        </p:nvSpPr>
        <p:spPr>
          <a:xfrm>
            <a:off x="457200" y="4358964"/>
            <a:ext cx="8229600" cy="2113249"/>
          </a:xfrm>
        </p:spPr>
        <p:txBody>
          <a:bodyPr>
            <a:normAutofit/>
          </a:bodyPr>
          <a:lstStyle/>
          <a:p>
            <a:r>
              <a:rPr lang="en-US" altLang="ko-KR" dirty="0" smtClean="0"/>
              <a:t>Similar to conventional RTS reset, MU RTS reset could be adopted to solve MU RTS </a:t>
            </a:r>
            <a:r>
              <a:rPr lang="en-US" altLang="ko-KR" i="1" dirty="0" smtClean="0"/>
              <a:t>Idle NAV</a:t>
            </a:r>
            <a:r>
              <a:rPr lang="en-US" altLang="ko-KR" dirty="0" smtClean="0"/>
              <a:t> </a:t>
            </a:r>
            <a:r>
              <a:rPr lang="en-US" altLang="ko-KR" dirty="0" smtClean="0"/>
              <a:t>problem</a:t>
            </a:r>
          </a:p>
          <a:p>
            <a:r>
              <a:rPr lang="en-US" altLang="ko-KR" dirty="0" smtClean="0"/>
              <a:t>11ax STAs which update its NAV setting based on MU RTS reset its NAV if no PHY-</a:t>
            </a:r>
            <a:r>
              <a:rPr lang="en-US" altLang="ko-KR" dirty="0" err="1" smtClean="0"/>
              <a:t>RXSTAT.indication</a:t>
            </a:r>
            <a:r>
              <a:rPr lang="en-US" altLang="ko-KR" dirty="0" smtClean="0"/>
              <a:t> primitive is detected from the PHY during MU RTS timer duration</a:t>
            </a:r>
          </a:p>
        </p:txBody>
      </p:sp>
      <p:graphicFrame>
        <p:nvGraphicFramePr>
          <p:cNvPr id="7" name="개체 6"/>
          <p:cNvGraphicFramePr>
            <a:graphicFrameLocks noChangeAspect="1"/>
          </p:cNvGraphicFramePr>
          <p:nvPr>
            <p:extLst>
              <p:ext uri="{D42A27DB-BD31-4B8C-83A1-F6EECF244321}">
                <p14:modId xmlns:p14="http://schemas.microsoft.com/office/powerpoint/2010/main" val="4184030744"/>
              </p:ext>
            </p:extLst>
          </p:nvPr>
        </p:nvGraphicFramePr>
        <p:xfrm>
          <a:off x="804926" y="1463088"/>
          <a:ext cx="3491880" cy="2895876"/>
        </p:xfrm>
        <a:graphic>
          <a:graphicData uri="http://schemas.openxmlformats.org/presentationml/2006/ole">
            <mc:AlternateContent xmlns:mc="http://schemas.openxmlformats.org/markup-compatibility/2006">
              <mc:Choice xmlns:v="urn:schemas-microsoft-com:vml" Requires="v">
                <p:oleObj spid="_x0000_s10263" name="Visio" r:id="rId4" imgW="4743534" imgH="3933900" progId="Visio.Drawing.15">
                  <p:embed/>
                </p:oleObj>
              </mc:Choice>
              <mc:Fallback>
                <p:oleObj name="Visio" r:id="rId4" imgW="4743534" imgH="3933900" progId="Visio.Drawing.15">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04926" y="1463088"/>
                        <a:ext cx="3491880" cy="2895876"/>
                      </a:xfrm>
                      <a:prstGeom prst="rect">
                        <a:avLst/>
                      </a:prstGeom>
                      <a:noFill/>
                    </p:spPr>
                  </p:pic>
                </p:oleObj>
              </mc:Fallback>
            </mc:AlternateContent>
          </a:graphicData>
        </a:graphic>
      </p:graphicFrame>
      <p:graphicFrame>
        <p:nvGraphicFramePr>
          <p:cNvPr id="10" name="개체 9"/>
          <p:cNvGraphicFramePr>
            <a:graphicFrameLocks noChangeAspect="1"/>
          </p:cNvGraphicFramePr>
          <p:nvPr>
            <p:extLst>
              <p:ext uri="{D42A27DB-BD31-4B8C-83A1-F6EECF244321}">
                <p14:modId xmlns:p14="http://schemas.microsoft.com/office/powerpoint/2010/main" val="1628713426"/>
              </p:ext>
            </p:extLst>
          </p:nvPr>
        </p:nvGraphicFramePr>
        <p:xfrm>
          <a:off x="4427984" y="1463088"/>
          <a:ext cx="3816424" cy="2889578"/>
        </p:xfrm>
        <a:graphic>
          <a:graphicData uri="http://schemas.openxmlformats.org/presentationml/2006/ole">
            <mc:AlternateContent xmlns:mc="http://schemas.openxmlformats.org/markup-compatibility/2006">
              <mc:Choice xmlns:v="urn:schemas-microsoft-com:vml" Requires="v">
                <p:oleObj spid="_x0000_s10264" name="Visio" r:id="rId6" imgW="5334045" imgH="4038660" progId="Visio.Drawing.15">
                  <p:embed/>
                </p:oleObj>
              </mc:Choice>
              <mc:Fallback>
                <p:oleObj name="Visio" r:id="rId6" imgW="5334045" imgH="4038660" progId="Visio.Drawing.15">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427984" y="1463088"/>
                        <a:ext cx="3816424" cy="2889578"/>
                      </a:xfrm>
                      <a:prstGeom prst="rect">
                        <a:avLst/>
                      </a:prstGeom>
                      <a:noFill/>
                    </p:spPr>
                  </p:pic>
                </p:oleObj>
              </mc:Fallback>
            </mc:AlternateContent>
          </a:graphicData>
        </a:graphic>
      </p:graphicFrame>
    </p:spTree>
    <p:extLst>
      <p:ext uri="{BB962C8B-B14F-4D97-AF65-F5344CB8AC3E}">
        <p14:creationId xmlns:p14="http://schemas.microsoft.com/office/powerpoint/2010/main" val="15227518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Solution </a:t>
            </a:r>
            <a:r>
              <a:rPr lang="en-US" altLang="ko-KR" dirty="0"/>
              <a:t>1 : MU RTS reset</a:t>
            </a:r>
            <a:endParaRPr lang="ko-KR" altLang="en-US" dirty="0"/>
          </a:p>
        </p:txBody>
      </p:sp>
      <p:sp>
        <p:nvSpPr>
          <p:cNvPr id="3" name="내용 개체 틀 2"/>
          <p:cNvSpPr>
            <a:spLocks noGrp="1"/>
          </p:cNvSpPr>
          <p:nvPr>
            <p:ph idx="1"/>
          </p:nvPr>
        </p:nvSpPr>
        <p:spPr>
          <a:xfrm>
            <a:off x="457200" y="4632858"/>
            <a:ext cx="8229600" cy="1839355"/>
          </a:xfrm>
        </p:spPr>
        <p:txBody>
          <a:bodyPr>
            <a:normAutofit/>
          </a:bodyPr>
          <a:lstStyle/>
          <a:p>
            <a:r>
              <a:rPr lang="en-US" altLang="ko-KR" dirty="0" smtClean="0"/>
              <a:t>MU RTS reset mechanism cannot solve the M-RTS NAV problem of conventional STAs</a:t>
            </a:r>
          </a:p>
          <a:p>
            <a:pPr lvl="1"/>
            <a:r>
              <a:rPr lang="en-US" altLang="ko-KR" dirty="0" smtClean="0"/>
              <a:t>Conventional STAs cannot recognize M-RTS</a:t>
            </a:r>
          </a:p>
          <a:p>
            <a:pPr lvl="1"/>
            <a:r>
              <a:rPr lang="en-US" altLang="ko-KR" dirty="0" smtClean="0"/>
              <a:t>Fairness problem between 11ax STAs and legacy STAs</a:t>
            </a:r>
          </a:p>
        </p:txBody>
      </p:sp>
      <p:graphicFrame>
        <p:nvGraphicFramePr>
          <p:cNvPr id="7" name="개체 6"/>
          <p:cNvGraphicFramePr>
            <a:graphicFrameLocks noChangeAspect="1"/>
          </p:cNvGraphicFramePr>
          <p:nvPr>
            <p:extLst>
              <p:ext uri="{D42A27DB-BD31-4B8C-83A1-F6EECF244321}">
                <p14:modId xmlns:p14="http://schemas.microsoft.com/office/powerpoint/2010/main" val="881105248"/>
              </p:ext>
            </p:extLst>
          </p:nvPr>
        </p:nvGraphicFramePr>
        <p:xfrm>
          <a:off x="2085975" y="1275143"/>
          <a:ext cx="4972050" cy="3343275"/>
        </p:xfrm>
        <a:graphic>
          <a:graphicData uri="http://schemas.openxmlformats.org/presentationml/2006/ole">
            <mc:AlternateContent xmlns:mc="http://schemas.openxmlformats.org/markup-compatibility/2006">
              <mc:Choice xmlns:v="urn:schemas-microsoft-com:vml" Requires="v">
                <p:oleObj spid="_x0000_s11279" name="Visio" r:id="rId4" imgW="4972067" imgH="3343410" progId="Visio.Drawing.15">
                  <p:embed/>
                </p:oleObj>
              </mc:Choice>
              <mc:Fallback>
                <p:oleObj name="Visio" r:id="rId4" imgW="4972067" imgH="3343410" progId="Visio.Drawing.15">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85975" y="1275143"/>
                        <a:ext cx="4972050" cy="33432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4121393772"/>
      </p:ext>
    </p:extLst>
  </p:cSld>
  <p:clrMapOvr>
    <a:masterClrMapping/>
  </p:clrMapOvr>
  <p:timing>
    <p:tnLst>
      <p:par>
        <p:cTn id="1" dur="indefinite" restart="never" nodeType="tmRoot"/>
      </p:par>
    </p:tnLst>
  </p:timing>
</p:sld>
</file>

<file path=ppt/theme/theme1.xml><?xml version="1.0" encoding="utf-8"?>
<a:theme xmlns:a="http://schemas.openxmlformats.org/drawingml/2006/main" name="2_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12543</TotalTime>
  <Words>865</Words>
  <Application>Microsoft Office PowerPoint</Application>
  <PresentationFormat>화면 슬라이드 쇼(4:3)</PresentationFormat>
  <Paragraphs>84</Paragraphs>
  <Slides>15</Slides>
  <Notes>15</Notes>
  <HiddenSlides>0</HiddenSlides>
  <MMClips>0</MMClips>
  <ScaleCrop>false</ScaleCrop>
  <HeadingPairs>
    <vt:vector size="8" baseType="variant">
      <vt:variant>
        <vt:lpstr>사용한 글꼴</vt:lpstr>
      </vt:variant>
      <vt:variant>
        <vt:i4>4</vt:i4>
      </vt:variant>
      <vt:variant>
        <vt:lpstr>테마</vt:lpstr>
      </vt:variant>
      <vt:variant>
        <vt:i4>1</vt:i4>
      </vt:variant>
      <vt:variant>
        <vt:lpstr>포함된 OLE 서버</vt:lpstr>
      </vt:variant>
      <vt:variant>
        <vt:i4>2</vt:i4>
      </vt:variant>
      <vt:variant>
        <vt:lpstr>슬라이드 제목</vt:lpstr>
      </vt:variant>
      <vt:variant>
        <vt:i4>15</vt:i4>
      </vt:variant>
    </vt:vector>
  </HeadingPairs>
  <TitlesOfParts>
    <vt:vector size="22" baseType="lpstr">
      <vt:lpstr>MS Gothic</vt:lpstr>
      <vt:lpstr>맑은 고딕</vt:lpstr>
      <vt:lpstr>Arial</vt:lpstr>
      <vt:lpstr>Times New Roman</vt:lpstr>
      <vt:lpstr>2_Office 테마</vt:lpstr>
      <vt:lpstr>Document</vt:lpstr>
      <vt:lpstr>Visio</vt:lpstr>
      <vt:lpstr>PowerPoint 프레젠테이션</vt:lpstr>
      <vt:lpstr>Introduction</vt:lpstr>
      <vt:lpstr>MU RTS/CTS procedure</vt:lpstr>
      <vt:lpstr>Recap : RTS NAV reset</vt:lpstr>
      <vt:lpstr>Idle NAV problem on MU RTS NAV</vt:lpstr>
      <vt:lpstr>Idle NAV problem on Trigger Frame</vt:lpstr>
      <vt:lpstr>Idle NAV problem</vt:lpstr>
      <vt:lpstr>Solution 1 : MU RTS reset</vt:lpstr>
      <vt:lpstr>Solution 1 : MU RTS reset</vt:lpstr>
      <vt:lpstr>Solution 2 : CF-END procedure for NAV reset</vt:lpstr>
      <vt:lpstr>Solution 2 : CF-END procedure for NAV reset</vt:lpstr>
      <vt:lpstr>Conclusion</vt:lpstr>
      <vt:lpstr>StrawPoll 1</vt:lpstr>
      <vt:lpstr>StrawPoll 2</vt:lpstr>
      <vt:lpstr>References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5월 기고 스토리라인</dc:title>
  <dc:creator>JinsooAhn</dc:creator>
  <cp:lastModifiedBy>JinsooAhn</cp:lastModifiedBy>
  <cp:revision>210</cp:revision>
  <dcterms:created xsi:type="dcterms:W3CDTF">2015-04-24T00:57:35Z</dcterms:created>
  <dcterms:modified xsi:type="dcterms:W3CDTF">2016-01-18T05:46:52Z</dcterms:modified>
</cp:coreProperties>
</file>