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69" r:id="rId3"/>
    <p:sldId id="336" r:id="rId4"/>
    <p:sldId id="413" r:id="rId5"/>
    <p:sldId id="405" r:id="rId6"/>
    <p:sldId id="395" r:id="rId7"/>
    <p:sldId id="394" r:id="rId8"/>
    <p:sldId id="391" r:id="rId9"/>
    <p:sldId id="411" r:id="rId10"/>
    <p:sldId id="401" r:id="rId11"/>
    <p:sldId id="376" r:id="rId12"/>
    <p:sldId id="414" r:id="rId13"/>
    <p:sldId id="412" r:id="rId14"/>
    <p:sldId id="406" r:id="rId15"/>
    <p:sldId id="407" r:id="rId16"/>
    <p:sldId id="408" r:id="rId17"/>
    <p:sldId id="409" r:id="rId18"/>
    <p:sldId id="41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0161" autoAdjust="0"/>
  </p:normalViewPr>
  <p:slideViewPr>
    <p:cSldViewPr>
      <p:cViewPr varScale="1">
        <p:scale>
          <a:sx n="68" d="100"/>
          <a:sy n="68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9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47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03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035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113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253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900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306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63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346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127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54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41247" y="332601"/>
            <a:ext cx="28042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</a:t>
            </a:r>
            <a:r>
              <a:rPr lang="en-US" sz="1800" b="1" dirty="0" smtClean="0">
                <a:cs typeface="+mn-cs"/>
              </a:rPr>
              <a:t>0080r2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cs typeface="+mn-cs"/>
              </a:rPr>
              <a:t>January</a:t>
            </a:r>
            <a:r>
              <a:rPr lang="en-US" sz="1800" b="1" baseline="0" dirty="0" smtClean="0">
                <a:cs typeface="+mn-cs"/>
              </a:rPr>
              <a:t> 2016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86262-F892-4477-B228-DA9C09FCC693}" type="datetimeFigureOut">
              <a:rPr lang="ko-KR" altLang="en-US" smtClean="0"/>
              <a:t>16. 1. 20.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818A-28B8-4DFE-9498-06E8CCF12F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9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1x/2x/4x OFDM Symbol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HE SU PPDU </a:t>
            </a:r>
            <a:r>
              <a:rPr lang="en-US" altLang="ko-KR" dirty="0" smtClean="0">
                <a:solidFill>
                  <a:schemeClr val="tx1"/>
                </a:solidFill>
              </a:rPr>
              <a:t>with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BCC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559269"/>
              </p:ext>
            </p:extLst>
          </p:nvPr>
        </p:nvGraphicFramePr>
        <p:xfrm>
          <a:off x="519113" y="2663825"/>
          <a:ext cx="8085137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2" name="Document" r:id="rId4" imgW="8969994" imgH="4192082" progId="Word.Document.8">
                  <p:embed/>
                </p:oleObj>
              </mc:Choice>
              <mc:Fallback>
                <p:oleObj name="Document" r:id="rId4" imgW="8969994" imgH="4192082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63825"/>
                        <a:ext cx="8085137" cy="377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By exploiting the repeated waveform in 1x, 2x symbol duration cases, we can achieve throughput gain as shown in [3].</a:t>
            </a:r>
          </a:p>
          <a:p>
            <a:endParaRPr lang="en-US" altLang="ko-KR" dirty="0"/>
          </a:p>
          <a:p>
            <a:r>
              <a:rPr lang="en-US" altLang="ko-KR" dirty="0" smtClean="0"/>
              <a:t>The proposed method can be applied to 20MHz BCC OFDM packet transmission where the existing method may not be effective in terms of padding efficiency (or throughput).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289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add the following text in SDF?</a:t>
            </a:r>
          </a:p>
          <a:p>
            <a:pPr lvl="1"/>
            <a:r>
              <a:rPr lang="en-US" altLang="ko-KR" dirty="0" smtClean="0"/>
              <a:t>For HE SU-OFDM packets using BCC in 20MHz bandwidth, the symbol duration of 3.2us, 6.4us and 12.8us (without CP) </a:t>
            </a:r>
            <a:r>
              <a:rPr lang="en-US" altLang="ko-KR" dirty="0"/>
              <a:t>in the last </a:t>
            </a:r>
            <a:r>
              <a:rPr lang="en-US" altLang="ko-KR" i="1" dirty="0" err="1"/>
              <a:t>m</a:t>
            </a:r>
            <a:r>
              <a:rPr lang="en-US" altLang="ko-KR" i="1" baseline="-25000" dirty="0" err="1"/>
              <a:t>STBC</a:t>
            </a:r>
            <a:r>
              <a:rPr lang="en-US" altLang="ko-KR" dirty="0"/>
              <a:t> OFDM </a:t>
            </a:r>
            <a:r>
              <a:rPr lang="en-US" altLang="ko-KR" dirty="0" smtClean="0"/>
              <a:t>symbols is optionally supported depending on the number of data bits.</a:t>
            </a:r>
          </a:p>
          <a:p>
            <a:pPr lvl="1"/>
            <a:r>
              <a:rPr lang="en-US" altLang="ko-KR" dirty="0" smtClean="0"/>
              <a:t>Details are TBD.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95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dirty="0" smtClean="0"/>
              <a:t>11-15-0132-13-00ax-Specification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endParaRPr lang="en-US" altLang="ko-KR" dirty="0"/>
          </a:p>
          <a:p>
            <a:r>
              <a:rPr lang="en-US" altLang="ko-KR" dirty="0"/>
              <a:t>[2] 11-15-0572-01-00ax-PHY inefficiency of 256FFT per </a:t>
            </a:r>
            <a:r>
              <a:rPr lang="en-US" altLang="ko-KR" dirty="0" smtClean="0"/>
              <a:t>20MHz</a:t>
            </a:r>
          </a:p>
          <a:p>
            <a:r>
              <a:rPr lang="en-US" altLang="ko-KR" dirty="0" smtClean="0"/>
              <a:t>[3] 11-15-0887-03-00ax-</a:t>
            </a:r>
            <a:r>
              <a:rPr lang="en-US" altLang="ko-KR" dirty="0"/>
              <a:t>effcient padding for last OFDM symbol</a:t>
            </a:r>
            <a:endParaRPr lang="en-US" altLang="ko-KR" dirty="0" smtClean="0"/>
          </a:p>
          <a:p>
            <a:r>
              <a:rPr lang="en-US" altLang="ko-KR" dirty="0" smtClean="0"/>
              <a:t>[4] 11-15-1092-00-00ax-support of 1x 2x 4x </a:t>
            </a:r>
            <a:r>
              <a:rPr lang="en-US" altLang="ko-KR" dirty="0" err="1" smtClean="0"/>
              <a:t>ofdm</a:t>
            </a:r>
            <a:r>
              <a:rPr lang="en-US" altLang="ko-KR" dirty="0"/>
              <a:t> </a:t>
            </a:r>
            <a:r>
              <a:rPr lang="en-US" altLang="ko-KR" dirty="0" smtClean="0"/>
              <a:t>symbol in he </a:t>
            </a:r>
            <a:r>
              <a:rPr lang="en-US" altLang="ko-KR" dirty="0" err="1" smtClean="0"/>
              <a:t>su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ppdu</a:t>
            </a:r>
            <a:endParaRPr lang="en-US" altLang="ko-KR" dirty="0" smtClean="0"/>
          </a:p>
          <a:p>
            <a:r>
              <a:rPr lang="en-US" altLang="ko-KR" dirty="0" smtClean="0"/>
              <a:t>[5] 11-15-0810-00ax-</a:t>
            </a:r>
            <a:r>
              <a:rPr lang="en-US" altLang="ko-KR" dirty="0"/>
              <a:t>HE PHY Padding and Packet Extension</a:t>
            </a:r>
            <a:r>
              <a:rPr lang="en-US" altLang="ko-KR" dirty="0" smtClean="0"/>
              <a:t> 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8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encoding process</a:t>
            </a:r>
            <a:r>
              <a:rPr lang="ko-KR" altLang="en-US" dirty="0"/>
              <a:t/>
            </a:r>
            <a:br>
              <a:rPr lang="ko-KR" altLang="en-US" dirty="0"/>
            </a:b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57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Definition of variables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Calculate N</a:t>
            </a:r>
            <a:r>
              <a:rPr lang="en-US" altLang="ko-KR" baseline="-25000" dirty="0" smtClean="0"/>
              <a:t>SYM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301750" y="2486025"/>
          <a:ext cx="67437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3" imgW="4495800" imgH="863600" progId="Equation.3">
                  <p:embed/>
                </p:oleObj>
              </mc:Choice>
              <mc:Fallback>
                <p:oleObj name="Equation" r:id="rId3" imgW="4495800" imgH="863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1750" y="2486025"/>
                        <a:ext cx="67437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2154"/>
              </p:ext>
            </p:extLst>
          </p:nvPr>
        </p:nvGraphicFramePr>
        <p:xfrm>
          <a:off x="1403350" y="5181600"/>
          <a:ext cx="60388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5" imgW="4025880" imgH="482400" progId="Equation.DSMT4">
                  <p:embed/>
                </p:oleObj>
              </mc:Choice>
              <mc:Fallback>
                <p:oleObj name="Equation" r:id="rId5" imgW="4025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50" y="5181600"/>
                        <a:ext cx="603885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65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Calculate the number of data bits in the last OFDM symbol.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Define N</a:t>
            </a:r>
            <a:r>
              <a:rPr lang="en-US" altLang="ko-KR" baseline="-25000" dirty="0" smtClean="0"/>
              <a:t>SD,1x</a:t>
            </a:r>
            <a:r>
              <a:rPr lang="en-US" altLang="ko-KR" dirty="0"/>
              <a:t> </a:t>
            </a:r>
            <a:r>
              <a:rPr lang="en-US" altLang="ko-KR" dirty="0" smtClean="0"/>
              <a:t>, N</a:t>
            </a:r>
            <a:r>
              <a:rPr lang="en-US" altLang="ko-KR" baseline="-25000" dirty="0" smtClean="0"/>
              <a:t>SD,2x </a:t>
            </a:r>
            <a:r>
              <a:rPr lang="en-US" altLang="ko-KR" dirty="0" smtClean="0"/>
              <a:t>, and N</a:t>
            </a:r>
            <a:r>
              <a:rPr lang="en-US" altLang="ko-KR" baseline="-25000" dirty="0" smtClean="0"/>
              <a:t>SD,4x </a:t>
            </a:r>
            <a:r>
              <a:rPr lang="en-US" altLang="ko-KR" dirty="0"/>
              <a:t> </a:t>
            </a:r>
            <a:r>
              <a:rPr lang="en-US" altLang="ko-KR" dirty="0" smtClean="0"/>
              <a:t>(=N</a:t>
            </a:r>
            <a:r>
              <a:rPr lang="en-US" altLang="ko-KR" baseline="-25000" dirty="0" smtClean="0"/>
              <a:t>SD</a:t>
            </a:r>
            <a:r>
              <a:rPr lang="en-US" altLang="ko-KR" dirty="0" smtClean="0"/>
              <a:t>).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 is defined in 11ax . Use of above parameters result in re-use of agreed BCC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parameters.</a:t>
            </a:r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86112"/>
              </p:ext>
            </p:extLst>
          </p:nvPr>
        </p:nvGraphicFramePr>
        <p:xfrm>
          <a:off x="2438400" y="4343400"/>
          <a:ext cx="4267200" cy="548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66800"/>
                <a:gridCol w="1066800"/>
                <a:gridCol w="1066800"/>
                <a:gridCol w="1066800"/>
              </a:tblGrid>
              <a:tr h="20116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SD,1x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SD,2x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ko-KR" sz="1200" baseline="-25000" dirty="0" smtClean="0">
                          <a:latin typeface="+mn-ea"/>
                          <a:ea typeface="+mn-ea"/>
                        </a:rPr>
                        <a:t>SD,4x</a:t>
                      </a:r>
                      <a:endParaRPr lang="ko-KR" altLang="en-US" sz="1200" baseline="-250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20MHz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200" baseline="0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48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102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234</a:t>
                      </a:r>
                      <a:endParaRPr lang="ko-KR" altLang="en-US" sz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118924"/>
              </p:ext>
            </p:extLst>
          </p:nvPr>
        </p:nvGraphicFramePr>
        <p:xfrm>
          <a:off x="974725" y="3054350"/>
          <a:ext cx="7391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4927320" imgH="253800" progId="Equation.DSMT4">
                  <p:embed/>
                </p:oleObj>
              </mc:Choice>
              <mc:Fallback>
                <p:oleObj name="Equation" r:id="rId3" imgW="4927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4725" y="3054350"/>
                        <a:ext cx="7391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6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</a:t>
            </a:r>
            <a:r>
              <a:rPr lang="en-US" altLang="ko-KR" sz="1600" dirty="0" smtClean="0">
                <a:sym typeface="Symbol" panose="05050102010706020507" pitchFamily="18" charset="2"/>
              </a:rPr>
              <a:t>0 </a:t>
            </a:r>
            <a:r>
              <a:rPr lang="en-US" altLang="ko-KR" sz="1600" dirty="0" smtClean="0"/>
              <a:t>&lt;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</a:t>
            </a:r>
            <a:r>
              <a:rPr lang="en-US" altLang="ko-KR" sz="1600" dirty="0" smtClean="0">
                <a:sym typeface="Symbol" panose="05050102010706020507" pitchFamily="18" charset="2"/>
              </a:rPr>
              <a:t>,    (1x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DBPS,1x                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CBPS,1x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case: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interleaver</a:t>
            </a:r>
            <a:r>
              <a:rPr lang="en-US" altLang="ko-KR" sz="1600" dirty="0"/>
              <a:t> 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SD,1x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4k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DBPS,1x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</a:t>
            </a:r>
            <a:r>
              <a:rPr lang="en-US" altLang="ko-KR" sz="1600" dirty="0" smtClean="0">
                <a:sym typeface="Symbol" panose="05050102010706020507" pitchFamily="18" charset="2"/>
              </a:rPr>
              <a:t>,      (2x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DBPS,2x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CBPS,2x</a:t>
            </a:r>
            <a:r>
              <a:rPr lang="en-US" altLang="ko-KR" sz="1600" dirty="0" smtClean="0"/>
              <a:t>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SD,2x</a:t>
            </a:r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2k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</a:t>
            </a:r>
            <a:r>
              <a:rPr lang="en-US" altLang="ko-KR" sz="1600" dirty="0" smtClean="0"/>
              <a:t>. </a:t>
            </a:r>
            <a:endParaRPr lang="en-US" altLang="ko-KR" sz="1600" baseline="-250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If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DBPS,2x </a:t>
            </a:r>
            <a:r>
              <a:rPr lang="en-US" altLang="ko-KR" sz="1600" dirty="0" smtClean="0"/>
              <a:t>&lt;</a:t>
            </a:r>
            <a:r>
              <a:rPr lang="en-US" altLang="ko-KR" sz="1600" dirty="0" err="1"/>
              <a:t>N</a:t>
            </a:r>
            <a:r>
              <a:rPr lang="en-US" altLang="ko-KR" sz="1600" baseline="-25000" dirty="0" err="1"/>
              <a:t>Dbit,last</a:t>
            </a:r>
            <a:r>
              <a:rPr lang="en-US" altLang="ko-KR" sz="1600" dirty="0" smtClean="0">
                <a:sym typeface="Symbol" panose="05050102010706020507" pitchFamily="18" charset="2"/>
              </a:rPr>
              <a:t></a:t>
            </a:r>
            <a:r>
              <a:rPr lang="en-US" altLang="ko-KR" sz="1600" dirty="0">
                <a:sym typeface="Symbol" panose="05050102010706020507" pitchFamily="18" charset="2"/>
              </a:rPr>
              <a:t> </a:t>
            </a:r>
            <a:r>
              <a:rPr lang="en-US" altLang="ko-KR" sz="1600" dirty="0" err="1">
                <a:sym typeface="Symbol" panose="05050102010706020507" pitchFamily="18" charset="2"/>
              </a:rPr>
              <a:t>m</a:t>
            </a:r>
            <a:r>
              <a:rPr lang="en-US" altLang="ko-KR" sz="1600" baseline="-25000" dirty="0" err="1">
                <a:sym typeface="Symbol" panose="05050102010706020507" pitchFamily="18" charset="2"/>
              </a:rPr>
              <a:t>STBC</a:t>
            </a:r>
            <a:r>
              <a:rPr lang="en-US" altLang="ko-KR" sz="1600" baseline="-25000" dirty="0">
                <a:sym typeface="Symbol" panose="05050102010706020507" pitchFamily="18" charset="2"/>
              </a:rPr>
              <a:t> </a:t>
            </a:r>
            <a:r>
              <a:rPr lang="en-US" altLang="ko-KR" sz="1600" dirty="0">
                <a:sym typeface="Symbol" panose="05050102010706020507" pitchFamily="18" charset="2"/>
              </a:rPr>
              <a:t> </a:t>
            </a:r>
            <a:r>
              <a:rPr lang="en-US" altLang="ko-KR" sz="1600" dirty="0" smtClean="0">
                <a:sym typeface="Symbol" panose="05050102010706020507" pitchFamily="18" charset="2"/>
              </a:rPr>
              <a:t>N</a:t>
            </a:r>
            <a:r>
              <a:rPr lang="en-US" altLang="ko-KR" sz="1600" baseline="-25000" dirty="0" smtClean="0">
                <a:sym typeface="Symbol" panose="05050102010706020507" pitchFamily="18" charset="2"/>
              </a:rPr>
              <a:t>DBPS,4x </a:t>
            </a:r>
            <a:r>
              <a:rPr lang="en-US" altLang="ko-KR" sz="1600" dirty="0" smtClean="0">
                <a:sym typeface="Symbol" panose="05050102010706020507" pitchFamily="18" charset="2"/>
              </a:rPr>
              <a:t>,    (4x OFDM symbol duration)</a:t>
            </a:r>
            <a:endParaRPr lang="en-US" altLang="ko-KR" sz="1600" dirty="0">
              <a:sym typeface="Symbol" panose="05050102010706020507" pitchFamily="18" charset="2"/>
            </a:endParaRPr>
          </a:p>
          <a:p>
            <a:pPr lvl="1"/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DBPS,last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DBPS,4x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DBPS</a:t>
            </a:r>
            <a:r>
              <a:rPr lang="en-US" altLang="ko-KR" sz="1600" dirty="0" smtClean="0"/>
              <a:t>)</a:t>
            </a:r>
            <a:r>
              <a:rPr lang="en-US" altLang="ko-KR" sz="1600" baseline="-25000" dirty="0" smtClean="0"/>
              <a:t>                   </a:t>
            </a:r>
            <a:r>
              <a:rPr lang="en-US" altLang="ko-KR" sz="1600" dirty="0"/>
              <a:t>(</a:t>
            </a:r>
            <a:r>
              <a:rPr lang="en-US" altLang="ko-KR" sz="1600" dirty="0" err="1" smtClean="0"/>
              <a:t>N</a:t>
            </a:r>
            <a:r>
              <a:rPr lang="en-US" altLang="ko-KR" sz="1600" baseline="-25000" dirty="0" err="1" smtClean="0"/>
              <a:t>CBPS,last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CBPS,4x</a:t>
            </a:r>
            <a:r>
              <a:rPr lang="en-US" altLang="ko-KR" sz="1600" dirty="0" smtClean="0"/>
              <a:t>(=</a:t>
            </a:r>
            <a:r>
              <a:rPr lang="en-US" altLang="ko-KR" sz="1600" dirty="0"/>
              <a:t>N</a:t>
            </a:r>
            <a:r>
              <a:rPr lang="en-US" altLang="ko-KR" sz="1600" baseline="-25000" dirty="0"/>
              <a:t>CBPS</a:t>
            </a:r>
            <a:r>
              <a:rPr lang="en-US" altLang="ko-KR" sz="1600" dirty="0" smtClean="0"/>
              <a:t>))</a:t>
            </a:r>
            <a:endParaRPr lang="en-US" altLang="ko-KR" sz="1600" baseline="-25000" dirty="0" smtClean="0"/>
          </a:p>
          <a:p>
            <a:pPr lvl="1"/>
            <a:r>
              <a:rPr lang="en-US" altLang="ko-KR" sz="1600" dirty="0"/>
              <a:t>BCC </a:t>
            </a:r>
            <a:r>
              <a:rPr lang="en-US" altLang="ko-KR" sz="1600" dirty="0" smtClean="0"/>
              <a:t>case: </a:t>
            </a:r>
            <a:r>
              <a:rPr lang="en-US" altLang="ko-KR" sz="1600" dirty="0" err="1" smtClean="0"/>
              <a:t>interleaver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size = </a:t>
            </a:r>
            <a:r>
              <a:rPr lang="en-US" altLang="ko-KR" sz="1600" dirty="0" smtClean="0"/>
              <a:t>N</a:t>
            </a:r>
            <a:r>
              <a:rPr lang="en-US" altLang="ko-KR" sz="1600" baseline="-25000" dirty="0" smtClean="0"/>
              <a:t>SD,4x</a:t>
            </a:r>
            <a:r>
              <a:rPr lang="en-US" altLang="ko-KR" sz="1600" dirty="0" smtClean="0"/>
              <a:t>(=N</a:t>
            </a:r>
            <a:r>
              <a:rPr lang="en-US" altLang="ko-KR" sz="1600" baseline="-25000" dirty="0" smtClean="0"/>
              <a:t>SD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600" dirty="0"/>
              <a:t>Data subcarrier with </a:t>
            </a:r>
            <a:r>
              <a:rPr lang="en-US" altLang="ko-KR" sz="1600" dirty="0" smtClean="0"/>
              <a:t>k </a:t>
            </a:r>
            <a:r>
              <a:rPr lang="en-US" altLang="ko-KR" sz="1600" dirty="0"/>
              <a:t>(k=1,2…) indices excluding DC and pilot tones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used.</a:t>
            </a:r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PSDU_LENGTH and PHY Padding Calculation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428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and PHY Padding Calculation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PSDU_LENGTH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Calculation of the number of PHY padding bits (0~7 bits)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sz="16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91957"/>
              </p:ext>
            </p:extLst>
          </p:nvPr>
        </p:nvGraphicFramePr>
        <p:xfrm>
          <a:off x="852488" y="2590800"/>
          <a:ext cx="7639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3" imgW="5206680" imgH="457200" progId="Equation.DSMT4">
                  <p:embed/>
                </p:oleObj>
              </mc:Choice>
              <mc:Fallback>
                <p:oleObj name="Equation" r:id="rId3" imgW="520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2488" y="2590800"/>
                        <a:ext cx="7639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362526"/>
              </p:ext>
            </p:extLst>
          </p:nvPr>
        </p:nvGraphicFramePr>
        <p:xfrm>
          <a:off x="419100" y="4953000"/>
          <a:ext cx="83820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5" imgW="5588000" imgH="266700" progId="Equation.3">
                  <p:embed/>
                </p:oleObj>
              </mc:Choice>
              <mc:Fallback>
                <p:oleObj name="Equation" r:id="rId5" imgW="55880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" y="4953000"/>
                        <a:ext cx="8382000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476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PHY padding and signal extension were included in SFD [1]. </a:t>
            </a:r>
          </a:p>
          <a:p>
            <a:pPr lvl="1"/>
            <a:r>
              <a:rPr lang="en-US" altLang="ko-KR" sz="1800" dirty="0" smtClean="0"/>
              <a:t>The pre-FEC padding, post-FEC padding and packet extension methods were included. </a:t>
            </a:r>
          </a:p>
          <a:p>
            <a:pPr lvl="1"/>
            <a:r>
              <a:rPr lang="en-US" altLang="ko-KR" sz="1800" dirty="0" smtClean="0"/>
              <a:t>Both pre-FEC and post-FEC padding bits fill up the last OFDM symbol with 12.8us (4x) duration.</a:t>
            </a:r>
          </a:p>
          <a:p>
            <a:pPr lvl="1"/>
            <a:r>
              <a:rPr lang="en-US" altLang="ko-KR" sz="1800" dirty="0" smtClean="0"/>
              <a:t>For packets with LDPC, the existing </a:t>
            </a:r>
            <a:r>
              <a:rPr lang="en-US" altLang="ko-KR" sz="1800" dirty="0" smtClean="0"/>
              <a:t>method looks a reasonable </a:t>
            </a:r>
            <a:r>
              <a:rPr lang="en-US" altLang="ko-KR" sz="1800" dirty="0" smtClean="0"/>
              <a:t>approach.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By </a:t>
            </a:r>
            <a:r>
              <a:rPr lang="en-US" altLang="ko-KR" sz="2000" dirty="0"/>
              <a:t>adjusting the duration of the last OFDM symbol</a:t>
            </a:r>
            <a:r>
              <a:rPr lang="en-US" altLang="ko-KR" sz="2000" dirty="0" smtClean="0"/>
              <a:t>, e.g., 1x, 2x, and 4x OFDM symbol,  the </a:t>
            </a:r>
            <a:r>
              <a:rPr lang="en-US" altLang="ko-KR" sz="2000" dirty="0"/>
              <a:t>padding inefficiency </a:t>
            </a:r>
            <a:r>
              <a:rPr lang="en-US" altLang="ko-KR" sz="2000" dirty="0" smtClean="0"/>
              <a:t>in terms of throughput can be reduced.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bits need to be in units of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4x more tones in 11ax </a:t>
            </a:r>
            <a:r>
              <a:rPr lang="en-US" dirty="0" smtClean="0"/>
              <a:t>result </a:t>
            </a:r>
            <a:r>
              <a:rPr lang="en-US" dirty="0" smtClean="0"/>
              <a:t>in </a:t>
            </a:r>
            <a:r>
              <a:rPr lang="en-US" dirty="0" smtClean="0"/>
              <a:t>4x </a:t>
            </a:r>
            <a:r>
              <a:rPr lang="en-US" dirty="0" smtClean="0"/>
              <a:t>larger N</a:t>
            </a:r>
            <a:r>
              <a:rPr lang="en-US" baseline="-25000" dirty="0" smtClean="0"/>
              <a:t>DBPS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Short packets (such as TCP/IP ACK) suffer the most.</a:t>
            </a:r>
          </a:p>
          <a:p>
            <a:r>
              <a:rPr lang="en-US" dirty="0" smtClean="0"/>
              <a:t>Quick SU transmissions from STAs suffer the most.</a:t>
            </a:r>
          </a:p>
          <a:p>
            <a:pPr lvl="1"/>
            <a:r>
              <a:rPr lang="en-US" dirty="0" smtClean="0"/>
              <a:t>In case of MU, it is possible to use smaller RU allocation and multiplex with other packets to reduce down the overall overhead </a:t>
            </a:r>
            <a:r>
              <a:rPr lang="en-US" dirty="0" smtClean="0"/>
              <a:t>inefficiency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Therefore, </a:t>
            </a:r>
            <a:r>
              <a:rPr lang="en-US" dirty="0" smtClean="0"/>
              <a:t>we focus </a:t>
            </a:r>
            <a:r>
              <a:rPr lang="en-US" dirty="0" smtClean="0"/>
              <a:t>on improving padding efficiency in HE SU PPDU and with 20MHz transmission.</a:t>
            </a:r>
          </a:p>
          <a:p>
            <a:pPr lvl="1"/>
            <a:r>
              <a:rPr lang="en-US" dirty="0" smtClean="0"/>
              <a:t>Short packets will not typically require larger transmission BW such as 40/80/160MHz.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</a:t>
            </a:r>
            <a:r>
              <a:rPr lang="en-US" altLang="ko-KR" dirty="0" smtClean="0"/>
              <a:t>roposed </a:t>
            </a:r>
            <a:r>
              <a:rPr lang="en-US" altLang="ko-KR" dirty="0"/>
              <a:t>M</a:t>
            </a:r>
            <a:r>
              <a:rPr lang="en-US" altLang="ko-KR" dirty="0" smtClean="0"/>
              <a:t>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Identical to 1x, 2x, and 4x HE-LTF, the duration of the last </a:t>
            </a:r>
            <a:r>
              <a:rPr lang="en-US" altLang="ko-KR" sz="2000" dirty="0" smtClean="0"/>
              <a:t>OFDM </a:t>
            </a:r>
            <a:r>
              <a:rPr lang="en-US" altLang="ko-KR" sz="2000" dirty="0" smtClean="0"/>
              <a:t>symbol is adjusted depending on the number of information bits (Excess information bits) in the last OFDM symbol.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Limit the use of 1x/2x/4x last OFDM symbol to 20MHz SU transmission.</a:t>
            </a:r>
          </a:p>
          <a:p>
            <a:pPr lvl="1"/>
            <a:r>
              <a:rPr lang="en-US" altLang="ko-KR" sz="1800" dirty="0" smtClean="0"/>
              <a:t>Focus on resolving the biggest padding inefficiency.</a:t>
            </a:r>
          </a:p>
          <a:p>
            <a:pPr lvl="1"/>
            <a:r>
              <a:rPr lang="en-US" altLang="ko-KR" sz="1800" dirty="0" smtClean="0"/>
              <a:t>No changes to the packet padding and packet extension operations in [5].</a:t>
            </a:r>
          </a:p>
          <a:p>
            <a:r>
              <a:rPr lang="en-US" altLang="ko-KR" sz="2000" dirty="0" smtClean="0"/>
              <a:t>Further limit the use of 1x/2x/4x OFDM symbol to BCC.</a:t>
            </a:r>
          </a:p>
          <a:p>
            <a:pPr lvl="1"/>
            <a:r>
              <a:rPr lang="en-US" altLang="ko-KR" sz="1800" dirty="0" smtClean="0"/>
              <a:t>Small size packets have smaller gain with LDPC.</a:t>
            </a:r>
          </a:p>
          <a:p>
            <a:pPr lvl="1"/>
            <a:r>
              <a:rPr lang="en-US" altLang="ko-KR" sz="1800" dirty="0" smtClean="0"/>
              <a:t>Do not need special processing for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size matching (i.e. puncturing/repetition). Simpler design.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PSDU_LENGTH Calculation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53550" y="1986906"/>
            <a:ext cx="809587" cy="246221"/>
            <a:chOff x="744118" y="2009580"/>
            <a:chExt cx="809587" cy="246221"/>
          </a:xfrm>
        </p:grpSpPr>
        <p:cxnSp>
          <p:nvCxnSpPr>
            <p:cNvPr id="33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822756" y="2574879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2612556" y="2295122"/>
            <a:ext cx="4892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5580794" y="2289087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3468" y="2590800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1"/>
          <p:cNvCxnSpPr>
            <a:cxnSpLocks noChangeShapeType="1"/>
          </p:cNvCxnSpPr>
          <p:nvPr/>
        </p:nvCxnSpPr>
        <p:spPr bwMode="auto">
          <a:xfrm flipH="1">
            <a:off x="131979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2"/>
          <p:cNvCxnSpPr>
            <a:cxnSpLocks noChangeShapeType="1"/>
          </p:cNvCxnSpPr>
          <p:nvPr/>
        </p:nvCxnSpPr>
        <p:spPr bwMode="auto">
          <a:xfrm>
            <a:off x="4314056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>
            <a:off x="1308484" y="2535308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16"/>
          <p:cNvCxnSpPr>
            <a:cxnSpLocks noChangeShapeType="1"/>
          </p:cNvCxnSpPr>
          <p:nvPr/>
        </p:nvCxnSpPr>
        <p:spPr bwMode="auto">
          <a:xfrm>
            <a:off x="4328149" y="2537321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34"/>
          <p:cNvSpPr/>
          <p:nvPr/>
        </p:nvSpPr>
        <p:spPr bwMode="auto">
          <a:xfrm>
            <a:off x="4875214" y="2599518"/>
            <a:ext cx="2317562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 Padding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92776" y="2599518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7260608" y="2408781"/>
            <a:ext cx="391234" cy="360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438897" y="2141233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Padding</a:t>
            </a:r>
            <a:endParaRPr lang="en-US" dirty="0"/>
          </a:p>
        </p:txBody>
      </p:sp>
      <p:cxnSp>
        <p:nvCxnSpPr>
          <p:cNvPr id="40" name="Straight Connector 12"/>
          <p:cNvCxnSpPr>
            <a:cxnSpLocks noChangeShapeType="1"/>
          </p:cNvCxnSpPr>
          <p:nvPr/>
        </p:nvCxnSpPr>
        <p:spPr bwMode="auto">
          <a:xfrm>
            <a:off x="4875213" y="245267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"/>
          <p:cNvCxnSpPr>
            <a:cxnSpLocks noChangeShapeType="1"/>
          </p:cNvCxnSpPr>
          <p:nvPr/>
        </p:nvCxnSpPr>
        <p:spPr bwMode="auto">
          <a:xfrm>
            <a:off x="7192776" y="2431925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101798" y="3237820"/>
            <a:ext cx="60909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096080" y="3509197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5598669" y="3235827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603334" y="3509197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51" name="TextBox 19"/>
          <p:cNvSpPr txBox="1">
            <a:spLocks noChangeArrowheads="1"/>
          </p:cNvSpPr>
          <p:nvPr/>
        </p:nvSpPr>
        <p:spPr bwMode="auto">
          <a:xfrm>
            <a:off x="5190480" y="2087810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5029200" y="2720600"/>
            <a:ext cx="228599" cy="1117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439876" y="3841124"/>
            <a:ext cx="14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TOO MUCH!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1151292" y="4249793"/>
            <a:ext cx="809587" cy="246221"/>
            <a:chOff x="744118" y="2009580"/>
            <a:chExt cx="809587" cy="246221"/>
          </a:xfrm>
        </p:grpSpPr>
        <p:cxnSp>
          <p:nvCxnSpPr>
            <p:cNvPr id="85" name="Straight Arrow Connector 30"/>
            <p:cNvCxnSpPr>
              <a:cxnSpLocks noChangeShapeType="1"/>
            </p:cNvCxnSpPr>
            <p:nvPr/>
          </p:nvCxnSpPr>
          <p:spPr bwMode="auto">
            <a:xfrm>
              <a:off x="744118" y="2231830"/>
              <a:ext cx="36576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6" name="TextBox 85"/>
            <p:cNvSpPr txBox="1">
              <a:spLocks noChangeArrowheads="1"/>
            </p:cNvSpPr>
            <p:nvPr/>
          </p:nvSpPr>
          <p:spPr bwMode="auto">
            <a:xfrm>
              <a:off x="1098131" y="2009580"/>
              <a:ext cx="4555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>
                  <a:latin typeface="Times New Roman" panose="02020603050405020304" pitchFamily="18" charset="0"/>
                  <a:ea typeface="宋体" panose="02010600030101010101" pitchFamily="2" charset="-122"/>
                </a:rPr>
                <a:t>Time</a:t>
              </a:r>
            </a:p>
          </p:txBody>
        </p:sp>
      </p:grpSp>
      <p:sp>
        <p:nvSpPr>
          <p:cNvPr id="87" name="TextBox 26"/>
          <p:cNvSpPr txBox="1">
            <a:spLocks noChangeArrowheads="1"/>
          </p:cNvSpPr>
          <p:nvPr/>
        </p:nvSpPr>
        <p:spPr bwMode="auto">
          <a:xfrm>
            <a:off x="920498" y="4837766"/>
            <a:ext cx="546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88" name="TextBox 18"/>
          <p:cNvSpPr txBox="1">
            <a:spLocks noChangeArrowheads="1"/>
          </p:cNvSpPr>
          <p:nvPr/>
        </p:nvSpPr>
        <p:spPr bwMode="auto">
          <a:xfrm>
            <a:off x="2710298" y="4558009"/>
            <a:ext cx="489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9" name="TextBox 19"/>
          <p:cNvSpPr txBox="1">
            <a:spLocks noChangeArrowheads="1"/>
          </p:cNvSpPr>
          <p:nvPr/>
        </p:nvSpPr>
        <p:spPr bwMode="auto">
          <a:xfrm>
            <a:off x="5764833" y="4551974"/>
            <a:ext cx="630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0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-25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CBPS,last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421210" y="4853687"/>
            <a:ext cx="3551745" cy="436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Data Payload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1" name="Straight Connector 11"/>
          <p:cNvCxnSpPr>
            <a:cxnSpLocks noChangeShapeType="1"/>
          </p:cNvCxnSpPr>
          <p:nvPr/>
        </p:nvCxnSpPr>
        <p:spPr bwMode="auto">
          <a:xfrm>
            <a:off x="1432671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12"/>
          <p:cNvCxnSpPr>
            <a:cxnSpLocks noChangeShapeType="1"/>
          </p:cNvCxnSpPr>
          <p:nvPr/>
        </p:nvCxnSpPr>
        <p:spPr bwMode="auto">
          <a:xfrm>
            <a:off x="4411798" y="4715562"/>
            <a:ext cx="0" cy="16090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Connector 13"/>
          <p:cNvCxnSpPr>
            <a:cxnSpLocks noChangeShapeType="1"/>
          </p:cNvCxnSpPr>
          <p:nvPr/>
        </p:nvCxnSpPr>
        <p:spPr bwMode="auto">
          <a:xfrm>
            <a:off x="7412365" y="4740502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Straight Arrow Connector 15"/>
          <p:cNvCxnSpPr>
            <a:cxnSpLocks noChangeShapeType="1"/>
          </p:cNvCxnSpPr>
          <p:nvPr/>
        </p:nvCxnSpPr>
        <p:spPr bwMode="auto">
          <a:xfrm>
            <a:off x="1406226" y="4798195"/>
            <a:ext cx="2999341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16"/>
          <p:cNvCxnSpPr>
            <a:cxnSpLocks noChangeShapeType="1"/>
          </p:cNvCxnSpPr>
          <p:nvPr/>
        </p:nvCxnSpPr>
        <p:spPr bwMode="auto">
          <a:xfrm>
            <a:off x="4425891" y="4800208"/>
            <a:ext cx="299593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Rectangle 95"/>
          <p:cNvSpPr/>
          <p:nvPr/>
        </p:nvSpPr>
        <p:spPr bwMode="auto">
          <a:xfrm>
            <a:off x="4972956" y="4862405"/>
            <a:ext cx="693558" cy="4276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EOF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5673447" y="4862405"/>
            <a:ext cx="150705" cy="42761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12"/>
          <p:cNvCxnSpPr>
            <a:cxnSpLocks noChangeShapeType="1"/>
          </p:cNvCxnSpPr>
          <p:nvPr/>
        </p:nvCxnSpPr>
        <p:spPr bwMode="auto">
          <a:xfrm>
            <a:off x="4972955" y="4715562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Connector 12"/>
          <p:cNvCxnSpPr>
            <a:cxnSpLocks noChangeShapeType="1"/>
          </p:cNvCxnSpPr>
          <p:nvPr/>
        </p:nvCxnSpPr>
        <p:spPr bwMode="auto">
          <a:xfrm flipH="1">
            <a:off x="5809399" y="4670237"/>
            <a:ext cx="18078" cy="1654363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199540" y="5500707"/>
            <a:ext cx="446697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193822" y="5772084"/>
            <a:ext cx="37553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440334" y="5475963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PSDU_LENGTH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3233269" y="5771794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APEP_LENGTH</a:t>
            </a:r>
            <a:endParaRPr lang="en-US" dirty="0"/>
          </a:p>
        </p:txBody>
      </p:sp>
      <p:sp>
        <p:nvSpPr>
          <p:cNvPr id="106" name="TextBox 19"/>
          <p:cNvSpPr txBox="1">
            <a:spLocks noChangeArrowheads="1"/>
          </p:cNvSpPr>
          <p:nvPr/>
        </p:nvSpPr>
        <p:spPr bwMode="auto">
          <a:xfrm>
            <a:off x="5288222" y="4350697"/>
            <a:ext cx="12378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10" name="Straight Connector 12"/>
          <p:cNvCxnSpPr>
            <a:cxnSpLocks noChangeShapeType="1"/>
          </p:cNvCxnSpPr>
          <p:nvPr/>
        </p:nvCxnSpPr>
        <p:spPr bwMode="auto">
          <a:xfrm>
            <a:off x="5675981" y="4670237"/>
            <a:ext cx="0" cy="123956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13"/>
          <p:cNvCxnSpPr>
            <a:cxnSpLocks noChangeShapeType="1"/>
          </p:cNvCxnSpPr>
          <p:nvPr/>
        </p:nvCxnSpPr>
        <p:spPr bwMode="auto">
          <a:xfrm>
            <a:off x="7350414" y="2452675"/>
            <a:ext cx="0" cy="92165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4396528" y="6155113"/>
            <a:ext cx="14128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327209" y="6139114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 bwMode="auto">
          <a:xfrm>
            <a:off x="1462788" y="6160429"/>
            <a:ext cx="2882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2348221" y="6145765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4x OFDM Symbol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5" name="TextBox 19"/>
          <p:cNvSpPr txBox="1">
            <a:spLocks noChangeArrowheads="1"/>
          </p:cNvSpPr>
          <p:nvPr/>
        </p:nvSpPr>
        <p:spPr bwMode="auto">
          <a:xfrm>
            <a:off x="6226518" y="5714878"/>
            <a:ext cx="271856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PSDU_LENGTH </a:t>
            </a:r>
            <a:r>
              <a:rPr lang="en-US" altLang="en-US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is approximately calculated </a:t>
            </a:r>
            <a:r>
              <a:rPr lang="en-US" altLang="en-US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to the nearest 1/4, 1/2, or 1 times N</a:t>
            </a:r>
            <a:r>
              <a:rPr lang="en-US" altLang="en-US" sz="140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CBPS</a:t>
            </a:r>
            <a:endParaRPr lang="en-US" altLang="en-US" sz="14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6" name="TextBox 19"/>
          <p:cNvSpPr txBox="1">
            <a:spLocks noChangeArrowheads="1"/>
          </p:cNvSpPr>
          <p:nvPr/>
        </p:nvSpPr>
        <p:spPr bwMode="auto">
          <a:xfrm>
            <a:off x="24206" y="3961032"/>
            <a:ext cx="1680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Proposed Method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7" name="TextBox 19"/>
          <p:cNvSpPr txBox="1">
            <a:spLocks noChangeArrowheads="1"/>
          </p:cNvSpPr>
          <p:nvPr/>
        </p:nvSpPr>
        <p:spPr bwMode="auto">
          <a:xfrm>
            <a:off x="0" y="15999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u="sng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11ac PSDU_LENGTH calculation rules</a:t>
            </a:r>
            <a:endParaRPr lang="en-US" altLang="en-US" sz="1400" u="sng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6102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Proposed Frame Structure for HE SU PPDU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1x OFDM symbol 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2x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4x </a:t>
            </a:r>
            <a:r>
              <a:rPr lang="en-US" altLang="ko-KR" sz="1800" dirty="0"/>
              <a:t>OFDM symbol </a:t>
            </a:r>
            <a:r>
              <a:rPr lang="en-US" altLang="ko-KR" sz="1800" dirty="0" smtClean="0"/>
              <a:t>duration</a:t>
            </a:r>
            <a:endParaRPr lang="en-US" altLang="ko-KR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6" name="Rectangle 5"/>
          <p:cNvSpPr/>
          <p:nvPr/>
        </p:nvSpPr>
        <p:spPr bwMode="auto">
          <a:xfrm>
            <a:off x="26670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6"/>
          <p:cNvSpPr/>
          <p:nvPr/>
        </p:nvSpPr>
        <p:spPr bwMode="auto">
          <a:xfrm>
            <a:off x="3124200" y="2967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7"/>
          <p:cNvSpPr/>
          <p:nvPr/>
        </p:nvSpPr>
        <p:spPr bwMode="auto">
          <a:xfrm>
            <a:off x="4876800" y="2967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8"/>
          <p:cNvSpPr/>
          <p:nvPr/>
        </p:nvSpPr>
        <p:spPr bwMode="auto">
          <a:xfrm>
            <a:off x="5334000" y="29673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Connector 13"/>
          <p:cNvCxnSpPr/>
          <p:nvPr/>
        </p:nvCxnSpPr>
        <p:spPr bwMode="auto">
          <a:xfrm>
            <a:off x="2667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4"/>
          <p:cNvCxnSpPr/>
          <p:nvPr/>
        </p:nvCxnSpPr>
        <p:spPr bwMode="auto">
          <a:xfrm>
            <a:off x="31242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5"/>
          <p:cNvCxnSpPr/>
          <p:nvPr/>
        </p:nvCxnSpPr>
        <p:spPr bwMode="auto">
          <a:xfrm>
            <a:off x="48768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6"/>
          <p:cNvCxnSpPr/>
          <p:nvPr/>
        </p:nvCxnSpPr>
        <p:spPr bwMode="auto">
          <a:xfrm>
            <a:off x="5334000" y="2586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17"/>
          <p:cNvCxnSpPr/>
          <p:nvPr/>
        </p:nvCxnSpPr>
        <p:spPr bwMode="auto">
          <a:xfrm>
            <a:off x="5791200" y="2590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Arrow Connector 19"/>
          <p:cNvCxnSpPr/>
          <p:nvPr/>
        </p:nvCxnSpPr>
        <p:spPr bwMode="auto">
          <a:xfrm>
            <a:off x="26670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0"/>
          <p:cNvCxnSpPr/>
          <p:nvPr/>
        </p:nvCxnSpPr>
        <p:spPr bwMode="auto">
          <a:xfrm>
            <a:off x="3124200" y="2738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2"/>
          <p:cNvCxnSpPr/>
          <p:nvPr/>
        </p:nvCxnSpPr>
        <p:spPr bwMode="auto">
          <a:xfrm>
            <a:off x="5334000" y="27510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8" name="Straight Arrow Connector 24"/>
          <p:cNvCxnSpPr/>
          <p:nvPr/>
        </p:nvCxnSpPr>
        <p:spPr bwMode="auto">
          <a:xfrm>
            <a:off x="4876800" y="2738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7432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53000" y="2510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124200" y="2286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34000" y="2286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 symbol</a:t>
            </a:r>
          </a:p>
          <a:p>
            <a:r>
              <a:rPr lang="en-US" dirty="0" smtClean="0"/>
              <a:t>3.2us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7973" y="2891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4" name="Rectangle 5"/>
          <p:cNvSpPr/>
          <p:nvPr/>
        </p:nvSpPr>
        <p:spPr bwMode="auto">
          <a:xfrm>
            <a:off x="26670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6"/>
          <p:cNvSpPr/>
          <p:nvPr/>
        </p:nvSpPr>
        <p:spPr bwMode="auto">
          <a:xfrm>
            <a:off x="3124200" y="44913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7"/>
          <p:cNvSpPr/>
          <p:nvPr/>
        </p:nvSpPr>
        <p:spPr bwMode="auto">
          <a:xfrm>
            <a:off x="4876800" y="44913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8"/>
          <p:cNvSpPr/>
          <p:nvPr/>
        </p:nvSpPr>
        <p:spPr bwMode="auto">
          <a:xfrm>
            <a:off x="5334000" y="44913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13"/>
          <p:cNvCxnSpPr/>
          <p:nvPr/>
        </p:nvCxnSpPr>
        <p:spPr bwMode="auto">
          <a:xfrm>
            <a:off x="2667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4"/>
          <p:cNvCxnSpPr/>
          <p:nvPr/>
        </p:nvCxnSpPr>
        <p:spPr bwMode="auto">
          <a:xfrm>
            <a:off x="31242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5"/>
          <p:cNvCxnSpPr/>
          <p:nvPr/>
        </p:nvCxnSpPr>
        <p:spPr bwMode="auto">
          <a:xfrm>
            <a:off x="48768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6"/>
          <p:cNvCxnSpPr/>
          <p:nvPr/>
        </p:nvCxnSpPr>
        <p:spPr bwMode="auto">
          <a:xfrm>
            <a:off x="5334000" y="4110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17"/>
          <p:cNvCxnSpPr/>
          <p:nvPr/>
        </p:nvCxnSpPr>
        <p:spPr bwMode="auto">
          <a:xfrm>
            <a:off x="6220946" y="4114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Arrow Connector 19"/>
          <p:cNvCxnSpPr/>
          <p:nvPr/>
        </p:nvCxnSpPr>
        <p:spPr bwMode="auto">
          <a:xfrm>
            <a:off x="26670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0"/>
          <p:cNvCxnSpPr/>
          <p:nvPr/>
        </p:nvCxnSpPr>
        <p:spPr bwMode="auto">
          <a:xfrm>
            <a:off x="3124200" y="42627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2"/>
          <p:cNvCxnSpPr/>
          <p:nvPr/>
        </p:nvCxnSpPr>
        <p:spPr bwMode="auto">
          <a:xfrm flipV="1">
            <a:off x="5334000" y="42750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6" name="Straight Arrow Connector 24"/>
          <p:cNvCxnSpPr/>
          <p:nvPr/>
        </p:nvCxnSpPr>
        <p:spPr bwMode="auto">
          <a:xfrm>
            <a:off x="4876800" y="42627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7432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953000" y="40341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124200" y="3810000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62600" y="3881735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2x OFDM symbol</a:t>
            </a:r>
          </a:p>
          <a:p>
            <a:r>
              <a:rPr lang="en-US" dirty="0" smtClean="0"/>
              <a:t>6.4us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7973" y="4415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2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8"/>
          <p:cNvSpPr/>
          <p:nvPr/>
        </p:nvSpPr>
        <p:spPr bwMode="auto">
          <a:xfrm>
            <a:off x="5334000" y="5939135"/>
            <a:ext cx="1828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17"/>
          <p:cNvCxnSpPr/>
          <p:nvPr/>
        </p:nvCxnSpPr>
        <p:spPr bwMode="auto">
          <a:xfrm>
            <a:off x="71628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2"/>
          <p:cNvCxnSpPr/>
          <p:nvPr/>
        </p:nvCxnSpPr>
        <p:spPr bwMode="auto">
          <a:xfrm>
            <a:off x="5334000" y="572289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4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124200" y="5253335"/>
            <a:ext cx="172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4x OFDM symbol (12.8us)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5334000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4x </a:t>
            </a:r>
            <a:r>
              <a:rPr lang="en-US" dirty="0" smtClean="0"/>
              <a:t>OFDM symbol</a:t>
            </a:r>
          </a:p>
          <a:p>
            <a:r>
              <a:rPr lang="en-US" dirty="0" smtClean="0"/>
              <a:t>12.8us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7973" y="5862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80" name="Rectangle 8"/>
          <p:cNvSpPr/>
          <p:nvPr/>
        </p:nvSpPr>
        <p:spPr bwMode="auto">
          <a:xfrm>
            <a:off x="57912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"/>
          <p:cNvSpPr/>
          <p:nvPr/>
        </p:nvSpPr>
        <p:spPr bwMode="auto">
          <a:xfrm>
            <a:off x="62484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"/>
          <p:cNvSpPr/>
          <p:nvPr/>
        </p:nvSpPr>
        <p:spPr bwMode="auto">
          <a:xfrm>
            <a:off x="6705600" y="2971800"/>
            <a:ext cx="457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"/>
          <p:cNvSpPr/>
          <p:nvPr/>
        </p:nvSpPr>
        <p:spPr bwMode="auto">
          <a:xfrm>
            <a:off x="6220946" y="4491335"/>
            <a:ext cx="941854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3503" y="1783658"/>
            <a:ext cx="4174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1x/2x OFDM symbol only applied to the last OFDM symbol.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45957" y="28893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2641" y="44035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12641" y="58646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1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PSDU_LENGTH Calculation Process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the numbers of OFDM symbols and bits in the last symbol (N</a:t>
            </a:r>
            <a:r>
              <a:rPr lang="en-US" altLang="ko-KR" sz="2000" baseline="-25000" dirty="0" smtClean="0"/>
              <a:t>SYM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Dbit,last</a:t>
            </a:r>
            <a:r>
              <a:rPr lang="en-US" altLang="ko-KR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Determine the number of data subcarrier in the last symbol (N</a:t>
            </a:r>
            <a:r>
              <a:rPr lang="en-US" altLang="ko-KR" sz="2000" baseline="-25000" dirty="0" smtClean="0"/>
              <a:t>SD,1x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SD,2x</a:t>
            </a:r>
            <a:r>
              <a:rPr lang="en-US" altLang="ko-KR" sz="2000" dirty="0" smtClean="0"/>
              <a:t>, N</a:t>
            </a:r>
            <a:r>
              <a:rPr lang="en-US" altLang="ko-KR" sz="2000" baseline="-25000" dirty="0" smtClean="0"/>
              <a:t>SD,4x</a:t>
            </a:r>
            <a:r>
              <a:rPr lang="en-US" altLang="ko-KR" sz="2000" dirty="0" smtClean="0"/>
              <a:t>) and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DPBS,last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N</a:t>
            </a:r>
            <a:r>
              <a:rPr lang="en-US" altLang="ko-KR" sz="2000" baseline="-25000" dirty="0" err="1" smtClean="0"/>
              <a:t>CBPS,last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Calculate </a:t>
            </a:r>
            <a:r>
              <a:rPr lang="en-US" altLang="ko-KR" sz="2000" dirty="0"/>
              <a:t>the number of padding bits </a:t>
            </a:r>
            <a:r>
              <a:rPr lang="en-US" altLang="ko-KR" sz="2000" dirty="0" err="1"/>
              <a:t>N</a:t>
            </a:r>
            <a:r>
              <a:rPr lang="en-US" altLang="ko-KR" sz="2000" baseline="-25000" dirty="0" err="1"/>
              <a:t>pad</a:t>
            </a:r>
            <a:r>
              <a:rPr lang="en-US" altLang="ko-K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and examples shown in Appendix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endParaRPr lang="en-US" altLang="ko-KR" sz="20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3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SD,4x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Normal operation as in other OFDM symbols </a:t>
            </a:r>
          </a:p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SD,2x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even tones(2k, k=</a:t>
            </a:r>
            <a:r>
              <a:rPr lang="en-US" altLang="ko-KR" dirty="0">
                <a:sym typeface="Symbol"/>
              </a:rPr>
              <a:t>1,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two repeated waveform. T</a:t>
            </a:r>
            <a:r>
              <a:rPr lang="en-US" altLang="ko-KR" dirty="0" smtClean="0">
                <a:sym typeface="Symbol"/>
              </a:rPr>
              <a:t>he </a:t>
            </a:r>
            <a:r>
              <a:rPr lang="en-US" altLang="ko-KR" dirty="0">
                <a:sym typeface="Symbol"/>
              </a:rPr>
              <a:t>first </a:t>
            </a:r>
            <a:r>
              <a:rPr lang="en-US" altLang="ko-KR" dirty="0" smtClean="0">
                <a:sym typeface="Symbol"/>
              </a:rPr>
              <a:t>half is transmitted.</a:t>
            </a:r>
          </a:p>
          <a:p>
            <a:r>
              <a:rPr lang="en-US" altLang="ko-KR" dirty="0" smtClean="0"/>
              <a:t>Cases of N</a:t>
            </a:r>
            <a:r>
              <a:rPr lang="en-US" altLang="ko-KR" baseline="-25000" dirty="0" smtClean="0"/>
              <a:t>SD,1x  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</a:t>
            </a:r>
            <a:r>
              <a:rPr lang="en-US" altLang="ko-KR" dirty="0" smtClean="0">
                <a:sym typeface="Symbol"/>
              </a:rPr>
              <a:t>used. </a:t>
            </a:r>
          </a:p>
          <a:p>
            <a:pPr lvl="1"/>
            <a:r>
              <a:rPr lang="en-US" altLang="ko-KR" dirty="0" smtClean="0">
                <a:sym typeface="Symbol"/>
              </a:rPr>
              <a:t>The </a:t>
            </a:r>
            <a:r>
              <a:rPr lang="en-US" altLang="ko-KR" dirty="0">
                <a:sym typeface="Symbol"/>
              </a:rPr>
              <a:t>output of IDFT has 4 repeated waveform. The first half is </a:t>
            </a:r>
            <a:r>
              <a:rPr lang="en-US" altLang="ko-KR" dirty="0" smtClean="0">
                <a:sym typeface="Symbol"/>
              </a:rPr>
              <a:t>transmitted.</a:t>
            </a:r>
            <a:endParaRPr lang="en-US" altLang="ko-KR" dirty="0">
              <a:sym typeface="Symbol"/>
            </a:endParaRP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3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proposal, support of 1x/2x/4x OFDM symbol, targets small payload transmissions in OFDM transmissions. (20MHz with BCC) 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2.4GHz </a:t>
            </a:r>
            <a:r>
              <a:rPr lang="en-US" altLang="ko-KR" dirty="0" smtClean="0"/>
              <a:t>operations, </a:t>
            </a:r>
            <a:r>
              <a:rPr lang="en-US" altLang="ko-KR" dirty="0"/>
              <a:t>20MHz OFDM transmissions are useful due to channel assignment and legacy operations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Direct link operations</a:t>
            </a:r>
            <a:endParaRPr lang="en-US" dirty="0" smtClean="0"/>
          </a:p>
          <a:p>
            <a:r>
              <a:rPr lang="en-US" dirty="0" smtClean="0"/>
              <a:t>We reduce amount of EOF padding performed and transmit air-time.</a:t>
            </a:r>
          </a:p>
          <a:p>
            <a:r>
              <a:rPr lang="en-US" dirty="0" smtClean="0"/>
              <a:t>In a STBC case, we can reduce the symbol duration of last two OFDM symbols. 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4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114049</TotalTime>
  <Words>1483</Words>
  <Application>Microsoft Macintosh PowerPoint</Application>
  <PresentationFormat>On-screen Show (4:3)</PresentationFormat>
  <Paragraphs>226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802-11-Submission</vt:lpstr>
      <vt:lpstr>디자인 사용자 지정</vt:lpstr>
      <vt:lpstr>Document</vt:lpstr>
      <vt:lpstr>Equation</vt:lpstr>
      <vt:lpstr>1x/2x/4x OFDM Symbol in HE SU PPDU with BCC</vt:lpstr>
      <vt:lpstr>Background</vt:lpstr>
      <vt:lpstr>Padding Efficiency</vt:lpstr>
      <vt:lpstr>Proposed Method</vt:lpstr>
      <vt:lpstr>Proposed PSDU_LENGTH Calculation</vt:lpstr>
      <vt:lpstr>Proposed Frame Structure for HE SU PPDU</vt:lpstr>
      <vt:lpstr>PSDU_LENGTH Calculation Process</vt:lpstr>
      <vt:lpstr>OFDM modulation</vt:lpstr>
      <vt:lpstr>The strong points</vt:lpstr>
      <vt:lpstr>Conclusion</vt:lpstr>
      <vt:lpstr>Straw poll</vt:lpstr>
      <vt:lpstr>REFERENCES</vt:lpstr>
      <vt:lpstr>Appendix: encoding process </vt:lpstr>
      <vt:lpstr>PSDU_LENGTH and PHY Padding Calculation</vt:lpstr>
      <vt:lpstr>PSDU_LENGTH and PHY Padding Calculation</vt:lpstr>
      <vt:lpstr>PSDU_LENGTH and PHY Padding Calculation</vt:lpstr>
      <vt:lpstr>PSDU_LENGTH and PHY Padding Calculation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of 1x/2x/4x OFDM Symbolin HE SU PPDU</dc:title>
  <dc:creator>Heejung Yu</dc:creator>
  <cp:lastModifiedBy>Heejung Yu</cp:lastModifiedBy>
  <cp:revision>1635</cp:revision>
  <cp:lastPrinted>1998-02-10T13:28:06Z</cp:lastPrinted>
  <dcterms:created xsi:type="dcterms:W3CDTF">2007-05-21T21:00:37Z</dcterms:created>
  <dcterms:modified xsi:type="dcterms:W3CDTF">2016-01-20T11:16:41Z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