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20"/>
  </p:notesMasterIdLst>
  <p:handoutMasterIdLst>
    <p:handoutMasterId r:id="rId21"/>
  </p:handoutMasterIdLst>
  <p:sldIdLst>
    <p:sldId id="269" r:id="rId3"/>
    <p:sldId id="336" r:id="rId4"/>
    <p:sldId id="413" r:id="rId5"/>
    <p:sldId id="405" r:id="rId6"/>
    <p:sldId id="395" r:id="rId7"/>
    <p:sldId id="394" r:id="rId8"/>
    <p:sldId id="391" r:id="rId9"/>
    <p:sldId id="411" r:id="rId10"/>
    <p:sldId id="401" r:id="rId11"/>
    <p:sldId id="376" r:id="rId12"/>
    <p:sldId id="414" r:id="rId13"/>
    <p:sldId id="412" r:id="rId14"/>
    <p:sldId id="406" r:id="rId15"/>
    <p:sldId id="407" r:id="rId16"/>
    <p:sldId id="408" r:id="rId17"/>
    <p:sldId id="409" r:id="rId18"/>
    <p:sldId id="410" r:id="rId1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보통 스타일 3 - 강조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보통 스타일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0161" autoAdjust="0"/>
  </p:normalViewPr>
  <p:slideViewPr>
    <p:cSldViewPr>
      <p:cViewPr varScale="1">
        <p:scale>
          <a:sx n="103" d="100"/>
          <a:sy n="103" d="100"/>
        </p:scale>
        <p:origin x="1228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148" y="9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802.11-16/xxxxr0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04195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8942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364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6262-F892-4477-B228-DA9C09FCC693}" type="datetimeFigureOut">
              <a:rPr lang="ko-KR" altLang="en-US" smtClean="0"/>
              <a:t>2016-01-18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818A-28B8-4DFE-9498-06E8CCF12F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04764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6262-F892-4477-B228-DA9C09FCC693}" type="datetimeFigureOut">
              <a:rPr lang="ko-KR" altLang="en-US" smtClean="0"/>
              <a:t>2016-01-18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818A-28B8-4DFE-9498-06E8CCF12F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8037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6262-F892-4477-B228-DA9C09FCC693}" type="datetimeFigureOut">
              <a:rPr lang="ko-KR" altLang="en-US" smtClean="0"/>
              <a:t>2016-01-18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818A-28B8-4DFE-9498-06E8CCF12F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6035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6262-F892-4477-B228-DA9C09FCC693}" type="datetimeFigureOut">
              <a:rPr lang="ko-KR" altLang="en-US" smtClean="0"/>
              <a:t>2016-01-18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818A-28B8-4DFE-9498-06E8CCF12F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81135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6262-F892-4477-B228-DA9C09FCC693}" type="datetimeFigureOut">
              <a:rPr lang="ko-KR" altLang="en-US" smtClean="0"/>
              <a:t>2016-01-18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818A-28B8-4DFE-9498-06E8CCF12F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22533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6262-F892-4477-B228-DA9C09FCC693}" type="datetimeFigureOut">
              <a:rPr lang="ko-KR" altLang="en-US" smtClean="0"/>
              <a:t>2016-01-18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818A-28B8-4DFE-9498-06E8CCF12F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90089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6262-F892-4477-B228-DA9C09FCC693}" type="datetimeFigureOut">
              <a:rPr lang="ko-KR" altLang="en-US" smtClean="0"/>
              <a:t>2016-01-18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818A-28B8-4DFE-9498-06E8CCF12F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23063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6262-F892-4477-B228-DA9C09FCC693}" type="datetimeFigureOut">
              <a:rPr lang="ko-KR" altLang="en-US" smtClean="0"/>
              <a:t>2016-01-18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818A-28B8-4DFE-9498-06E8CCF12F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0637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6262-F892-4477-B228-DA9C09FCC693}" type="datetimeFigureOut">
              <a:rPr lang="ko-KR" altLang="en-US" smtClean="0"/>
              <a:t>2016-01-18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818A-28B8-4DFE-9498-06E8CCF12F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13460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6262-F892-4477-B228-DA9C09FCC693}" type="datetimeFigureOut">
              <a:rPr lang="ko-KR" altLang="en-US" smtClean="0"/>
              <a:t>2016-01-18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818A-28B8-4DFE-9498-06E8CCF12F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01275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6262-F892-4477-B228-DA9C09FCC693}" type="datetimeFigureOut">
              <a:rPr lang="ko-KR" altLang="en-US" smtClean="0"/>
              <a:t>2016-01-18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818A-28B8-4DFE-9498-06E8CCF12F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2546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54059" y="6475413"/>
            <a:ext cx="27898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802.11-16/0080r0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4" name="Rectangle 7"/>
          <p:cNvSpPr>
            <a:spLocks noChangeArrowheads="1"/>
          </p:cNvSpPr>
          <p:nvPr userDrawn="1"/>
        </p:nvSpPr>
        <p:spPr bwMode="auto">
          <a:xfrm>
            <a:off x="685800" y="332601"/>
            <a:ext cx="1676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lvl="4" indent="0" algn="l" eaLnBrk="0" hangingPunct="0">
              <a:defRPr/>
            </a:pPr>
            <a:r>
              <a:rPr lang="en-US" sz="1800" b="1" dirty="0" smtClean="0">
                <a:cs typeface="+mn-cs"/>
              </a:rPr>
              <a:t>January</a:t>
            </a:r>
            <a:r>
              <a:rPr lang="en-US" sz="1800" b="1" baseline="0" dirty="0" smtClean="0">
                <a:cs typeface="+mn-cs"/>
              </a:rPr>
              <a:t> 2016</a:t>
            </a:r>
            <a:endParaRPr lang="en-US" sz="1800" b="1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86262-F892-4477-B228-DA9C09FCC693}" type="datetimeFigureOut">
              <a:rPr lang="ko-KR" altLang="en-US" smtClean="0"/>
              <a:t>2016-01-18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3818A-28B8-4DFE-9498-06E8CCF12F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0922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5587" y="6475413"/>
            <a:ext cx="2828338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Heejung</a:t>
            </a:r>
            <a:r>
              <a:rPr lang="en-US" dirty="0" smtClean="0"/>
              <a:t> Yu, </a:t>
            </a:r>
            <a:r>
              <a:rPr lang="en-US" dirty="0" err="1" smtClean="0"/>
              <a:t>Yeungnam</a:t>
            </a:r>
            <a:r>
              <a:rPr lang="en-US" dirty="0" smtClean="0"/>
              <a:t> Univ./NEWRACOM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1x/2x/4x OFDM Symbol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in HE SU PPDU </a:t>
            </a:r>
            <a:r>
              <a:rPr lang="en-US" altLang="ko-KR" dirty="0" smtClean="0">
                <a:solidFill>
                  <a:schemeClr val="tx1"/>
                </a:solidFill>
              </a:rPr>
              <a:t>with</a:t>
            </a:r>
            <a:r>
              <a:rPr lang="ko-KR" altLang="en-US" dirty="0">
                <a:solidFill>
                  <a:schemeClr val="tx1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BCC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2016-01-18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4" name="개체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3559269"/>
              </p:ext>
            </p:extLst>
          </p:nvPr>
        </p:nvGraphicFramePr>
        <p:xfrm>
          <a:off x="519113" y="2663825"/>
          <a:ext cx="8085137" cy="377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5" name="Document" r:id="rId4" imgW="8969994" imgH="4192082" progId="Word.Document.8">
                  <p:embed/>
                </p:oleObj>
              </mc:Choice>
              <mc:Fallback>
                <p:oleObj name="Document" r:id="rId4" imgW="8969994" imgH="4192082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663825"/>
                        <a:ext cx="8085137" cy="377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Conclusion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내용 개체 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By exploiting the repeated waveform in 1x, 2x symbol duration cases, we can achieve throughput gain as shown in [3].</a:t>
            </a:r>
          </a:p>
          <a:p>
            <a:endParaRPr lang="en-US" altLang="ko-KR" dirty="0"/>
          </a:p>
          <a:p>
            <a:r>
              <a:rPr lang="en-US" altLang="ko-KR" dirty="0" smtClean="0"/>
              <a:t>The proposed method can be applied to 20MHz BCC OFDM packet transmission where the existing method may not be effective in terms of padding efficiency (or throughput).</a:t>
            </a:r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289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to add the following text in SDF?</a:t>
            </a:r>
          </a:p>
          <a:p>
            <a:pPr lvl="1"/>
            <a:r>
              <a:rPr lang="en-US" altLang="ko-KR" dirty="0" smtClean="0"/>
              <a:t>For HE SU-OFDM packets using BCC in 20MHz bandwidth, the symbol duration of 3.2us, 6.4us and 12.8us (without CP) </a:t>
            </a:r>
            <a:r>
              <a:rPr lang="en-US" altLang="ko-KR" dirty="0"/>
              <a:t>in the last </a:t>
            </a:r>
            <a:r>
              <a:rPr lang="en-US" altLang="ko-KR" i="1" dirty="0" err="1"/>
              <a:t>m</a:t>
            </a:r>
            <a:r>
              <a:rPr lang="en-US" altLang="ko-KR" i="1" baseline="-25000" dirty="0" err="1"/>
              <a:t>STBC</a:t>
            </a:r>
            <a:r>
              <a:rPr lang="en-US" altLang="ko-KR" dirty="0"/>
              <a:t> OFDM </a:t>
            </a:r>
            <a:r>
              <a:rPr lang="en-US" altLang="ko-KR" dirty="0" smtClean="0"/>
              <a:t>symbols is optionally supported depending on the number of data bits.</a:t>
            </a:r>
          </a:p>
          <a:p>
            <a:pPr lvl="1"/>
            <a:r>
              <a:rPr lang="en-US" altLang="ko-KR" dirty="0" smtClean="0"/>
              <a:t>Details are TBD.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49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[1] </a:t>
            </a:r>
            <a:r>
              <a:rPr lang="en-US" altLang="ko-KR" dirty="0" smtClean="0"/>
              <a:t>11-15-0132-13-00ax-Specification </a:t>
            </a:r>
            <a:r>
              <a:rPr lang="en-US" altLang="ko-KR" dirty="0"/>
              <a:t>Framework for </a:t>
            </a:r>
            <a:r>
              <a:rPr lang="en-US" altLang="ko-KR" dirty="0" err="1" smtClean="0"/>
              <a:t>Tgax</a:t>
            </a:r>
            <a:endParaRPr lang="en-US" altLang="ko-KR" dirty="0"/>
          </a:p>
          <a:p>
            <a:r>
              <a:rPr lang="en-US" altLang="ko-KR" dirty="0"/>
              <a:t>[2] 11-15-0572-01-00ax-PHY inefficiency of 256FFT per </a:t>
            </a:r>
            <a:r>
              <a:rPr lang="en-US" altLang="ko-KR" dirty="0" smtClean="0"/>
              <a:t>20MHz</a:t>
            </a:r>
          </a:p>
          <a:p>
            <a:r>
              <a:rPr lang="en-US" altLang="ko-KR" dirty="0" smtClean="0"/>
              <a:t>[3] 11-15-0887-03-00ax-</a:t>
            </a:r>
            <a:r>
              <a:rPr lang="en-US" altLang="ko-KR" dirty="0"/>
              <a:t>effcient padding for last OFDM symbol</a:t>
            </a:r>
            <a:endParaRPr lang="en-US" altLang="ko-KR" dirty="0" smtClean="0"/>
          </a:p>
          <a:p>
            <a:r>
              <a:rPr lang="en-US" altLang="ko-KR" dirty="0" smtClean="0"/>
              <a:t>[4] 11-15-1092-00-00ax-support of 1x 2x 4x </a:t>
            </a:r>
            <a:r>
              <a:rPr lang="en-US" altLang="ko-KR" dirty="0" err="1" smtClean="0"/>
              <a:t>ofdm</a:t>
            </a:r>
            <a:r>
              <a:rPr lang="en-US" altLang="ko-KR" dirty="0"/>
              <a:t> </a:t>
            </a:r>
            <a:r>
              <a:rPr lang="en-US" altLang="ko-KR" dirty="0" smtClean="0"/>
              <a:t>symbol in he </a:t>
            </a:r>
            <a:r>
              <a:rPr lang="en-US" altLang="ko-KR" dirty="0" err="1" smtClean="0"/>
              <a:t>su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ppdu</a:t>
            </a:r>
            <a:endParaRPr lang="en-US" altLang="ko-KR" dirty="0" smtClean="0"/>
          </a:p>
          <a:p>
            <a:r>
              <a:rPr lang="en-US" altLang="ko-KR" dirty="0" smtClean="0"/>
              <a:t>[5] 11-15-0810-00ax-</a:t>
            </a:r>
            <a:r>
              <a:rPr lang="en-US" altLang="ko-KR" dirty="0"/>
              <a:t>HE PHY Padding and Packet Extension</a:t>
            </a:r>
            <a:r>
              <a:rPr lang="en-US" altLang="ko-KR" dirty="0" smtClean="0"/>
              <a:t> </a:t>
            </a:r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8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Appendix: </a:t>
            </a:r>
            <a:r>
              <a:rPr lang="en-US" altLang="ko-KR" dirty="0" smtClean="0"/>
              <a:t>encoding process</a:t>
            </a:r>
            <a:r>
              <a:rPr lang="ko-KR" altLang="en-US" dirty="0"/>
              <a:t/>
            </a:r>
            <a:br>
              <a:rPr lang="ko-KR" altLang="en-US" dirty="0"/>
            </a:b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457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PSDU_LENGTH and PHY Padding Calculation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Definition of variables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Calculate N</a:t>
            </a:r>
            <a:r>
              <a:rPr lang="en-US" altLang="ko-KR" baseline="-25000" dirty="0" smtClean="0"/>
              <a:t>SYM</a:t>
            </a:r>
            <a:r>
              <a:rPr lang="en-US" altLang="ko-KR" dirty="0" smtClean="0"/>
              <a:t>.</a:t>
            </a:r>
          </a:p>
          <a:p>
            <a:pPr lvl="1"/>
            <a:endParaRPr lang="en-US" altLang="ko-KR" sz="1400" dirty="0" smtClean="0"/>
          </a:p>
          <a:p>
            <a:pPr marL="457200" lvl="1" indent="0">
              <a:buNone/>
            </a:pP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1301750" y="2486025"/>
          <a:ext cx="67437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8" name="Equation" r:id="rId3" imgW="4495800" imgH="863600" progId="Equation.3">
                  <p:embed/>
                </p:oleObj>
              </mc:Choice>
              <mc:Fallback>
                <p:oleObj name="Equation" r:id="rId3" imgW="4495800" imgH="863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01750" y="2486025"/>
                        <a:ext cx="6743700" cy="1295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602154"/>
              </p:ext>
            </p:extLst>
          </p:nvPr>
        </p:nvGraphicFramePr>
        <p:xfrm>
          <a:off x="1403350" y="5181600"/>
          <a:ext cx="603885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name="Equation" r:id="rId5" imgW="4025880" imgH="482400" progId="Equation.DSMT4">
                  <p:embed/>
                </p:oleObj>
              </mc:Choice>
              <mc:Fallback>
                <p:oleObj name="Equation" r:id="rId5" imgW="402588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03350" y="5181600"/>
                        <a:ext cx="6038850" cy="722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465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PSDU_LENGTH and PHY Padding Calculation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Calculate the number of data bits in the last OFDM symbol.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Define N</a:t>
            </a:r>
            <a:r>
              <a:rPr lang="en-US" altLang="ko-KR" baseline="-25000" dirty="0" smtClean="0"/>
              <a:t>SD,1x</a:t>
            </a:r>
            <a:r>
              <a:rPr lang="en-US" altLang="ko-KR" dirty="0"/>
              <a:t> </a:t>
            </a:r>
            <a:r>
              <a:rPr lang="en-US" altLang="ko-KR" dirty="0" smtClean="0"/>
              <a:t>, N</a:t>
            </a:r>
            <a:r>
              <a:rPr lang="en-US" altLang="ko-KR" baseline="-25000" dirty="0" smtClean="0"/>
              <a:t>SD,2x </a:t>
            </a:r>
            <a:r>
              <a:rPr lang="en-US" altLang="ko-KR" dirty="0" smtClean="0"/>
              <a:t>, and N</a:t>
            </a:r>
            <a:r>
              <a:rPr lang="en-US" altLang="ko-KR" baseline="-25000" dirty="0" smtClean="0"/>
              <a:t>SD,4x </a:t>
            </a:r>
            <a:r>
              <a:rPr lang="en-US" altLang="ko-KR" dirty="0"/>
              <a:t> </a:t>
            </a:r>
            <a:r>
              <a:rPr lang="en-US" altLang="ko-KR" dirty="0" smtClean="0"/>
              <a:t>(=N</a:t>
            </a:r>
            <a:r>
              <a:rPr lang="en-US" altLang="ko-KR" baseline="-25000" dirty="0" smtClean="0"/>
              <a:t>SD</a:t>
            </a:r>
            <a:r>
              <a:rPr lang="en-US" altLang="ko-KR" dirty="0" smtClean="0"/>
              <a:t>)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sz="1600" dirty="0" smtClean="0"/>
              <a:t>N</a:t>
            </a:r>
            <a:r>
              <a:rPr lang="en-US" altLang="ko-KR" sz="1600" baseline="-25000" dirty="0" smtClean="0"/>
              <a:t>SD</a:t>
            </a:r>
            <a:r>
              <a:rPr lang="en-US" altLang="ko-KR" sz="1600" dirty="0" smtClean="0"/>
              <a:t> is defined in 11ax . Use of above parameters result in re-use of agreed BCC </a:t>
            </a:r>
            <a:r>
              <a:rPr lang="en-US" altLang="ko-KR" sz="1600" dirty="0" err="1" smtClean="0"/>
              <a:t>interleaver</a:t>
            </a:r>
            <a:r>
              <a:rPr lang="en-US" altLang="ko-KR" sz="1600" dirty="0" smtClean="0"/>
              <a:t> parameters.</a:t>
            </a:r>
          </a:p>
          <a:p>
            <a:pPr marL="457200" lvl="1" indent="0">
              <a:buNone/>
            </a:pPr>
            <a:r>
              <a:rPr lang="en-US" altLang="ko-KR" dirty="0" smtClean="0"/>
              <a:t> </a:t>
            </a:r>
          </a:p>
          <a:p>
            <a:pPr marL="457200" lvl="1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marL="457200" lvl="1" indent="0">
              <a:buNone/>
            </a:pP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886112"/>
              </p:ext>
            </p:extLst>
          </p:nvPr>
        </p:nvGraphicFramePr>
        <p:xfrm>
          <a:off x="2438400" y="4343400"/>
          <a:ext cx="4267200" cy="5486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66800"/>
                <a:gridCol w="1066800"/>
                <a:gridCol w="1066800"/>
                <a:gridCol w="1066800"/>
              </a:tblGrid>
              <a:tr h="201168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+mn-ea"/>
                          <a:ea typeface="+mn-ea"/>
                        </a:rPr>
                        <a:t>N</a:t>
                      </a:r>
                      <a:r>
                        <a:rPr lang="en-US" altLang="ko-KR" sz="1200" baseline="-25000" dirty="0" smtClean="0">
                          <a:latin typeface="+mn-ea"/>
                          <a:ea typeface="+mn-ea"/>
                        </a:rPr>
                        <a:t>SD,1x</a:t>
                      </a:r>
                      <a:endParaRPr lang="ko-KR" altLang="en-US" sz="1200" baseline="-250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+mn-ea"/>
                          <a:ea typeface="+mn-ea"/>
                        </a:rPr>
                        <a:t>N</a:t>
                      </a:r>
                      <a:r>
                        <a:rPr lang="en-US" altLang="ko-KR" sz="1200" baseline="-25000" dirty="0" smtClean="0">
                          <a:latin typeface="+mn-ea"/>
                          <a:ea typeface="+mn-ea"/>
                        </a:rPr>
                        <a:t>SD,2x</a:t>
                      </a:r>
                      <a:endParaRPr lang="ko-KR" altLang="en-US" sz="1200" baseline="-250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+mn-ea"/>
                          <a:ea typeface="+mn-ea"/>
                        </a:rPr>
                        <a:t>N</a:t>
                      </a:r>
                      <a:r>
                        <a:rPr lang="en-US" altLang="ko-KR" sz="1200" baseline="-25000" dirty="0" smtClean="0">
                          <a:latin typeface="+mn-ea"/>
                          <a:ea typeface="+mn-ea"/>
                        </a:rPr>
                        <a:t>SD,4x</a:t>
                      </a:r>
                      <a:endParaRPr lang="ko-KR" altLang="en-US" sz="1200" baseline="-250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0116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+mn-ea"/>
                          <a:ea typeface="+mn-ea"/>
                        </a:rPr>
                        <a:t>20MHz</a:t>
                      </a:r>
                      <a:r>
                        <a:rPr lang="en-US" altLang="ko-KR" sz="1200" baseline="0" dirty="0" smtClean="0">
                          <a:latin typeface="+mn-ea"/>
                          <a:ea typeface="+mn-ea"/>
                        </a:rPr>
                        <a:t> </a:t>
                      </a:r>
                      <a:endParaRPr lang="en-US" altLang="ko-KR" sz="1200" baseline="0" dirty="0" smtClean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+mn-ea"/>
                          <a:ea typeface="+mn-ea"/>
                        </a:rPr>
                        <a:t>48</a:t>
                      </a:r>
                      <a:endParaRPr lang="ko-KR" altLang="en-US" sz="12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+mn-ea"/>
                          <a:ea typeface="+mn-ea"/>
                        </a:rPr>
                        <a:t>102</a:t>
                      </a:r>
                      <a:endParaRPr lang="ko-KR" altLang="en-US" sz="12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+mn-ea"/>
                          <a:ea typeface="+mn-ea"/>
                        </a:rPr>
                        <a:t>234</a:t>
                      </a:r>
                      <a:endParaRPr lang="ko-KR" altLang="en-US" sz="12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9118924"/>
              </p:ext>
            </p:extLst>
          </p:nvPr>
        </p:nvGraphicFramePr>
        <p:xfrm>
          <a:off x="974725" y="3054350"/>
          <a:ext cx="7391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Equation" r:id="rId3" imgW="4927320" imgH="253800" progId="Equation.DSMT4">
                  <p:embed/>
                </p:oleObj>
              </mc:Choice>
              <mc:Fallback>
                <p:oleObj name="Equation" r:id="rId3" imgW="49273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4725" y="3054350"/>
                        <a:ext cx="73914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561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If </a:t>
            </a:r>
            <a:r>
              <a:rPr lang="en-US" altLang="ko-KR" sz="1600" dirty="0" smtClean="0">
                <a:sym typeface="Symbol" panose="05050102010706020507" pitchFamily="18" charset="2"/>
              </a:rPr>
              <a:t>0 </a:t>
            </a:r>
            <a:r>
              <a:rPr lang="en-US" altLang="ko-KR" sz="1600" dirty="0" smtClean="0"/>
              <a:t>&lt;</a:t>
            </a:r>
            <a:r>
              <a:rPr lang="en-US" altLang="ko-KR" sz="1600" dirty="0" err="1" smtClean="0"/>
              <a:t>N</a:t>
            </a:r>
            <a:r>
              <a:rPr lang="en-US" altLang="ko-KR" sz="1600" baseline="-25000" dirty="0" err="1" smtClean="0"/>
              <a:t>Dbit,last</a:t>
            </a:r>
            <a:r>
              <a:rPr lang="en-US" altLang="ko-KR" sz="1600" dirty="0" smtClean="0">
                <a:sym typeface="Symbol" panose="05050102010706020507" pitchFamily="18" charset="2"/>
              </a:rPr>
              <a:t></a:t>
            </a:r>
            <a:r>
              <a:rPr lang="en-US" altLang="ko-KR" sz="1600" dirty="0">
                <a:sym typeface="Symbol" panose="05050102010706020507" pitchFamily="18" charset="2"/>
              </a:rPr>
              <a:t> </a:t>
            </a:r>
            <a:r>
              <a:rPr lang="en-US" altLang="ko-KR" sz="1600" dirty="0" err="1">
                <a:sym typeface="Symbol" panose="05050102010706020507" pitchFamily="18" charset="2"/>
              </a:rPr>
              <a:t>m</a:t>
            </a:r>
            <a:r>
              <a:rPr lang="en-US" altLang="ko-KR" sz="1600" baseline="-25000" dirty="0" err="1">
                <a:sym typeface="Symbol" panose="05050102010706020507" pitchFamily="18" charset="2"/>
              </a:rPr>
              <a:t>STBC</a:t>
            </a:r>
            <a:r>
              <a:rPr lang="en-US" altLang="ko-KR" sz="1600" baseline="-25000" dirty="0">
                <a:sym typeface="Symbol" panose="05050102010706020507" pitchFamily="18" charset="2"/>
              </a:rPr>
              <a:t> </a:t>
            </a:r>
            <a:r>
              <a:rPr lang="en-US" altLang="ko-KR" sz="1600" dirty="0">
                <a:sym typeface="Symbol" panose="05050102010706020507" pitchFamily="18" charset="2"/>
              </a:rPr>
              <a:t> </a:t>
            </a:r>
            <a:r>
              <a:rPr lang="en-US" altLang="ko-KR" sz="1600" dirty="0" smtClean="0">
                <a:sym typeface="Symbol" panose="05050102010706020507" pitchFamily="18" charset="2"/>
              </a:rPr>
              <a:t>N</a:t>
            </a:r>
            <a:r>
              <a:rPr lang="en-US" altLang="ko-KR" sz="1600" baseline="-25000" dirty="0" smtClean="0">
                <a:sym typeface="Symbol" panose="05050102010706020507" pitchFamily="18" charset="2"/>
              </a:rPr>
              <a:t>DBPS,1x</a:t>
            </a:r>
            <a:r>
              <a:rPr lang="en-US" altLang="ko-KR" sz="1600" dirty="0" smtClean="0">
                <a:sym typeface="Symbol" panose="05050102010706020507" pitchFamily="18" charset="2"/>
              </a:rPr>
              <a:t>,    (1x OFDM symbol duration)</a:t>
            </a:r>
            <a:endParaRPr lang="en-US" altLang="ko-KR" sz="1600" dirty="0">
              <a:sym typeface="Symbol" panose="05050102010706020507" pitchFamily="18" charset="2"/>
            </a:endParaRPr>
          </a:p>
          <a:p>
            <a:pPr lvl="1"/>
            <a:r>
              <a:rPr lang="en-US" altLang="ko-KR" sz="1600" dirty="0" err="1" smtClean="0"/>
              <a:t>N</a:t>
            </a:r>
            <a:r>
              <a:rPr lang="en-US" altLang="ko-KR" sz="1600" baseline="-25000" dirty="0" err="1" smtClean="0"/>
              <a:t>DBPS,last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= </a:t>
            </a:r>
            <a:r>
              <a:rPr lang="en-US" altLang="ko-KR" sz="1600" dirty="0" smtClean="0"/>
              <a:t>N</a:t>
            </a:r>
            <a:r>
              <a:rPr lang="en-US" altLang="ko-KR" sz="1600" baseline="-25000" dirty="0" smtClean="0"/>
              <a:t>DBPS,1x                </a:t>
            </a:r>
            <a:r>
              <a:rPr lang="en-US" altLang="ko-KR" sz="1600" dirty="0" smtClean="0"/>
              <a:t>(</a:t>
            </a:r>
            <a:r>
              <a:rPr lang="en-US" altLang="ko-KR" sz="1600" dirty="0" err="1" smtClean="0"/>
              <a:t>N</a:t>
            </a:r>
            <a:r>
              <a:rPr lang="en-US" altLang="ko-KR" sz="1600" baseline="-25000" dirty="0" err="1" smtClean="0"/>
              <a:t>CBPS,last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= </a:t>
            </a:r>
            <a:r>
              <a:rPr lang="en-US" altLang="ko-KR" sz="1600" dirty="0" smtClean="0"/>
              <a:t>N</a:t>
            </a:r>
            <a:r>
              <a:rPr lang="en-US" altLang="ko-KR" sz="1600" baseline="-25000" dirty="0" smtClean="0"/>
              <a:t>CBPS,1x</a:t>
            </a:r>
            <a:r>
              <a:rPr lang="en-US" altLang="ko-KR" sz="1600" dirty="0" smtClean="0"/>
              <a:t>)</a:t>
            </a:r>
            <a:endParaRPr lang="en-US" altLang="ko-KR" sz="1600" baseline="-25000" dirty="0" smtClean="0"/>
          </a:p>
          <a:p>
            <a:pPr lvl="1"/>
            <a:r>
              <a:rPr lang="en-US" altLang="ko-KR" sz="1600" dirty="0"/>
              <a:t>BCC case:</a:t>
            </a:r>
            <a:r>
              <a:rPr lang="en-US" altLang="ko-KR" sz="1600" dirty="0" smtClean="0"/>
              <a:t> </a:t>
            </a:r>
            <a:r>
              <a:rPr lang="en-US" altLang="ko-KR" sz="1600" dirty="0" err="1"/>
              <a:t>interleaver</a:t>
            </a:r>
            <a:r>
              <a:rPr lang="en-US" altLang="ko-KR" sz="1600" dirty="0"/>
              <a:t> size = </a:t>
            </a:r>
            <a:r>
              <a:rPr lang="en-US" altLang="ko-KR" sz="1600" dirty="0" smtClean="0"/>
              <a:t>N</a:t>
            </a:r>
            <a:r>
              <a:rPr lang="en-US" altLang="ko-KR" sz="1600" baseline="-25000" dirty="0" smtClean="0"/>
              <a:t>SD,1x</a:t>
            </a:r>
          </a:p>
          <a:p>
            <a:pPr lvl="1"/>
            <a:r>
              <a:rPr lang="en-US" altLang="ko-KR" sz="1600" dirty="0"/>
              <a:t>Data subcarrier with </a:t>
            </a:r>
            <a:r>
              <a:rPr lang="en-US" altLang="ko-KR" sz="1600" dirty="0" smtClean="0"/>
              <a:t>4k </a:t>
            </a:r>
            <a:r>
              <a:rPr lang="en-US" altLang="ko-KR" sz="1600" dirty="0"/>
              <a:t>(k=1,2…) indices excluding DC and pilot tones </a:t>
            </a:r>
            <a:r>
              <a:rPr lang="en-US" altLang="ko-KR" sz="1600" dirty="0" smtClean="0"/>
              <a:t>are </a:t>
            </a:r>
            <a:r>
              <a:rPr lang="en-US" altLang="ko-KR" sz="1600" dirty="0"/>
              <a:t>used.</a:t>
            </a:r>
            <a:endParaRPr lang="en-US" altLang="ko-KR" sz="1600" baseline="-25000" dirty="0"/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If </a:t>
            </a:r>
            <a:r>
              <a:rPr lang="en-US" altLang="ko-KR" sz="1600" dirty="0" err="1">
                <a:sym typeface="Symbol" panose="05050102010706020507" pitchFamily="18" charset="2"/>
              </a:rPr>
              <a:t>m</a:t>
            </a:r>
            <a:r>
              <a:rPr lang="en-US" altLang="ko-KR" sz="1600" baseline="-25000" dirty="0" err="1">
                <a:sym typeface="Symbol" panose="05050102010706020507" pitchFamily="18" charset="2"/>
              </a:rPr>
              <a:t>STBC</a:t>
            </a:r>
            <a:r>
              <a:rPr lang="en-US" altLang="ko-KR" sz="1600" baseline="-25000" dirty="0">
                <a:sym typeface="Symbol" panose="05050102010706020507" pitchFamily="18" charset="2"/>
              </a:rPr>
              <a:t> </a:t>
            </a:r>
            <a:r>
              <a:rPr lang="en-US" altLang="ko-KR" sz="1600" dirty="0">
                <a:sym typeface="Symbol" panose="05050102010706020507" pitchFamily="18" charset="2"/>
              </a:rPr>
              <a:t> </a:t>
            </a:r>
            <a:r>
              <a:rPr lang="en-US" altLang="ko-KR" sz="1600" dirty="0" smtClean="0">
                <a:sym typeface="Symbol" panose="05050102010706020507" pitchFamily="18" charset="2"/>
              </a:rPr>
              <a:t>N</a:t>
            </a:r>
            <a:r>
              <a:rPr lang="en-US" altLang="ko-KR" sz="1600" baseline="-25000" dirty="0" smtClean="0">
                <a:sym typeface="Symbol" panose="05050102010706020507" pitchFamily="18" charset="2"/>
              </a:rPr>
              <a:t>DBPS,1x </a:t>
            </a:r>
            <a:r>
              <a:rPr lang="en-US" altLang="ko-KR" sz="1600" dirty="0" smtClean="0"/>
              <a:t>&lt;</a:t>
            </a:r>
            <a:r>
              <a:rPr lang="en-US" altLang="ko-KR" sz="1600" dirty="0" err="1"/>
              <a:t>N</a:t>
            </a:r>
            <a:r>
              <a:rPr lang="en-US" altLang="ko-KR" sz="1600" baseline="-25000" dirty="0" err="1"/>
              <a:t>Dbit,last</a:t>
            </a:r>
            <a:r>
              <a:rPr lang="en-US" altLang="ko-KR" sz="1600" dirty="0" smtClean="0">
                <a:sym typeface="Symbol" panose="05050102010706020507" pitchFamily="18" charset="2"/>
              </a:rPr>
              <a:t></a:t>
            </a:r>
            <a:r>
              <a:rPr lang="en-US" altLang="ko-KR" sz="1600" dirty="0">
                <a:sym typeface="Symbol" panose="05050102010706020507" pitchFamily="18" charset="2"/>
              </a:rPr>
              <a:t> </a:t>
            </a:r>
            <a:r>
              <a:rPr lang="en-US" altLang="ko-KR" sz="1600" dirty="0" err="1">
                <a:sym typeface="Symbol" panose="05050102010706020507" pitchFamily="18" charset="2"/>
              </a:rPr>
              <a:t>m</a:t>
            </a:r>
            <a:r>
              <a:rPr lang="en-US" altLang="ko-KR" sz="1600" baseline="-25000" dirty="0" err="1">
                <a:sym typeface="Symbol" panose="05050102010706020507" pitchFamily="18" charset="2"/>
              </a:rPr>
              <a:t>STBC</a:t>
            </a:r>
            <a:r>
              <a:rPr lang="en-US" altLang="ko-KR" sz="1600" baseline="-25000" dirty="0">
                <a:sym typeface="Symbol" panose="05050102010706020507" pitchFamily="18" charset="2"/>
              </a:rPr>
              <a:t> </a:t>
            </a:r>
            <a:r>
              <a:rPr lang="en-US" altLang="ko-KR" sz="1600" dirty="0">
                <a:sym typeface="Symbol" panose="05050102010706020507" pitchFamily="18" charset="2"/>
              </a:rPr>
              <a:t> </a:t>
            </a:r>
            <a:r>
              <a:rPr lang="en-US" altLang="ko-KR" sz="1600" dirty="0" smtClean="0">
                <a:sym typeface="Symbol" panose="05050102010706020507" pitchFamily="18" charset="2"/>
              </a:rPr>
              <a:t>N</a:t>
            </a:r>
            <a:r>
              <a:rPr lang="en-US" altLang="ko-KR" sz="1600" baseline="-25000" dirty="0" smtClean="0">
                <a:sym typeface="Symbol" panose="05050102010706020507" pitchFamily="18" charset="2"/>
              </a:rPr>
              <a:t>DBPS,2x</a:t>
            </a:r>
            <a:r>
              <a:rPr lang="en-US" altLang="ko-KR" sz="1600" dirty="0" smtClean="0">
                <a:sym typeface="Symbol" panose="05050102010706020507" pitchFamily="18" charset="2"/>
              </a:rPr>
              <a:t>,      (2x OFDM symbol duration)</a:t>
            </a:r>
            <a:endParaRPr lang="en-US" altLang="ko-KR" sz="1600" dirty="0">
              <a:sym typeface="Symbol" panose="05050102010706020507" pitchFamily="18" charset="2"/>
            </a:endParaRPr>
          </a:p>
          <a:p>
            <a:pPr lvl="1"/>
            <a:r>
              <a:rPr lang="en-US" altLang="ko-KR" sz="1600" dirty="0" err="1" smtClean="0"/>
              <a:t>N</a:t>
            </a:r>
            <a:r>
              <a:rPr lang="en-US" altLang="ko-KR" sz="1600" baseline="-25000" dirty="0" err="1" smtClean="0"/>
              <a:t>DBPS,last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= </a:t>
            </a:r>
            <a:r>
              <a:rPr lang="en-US" altLang="ko-KR" sz="1600" dirty="0" smtClean="0"/>
              <a:t>N</a:t>
            </a:r>
            <a:r>
              <a:rPr lang="en-US" altLang="ko-KR" sz="1600" baseline="-25000" dirty="0" smtClean="0"/>
              <a:t>DBPS,2x              </a:t>
            </a:r>
            <a:r>
              <a:rPr lang="en-US" altLang="ko-KR" sz="1600" dirty="0"/>
              <a:t>(</a:t>
            </a:r>
            <a:r>
              <a:rPr lang="en-US" altLang="ko-KR" sz="1600" dirty="0" err="1" smtClean="0"/>
              <a:t>N</a:t>
            </a:r>
            <a:r>
              <a:rPr lang="en-US" altLang="ko-KR" sz="1600" baseline="-25000" dirty="0" err="1" smtClean="0"/>
              <a:t>CBPS,last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= </a:t>
            </a:r>
            <a:r>
              <a:rPr lang="en-US" altLang="ko-KR" sz="1600" dirty="0" smtClean="0"/>
              <a:t>N</a:t>
            </a:r>
            <a:r>
              <a:rPr lang="en-US" altLang="ko-KR" sz="1600" baseline="-25000" dirty="0" smtClean="0"/>
              <a:t>CBPS,2x</a:t>
            </a:r>
            <a:r>
              <a:rPr lang="en-US" altLang="ko-KR" sz="1600" dirty="0" smtClean="0"/>
              <a:t>)</a:t>
            </a:r>
            <a:endParaRPr lang="en-US" altLang="ko-KR" sz="1600" baseline="-25000" dirty="0" smtClean="0"/>
          </a:p>
          <a:p>
            <a:pPr lvl="1"/>
            <a:r>
              <a:rPr lang="en-US" altLang="ko-KR" sz="1600" dirty="0"/>
              <a:t>BCC </a:t>
            </a:r>
            <a:r>
              <a:rPr lang="en-US" altLang="ko-KR" sz="1600" dirty="0" smtClean="0"/>
              <a:t>case: </a:t>
            </a:r>
            <a:r>
              <a:rPr lang="en-US" altLang="ko-KR" sz="1600" dirty="0" err="1" smtClean="0"/>
              <a:t>interleaver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size = </a:t>
            </a:r>
            <a:r>
              <a:rPr lang="en-US" altLang="ko-KR" sz="1600" dirty="0" smtClean="0"/>
              <a:t>N</a:t>
            </a:r>
            <a:r>
              <a:rPr lang="en-US" altLang="ko-KR" sz="1600" baseline="-25000" dirty="0" smtClean="0"/>
              <a:t>SD,2x</a:t>
            </a:r>
          </a:p>
          <a:p>
            <a:pPr lvl="1"/>
            <a:r>
              <a:rPr lang="en-US" altLang="ko-KR" sz="1600" dirty="0"/>
              <a:t>Data subcarrier with </a:t>
            </a:r>
            <a:r>
              <a:rPr lang="en-US" altLang="ko-KR" sz="1600" dirty="0" smtClean="0"/>
              <a:t>2k </a:t>
            </a:r>
            <a:r>
              <a:rPr lang="en-US" altLang="ko-KR" sz="1600" dirty="0"/>
              <a:t>(k=1,2…) indices excluding DC and pilot tones </a:t>
            </a:r>
            <a:r>
              <a:rPr lang="en-US" altLang="ko-KR" sz="1600" dirty="0" smtClean="0"/>
              <a:t>are </a:t>
            </a:r>
            <a:r>
              <a:rPr lang="en-US" altLang="ko-KR" sz="1600" dirty="0"/>
              <a:t>used</a:t>
            </a:r>
            <a:r>
              <a:rPr lang="en-US" altLang="ko-KR" sz="1600" dirty="0" smtClean="0"/>
              <a:t>. </a:t>
            </a:r>
            <a:endParaRPr lang="en-US" altLang="ko-KR" sz="1600" baseline="-25000" dirty="0"/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If </a:t>
            </a:r>
            <a:r>
              <a:rPr lang="en-US" altLang="ko-KR" sz="1600" dirty="0" err="1">
                <a:sym typeface="Symbol" panose="05050102010706020507" pitchFamily="18" charset="2"/>
              </a:rPr>
              <a:t>m</a:t>
            </a:r>
            <a:r>
              <a:rPr lang="en-US" altLang="ko-KR" sz="1600" baseline="-25000" dirty="0" err="1">
                <a:sym typeface="Symbol" panose="05050102010706020507" pitchFamily="18" charset="2"/>
              </a:rPr>
              <a:t>STBC</a:t>
            </a:r>
            <a:r>
              <a:rPr lang="en-US" altLang="ko-KR" sz="1600" baseline="-25000" dirty="0">
                <a:sym typeface="Symbol" panose="05050102010706020507" pitchFamily="18" charset="2"/>
              </a:rPr>
              <a:t> </a:t>
            </a:r>
            <a:r>
              <a:rPr lang="en-US" altLang="ko-KR" sz="1600" dirty="0">
                <a:sym typeface="Symbol" panose="05050102010706020507" pitchFamily="18" charset="2"/>
              </a:rPr>
              <a:t> </a:t>
            </a:r>
            <a:r>
              <a:rPr lang="en-US" altLang="ko-KR" sz="1600" dirty="0" smtClean="0">
                <a:sym typeface="Symbol" panose="05050102010706020507" pitchFamily="18" charset="2"/>
              </a:rPr>
              <a:t>N</a:t>
            </a:r>
            <a:r>
              <a:rPr lang="en-US" altLang="ko-KR" sz="1600" baseline="-25000" dirty="0" smtClean="0">
                <a:sym typeface="Symbol" panose="05050102010706020507" pitchFamily="18" charset="2"/>
              </a:rPr>
              <a:t>DBPS,2x </a:t>
            </a:r>
            <a:r>
              <a:rPr lang="en-US" altLang="ko-KR" sz="1600" dirty="0" smtClean="0"/>
              <a:t>&lt;</a:t>
            </a:r>
            <a:r>
              <a:rPr lang="en-US" altLang="ko-KR" sz="1600" dirty="0" err="1"/>
              <a:t>N</a:t>
            </a:r>
            <a:r>
              <a:rPr lang="en-US" altLang="ko-KR" sz="1600" baseline="-25000" dirty="0" err="1"/>
              <a:t>Dbit,last</a:t>
            </a:r>
            <a:r>
              <a:rPr lang="en-US" altLang="ko-KR" sz="1600" dirty="0" smtClean="0">
                <a:sym typeface="Symbol" panose="05050102010706020507" pitchFamily="18" charset="2"/>
              </a:rPr>
              <a:t></a:t>
            </a:r>
            <a:r>
              <a:rPr lang="en-US" altLang="ko-KR" sz="1600" dirty="0">
                <a:sym typeface="Symbol" panose="05050102010706020507" pitchFamily="18" charset="2"/>
              </a:rPr>
              <a:t> </a:t>
            </a:r>
            <a:r>
              <a:rPr lang="en-US" altLang="ko-KR" sz="1600" dirty="0" err="1">
                <a:sym typeface="Symbol" panose="05050102010706020507" pitchFamily="18" charset="2"/>
              </a:rPr>
              <a:t>m</a:t>
            </a:r>
            <a:r>
              <a:rPr lang="en-US" altLang="ko-KR" sz="1600" baseline="-25000" dirty="0" err="1">
                <a:sym typeface="Symbol" panose="05050102010706020507" pitchFamily="18" charset="2"/>
              </a:rPr>
              <a:t>STBC</a:t>
            </a:r>
            <a:r>
              <a:rPr lang="en-US" altLang="ko-KR" sz="1600" baseline="-25000" dirty="0">
                <a:sym typeface="Symbol" panose="05050102010706020507" pitchFamily="18" charset="2"/>
              </a:rPr>
              <a:t> </a:t>
            </a:r>
            <a:r>
              <a:rPr lang="en-US" altLang="ko-KR" sz="1600" dirty="0">
                <a:sym typeface="Symbol" panose="05050102010706020507" pitchFamily="18" charset="2"/>
              </a:rPr>
              <a:t> </a:t>
            </a:r>
            <a:r>
              <a:rPr lang="en-US" altLang="ko-KR" sz="1600" dirty="0" smtClean="0">
                <a:sym typeface="Symbol" panose="05050102010706020507" pitchFamily="18" charset="2"/>
              </a:rPr>
              <a:t>N</a:t>
            </a:r>
            <a:r>
              <a:rPr lang="en-US" altLang="ko-KR" sz="1600" baseline="-25000" dirty="0" smtClean="0">
                <a:sym typeface="Symbol" panose="05050102010706020507" pitchFamily="18" charset="2"/>
              </a:rPr>
              <a:t>DBPS,4x </a:t>
            </a:r>
            <a:r>
              <a:rPr lang="en-US" altLang="ko-KR" sz="1600" dirty="0" smtClean="0">
                <a:sym typeface="Symbol" panose="05050102010706020507" pitchFamily="18" charset="2"/>
              </a:rPr>
              <a:t>,    (4x OFDM symbol duration)</a:t>
            </a:r>
            <a:endParaRPr lang="en-US" altLang="ko-KR" sz="1600" dirty="0">
              <a:sym typeface="Symbol" panose="05050102010706020507" pitchFamily="18" charset="2"/>
            </a:endParaRPr>
          </a:p>
          <a:p>
            <a:pPr lvl="1"/>
            <a:r>
              <a:rPr lang="en-US" altLang="ko-KR" sz="1600" dirty="0" err="1" smtClean="0"/>
              <a:t>N</a:t>
            </a:r>
            <a:r>
              <a:rPr lang="en-US" altLang="ko-KR" sz="1600" baseline="-25000" dirty="0" err="1" smtClean="0"/>
              <a:t>DBPS,last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= </a:t>
            </a:r>
            <a:r>
              <a:rPr lang="en-US" altLang="ko-KR" sz="1600" dirty="0" smtClean="0"/>
              <a:t>N</a:t>
            </a:r>
            <a:r>
              <a:rPr lang="en-US" altLang="ko-KR" sz="1600" baseline="-25000" dirty="0" smtClean="0"/>
              <a:t>DBPS,4x</a:t>
            </a:r>
            <a:r>
              <a:rPr lang="en-US" altLang="ko-KR" sz="1600" dirty="0" smtClean="0"/>
              <a:t>(=N</a:t>
            </a:r>
            <a:r>
              <a:rPr lang="en-US" altLang="ko-KR" sz="1600" baseline="-25000" dirty="0" smtClean="0"/>
              <a:t>DBPS</a:t>
            </a:r>
            <a:r>
              <a:rPr lang="en-US" altLang="ko-KR" sz="1600" dirty="0" smtClean="0"/>
              <a:t>)</a:t>
            </a:r>
            <a:r>
              <a:rPr lang="en-US" altLang="ko-KR" sz="1600" baseline="-25000" dirty="0" smtClean="0"/>
              <a:t>                   </a:t>
            </a:r>
            <a:r>
              <a:rPr lang="en-US" altLang="ko-KR" sz="1600" dirty="0"/>
              <a:t>(</a:t>
            </a:r>
            <a:r>
              <a:rPr lang="en-US" altLang="ko-KR" sz="1600" dirty="0" err="1" smtClean="0"/>
              <a:t>N</a:t>
            </a:r>
            <a:r>
              <a:rPr lang="en-US" altLang="ko-KR" sz="1600" baseline="-25000" dirty="0" err="1" smtClean="0"/>
              <a:t>CBPS,last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= </a:t>
            </a:r>
            <a:r>
              <a:rPr lang="en-US" altLang="ko-KR" sz="1600" dirty="0" smtClean="0"/>
              <a:t>N</a:t>
            </a:r>
            <a:r>
              <a:rPr lang="en-US" altLang="ko-KR" sz="1600" baseline="-25000" dirty="0" smtClean="0"/>
              <a:t>CBPS,4x</a:t>
            </a:r>
            <a:r>
              <a:rPr lang="en-US" altLang="ko-KR" sz="1600" dirty="0" smtClean="0"/>
              <a:t>(=</a:t>
            </a:r>
            <a:r>
              <a:rPr lang="en-US" altLang="ko-KR" sz="1600" dirty="0"/>
              <a:t>N</a:t>
            </a:r>
            <a:r>
              <a:rPr lang="en-US" altLang="ko-KR" sz="1600" baseline="-25000" dirty="0"/>
              <a:t>CBPS</a:t>
            </a:r>
            <a:r>
              <a:rPr lang="en-US" altLang="ko-KR" sz="1600" dirty="0" smtClean="0"/>
              <a:t>))</a:t>
            </a:r>
            <a:endParaRPr lang="en-US" altLang="ko-KR" sz="1600" baseline="-25000" dirty="0" smtClean="0"/>
          </a:p>
          <a:p>
            <a:pPr lvl="1"/>
            <a:r>
              <a:rPr lang="en-US" altLang="ko-KR" sz="1600" dirty="0"/>
              <a:t>BCC </a:t>
            </a:r>
            <a:r>
              <a:rPr lang="en-US" altLang="ko-KR" sz="1600" dirty="0" smtClean="0"/>
              <a:t>case: </a:t>
            </a:r>
            <a:r>
              <a:rPr lang="en-US" altLang="ko-KR" sz="1600" dirty="0" err="1" smtClean="0"/>
              <a:t>interleaver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size = </a:t>
            </a:r>
            <a:r>
              <a:rPr lang="en-US" altLang="ko-KR" sz="1600" dirty="0" smtClean="0"/>
              <a:t>N</a:t>
            </a:r>
            <a:r>
              <a:rPr lang="en-US" altLang="ko-KR" sz="1600" baseline="-25000" dirty="0" smtClean="0"/>
              <a:t>SD,4x</a:t>
            </a:r>
            <a:r>
              <a:rPr lang="en-US" altLang="ko-KR" sz="1600" dirty="0" smtClean="0"/>
              <a:t>(=N</a:t>
            </a:r>
            <a:r>
              <a:rPr lang="en-US" altLang="ko-KR" sz="1600" baseline="-25000" dirty="0" smtClean="0"/>
              <a:t>SD</a:t>
            </a:r>
            <a:r>
              <a:rPr lang="en-US" altLang="ko-KR" sz="1600" dirty="0" smtClean="0"/>
              <a:t>)</a:t>
            </a:r>
            <a:endParaRPr lang="en-US" altLang="ko-KR" sz="1600" dirty="0"/>
          </a:p>
          <a:p>
            <a:pPr lvl="1"/>
            <a:r>
              <a:rPr lang="en-US" altLang="ko-KR" sz="1600" dirty="0"/>
              <a:t>Data subcarrier with </a:t>
            </a:r>
            <a:r>
              <a:rPr lang="en-US" altLang="ko-KR" sz="1600" dirty="0" smtClean="0"/>
              <a:t>k </a:t>
            </a:r>
            <a:r>
              <a:rPr lang="en-US" altLang="ko-KR" sz="1600" dirty="0"/>
              <a:t>(k=1,2…) indices excluding DC and pilot tones </a:t>
            </a:r>
            <a:r>
              <a:rPr lang="en-US" altLang="ko-KR" sz="1600" dirty="0" smtClean="0"/>
              <a:t>are </a:t>
            </a:r>
            <a:r>
              <a:rPr lang="en-US" altLang="ko-KR" sz="1600" dirty="0"/>
              <a:t>used.</a:t>
            </a:r>
          </a:p>
          <a:p>
            <a:pPr lvl="1"/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PSDU_LENGTH and PHY Padding Calculation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042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/>
              <a:t>PSDU_LENGTH and PHY Padding Calculation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PSDU_LENGTH 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r>
              <a:rPr lang="en-US" altLang="ko-KR" dirty="0"/>
              <a:t>Calculation of the number of PHY padding bits (0~7 bits)</a:t>
            </a:r>
          </a:p>
          <a:p>
            <a:pPr marL="457200" lvl="1" indent="0">
              <a:buNone/>
            </a:pPr>
            <a:endParaRPr lang="en-US" altLang="ko-KR" dirty="0"/>
          </a:p>
          <a:p>
            <a:pPr lvl="1"/>
            <a:endParaRPr lang="en-US" altLang="ko-KR" sz="1600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3291957"/>
              </p:ext>
            </p:extLst>
          </p:nvPr>
        </p:nvGraphicFramePr>
        <p:xfrm>
          <a:off x="852488" y="2590800"/>
          <a:ext cx="76390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6" name="Equation" r:id="rId3" imgW="5206680" imgH="457200" progId="Equation.DSMT4">
                  <p:embed/>
                </p:oleObj>
              </mc:Choice>
              <mc:Fallback>
                <p:oleObj name="Equation" r:id="rId3" imgW="52066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52488" y="2590800"/>
                        <a:ext cx="763905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5362526"/>
              </p:ext>
            </p:extLst>
          </p:nvPr>
        </p:nvGraphicFramePr>
        <p:xfrm>
          <a:off x="419100" y="4953000"/>
          <a:ext cx="838200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7" name="Equation" r:id="rId5" imgW="5588000" imgH="266700" progId="Equation.3">
                  <p:embed/>
                </p:oleObj>
              </mc:Choice>
              <mc:Fallback>
                <p:oleObj name="Equation" r:id="rId5" imgW="5588000" imgH="266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9100" y="4953000"/>
                        <a:ext cx="8382000" cy="400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947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Background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PHY padding and signal extension were included in SFD [1]. </a:t>
            </a:r>
          </a:p>
          <a:p>
            <a:pPr lvl="1"/>
            <a:r>
              <a:rPr lang="en-US" altLang="ko-KR" sz="1800" dirty="0" smtClean="0"/>
              <a:t>The pre-FEC padding, post-FEC padding and packet extension methods were included. </a:t>
            </a:r>
          </a:p>
          <a:p>
            <a:pPr lvl="1"/>
            <a:r>
              <a:rPr lang="en-US" altLang="ko-KR" sz="1800" dirty="0" smtClean="0"/>
              <a:t>Both pre-FEC and post-FEC padding bits fill up the last OFDM symbol with 12.8us (4x) duration.</a:t>
            </a:r>
          </a:p>
          <a:p>
            <a:pPr lvl="1"/>
            <a:r>
              <a:rPr lang="en-US" altLang="ko-KR" sz="1800" dirty="0" smtClean="0"/>
              <a:t>For packets with LDPC, the existing methods looks reasonable approach.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By </a:t>
            </a:r>
            <a:r>
              <a:rPr lang="en-US" altLang="ko-KR" sz="2000" dirty="0"/>
              <a:t>adjusting the duration of the last OFDM symbol</a:t>
            </a:r>
            <a:r>
              <a:rPr lang="en-US" altLang="ko-KR" sz="2000" dirty="0" smtClean="0"/>
              <a:t>, e.g., 1x, 2x, and 4x OFDM symbol,  the </a:t>
            </a:r>
            <a:r>
              <a:rPr lang="en-US" altLang="ko-KR" sz="2000" dirty="0"/>
              <a:t>padding inefficiency </a:t>
            </a:r>
            <a:r>
              <a:rPr lang="en-US" altLang="ko-KR" sz="2000" dirty="0" smtClean="0"/>
              <a:t>in terms of throughput can be reduced.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dirty="0" smtClean="0">
              <a:ea typeface="굴림" pitchFamily="50" charset="-127"/>
            </a:endParaRPr>
          </a:p>
          <a:p>
            <a:endParaRPr lang="en-US" altLang="ko-KR" dirty="0" smtClean="0">
              <a:ea typeface="굴림" pitchFamily="50" charset="-127"/>
            </a:endParaRPr>
          </a:p>
          <a:p>
            <a:endParaRPr lang="en-US" altLang="ko-KR" dirty="0" smtClean="0">
              <a:ea typeface="굴림" pitchFamily="50" charset="-127"/>
            </a:endParaRPr>
          </a:p>
          <a:p>
            <a:endParaRPr lang="en-US" altLang="ko-KR" dirty="0">
              <a:ea typeface="굴림" pitchFamily="50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5715587" y="6475413"/>
            <a:ext cx="28283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Heejung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Yu,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Yeungnam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Univ./NEWRACOM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829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Padding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bits need to be in units of N</a:t>
            </a:r>
            <a:r>
              <a:rPr lang="en-US" baseline="-25000" dirty="0" smtClean="0"/>
              <a:t>DBPS</a:t>
            </a:r>
            <a:r>
              <a:rPr lang="en-US" dirty="0" smtClean="0"/>
              <a:t>.</a:t>
            </a:r>
          </a:p>
          <a:p>
            <a:r>
              <a:rPr lang="en-US" dirty="0" smtClean="0"/>
              <a:t>4x more tones in 11ax results in 4x time larger N</a:t>
            </a:r>
            <a:r>
              <a:rPr lang="en-US" baseline="-25000" dirty="0" smtClean="0"/>
              <a:t>DBPS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Short packets (such as TCP/IP ACK) suffer the most.</a:t>
            </a:r>
          </a:p>
          <a:p>
            <a:r>
              <a:rPr lang="en-US" dirty="0" smtClean="0"/>
              <a:t>Quick SU transmissions from STAs suffer the most.</a:t>
            </a:r>
          </a:p>
          <a:p>
            <a:pPr lvl="1"/>
            <a:r>
              <a:rPr lang="en-US" dirty="0" smtClean="0"/>
              <a:t>In case of MU, it is possible to use smaller RU allocation and multiplex with other packets to reduce down the overall overhead efficiency. (OFDMA is an optional feature.)</a:t>
            </a:r>
          </a:p>
          <a:p>
            <a:r>
              <a:rPr lang="en-US" dirty="0" smtClean="0"/>
              <a:t>Therefore, focus on improving padding efficiency in HE SU PPDU and with 20MHz transmission.</a:t>
            </a:r>
          </a:p>
          <a:p>
            <a:pPr lvl="1"/>
            <a:r>
              <a:rPr lang="en-US" dirty="0" smtClean="0"/>
              <a:t>Short packets will not typically require larger transmission BW such as 40/80/160MHz.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4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</a:t>
            </a:r>
            <a:r>
              <a:rPr lang="en-US" altLang="ko-KR" dirty="0" smtClean="0"/>
              <a:t>roposed </a:t>
            </a:r>
            <a:r>
              <a:rPr lang="en-US" altLang="ko-KR" dirty="0"/>
              <a:t>M</a:t>
            </a:r>
            <a:r>
              <a:rPr lang="en-US" altLang="ko-KR" dirty="0" smtClean="0"/>
              <a:t>ethod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Identical to 1x, 2x, and 4x HE-LTF, the duration of the last OFDM symbol is adjusted depending on the number of information bits (Excess information bits) in the last OFDM symbol.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Limit the use of 1x/2x/4x last OFDM symbol to 20MHz SU transmission.</a:t>
            </a:r>
          </a:p>
          <a:p>
            <a:pPr lvl="1"/>
            <a:r>
              <a:rPr lang="en-US" altLang="ko-KR" sz="1800" dirty="0" smtClean="0"/>
              <a:t>Focus on resolving the biggest padding inefficiency.</a:t>
            </a:r>
          </a:p>
          <a:p>
            <a:pPr lvl="1"/>
            <a:r>
              <a:rPr lang="en-US" altLang="ko-KR" sz="1800" dirty="0" smtClean="0"/>
              <a:t>No changes to the packet padding and packet extension operations in [5].</a:t>
            </a:r>
          </a:p>
          <a:p>
            <a:r>
              <a:rPr lang="en-US" altLang="ko-KR" sz="2000" dirty="0" smtClean="0"/>
              <a:t>Further limit the use of 1x/2x/4x OFDM symbol to BCC.</a:t>
            </a:r>
          </a:p>
          <a:p>
            <a:pPr lvl="1"/>
            <a:r>
              <a:rPr lang="en-US" altLang="ko-KR" sz="1800" dirty="0" smtClean="0"/>
              <a:t>Small size packets have smaller gain with LDPC.</a:t>
            </a:r>
          </a:p>
          <a:p>
            <a:pPr lvl="1"/>
            <a:r>
              <a:rPr lang="en-US" altLang="ko-KR" sz="1800" dirty="0" smtClean="0"/>
              <a:t>Do not need special processing for LDPC </a:t>
            </a:r>
            <a:r>
              <a:rPr lang="en-US" altLang="ko-KR" sz="1800" dirty="0" err="1" smtClean="0"/>
              <a:t>codeword</a:t>
            </a:r>
            <a:r>
              <a:rPr lang="en-US" altLang="ko-KR" sz="1800" dirty="0" smtClean="0"/>
              <a:t> size matching (i.e. puncturing/repetition). Simpler design.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0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PSDU_LENGTH Calculation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1053550" y="1986906"/>
            <a:ext cx="809587" cy="246221"/>
            <a:chOff x="744118" y="2009580"/>
            <a:chExt cx="809587" cy="246221"/>
          </a:xfrm>
        </p:grpSpPr>
        <p:cxnSp>
          <p:nvCxnSpPr>
            <p:cNvPr id="33" name="Straight Arrow Connector 30"/>
            <p:cNvCxnSpPr>
              <a:cxnSpLocks noChangeShapeType="1"/>
            </p:cNvCxnSpPr>
            <p:nvPr/>
          </p:nvCxnSpPr>
          <p:spPr bwMode="auto">
            <a:xfrm>
              <a:off x="744118" y="2231830"/>
              <a:ext cx="36576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4" name="TextBox 33"/>
            <p:cNvSpPr txBox="1">
              <a:spLocks noChangeArrowheads="1"/>
            </p:cNvSpPr>
            <p:nvPr/>
          </p:nvSpPr>
          <p:spPr bwMode="auto">
            <a:xfrm>
              <a:off x="1098131" y="2009580"/>
              <a:ext cx="45557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b="0">
                  <a:latin typeface="Times New Roman" panose="02020603050405020304" pitchFamily="18" charset="0"/>
                  <a:ea typeface="宋体" panose="02010600030101010101" pitchFamily="2" charset="-122"/>
                </a:rPr>
                <a:t>Time</a:t>
              </a:r>
            </a:p>
          </p:txBody>
        </p:sp>
      </p:grpSp>
      <p:sp>
        <p:nvSpPr>
          <p:cNvPr id="10" name="TextBox 26"/>
          <p:cNvSpPr txBox="1">
            <a:spLocks noChangeArrowheads="1"/>
          </p:cNvSpPr>
          <p:nvPr/>
        </p:nvSpPr>
        <p:spPr bwMode="auto">
          <a:xfrm>
            <a:off x="822756" y="2574879"/>
            <a:ext cx="54664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Times New Roman" panose="02020603050405020304" pitchFamily="18" charset="0"/>
                <a:ea typeface="宋体" panose="02010600030101010101" pitchFamily="2" charset="-122"/>
              </a:rPr>
              <a:t>…</a:t>
            </a:r>
          </a:p>
        </p:txBody>
      </p:sp>
      <p:sp>
        <p:nvSpPr>
          <p:cNvPr id="12" name="TextBox 18"/>
          <p:cNvSpPr txBox="1">
            <a:spLocks noChangeArrowheads="1"/>
          </p:cNvSpPr>
          <p:nvPr/>
        </p:nvSpPr>
        <p:spPr bwMode="auto">
          <a:xfrm>
            <a:off x="2612556" y="2295122"/>
            <a:ext cx="48923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en-US" altLang="en-US" sz="1000" b="0" baseline="-250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CBPS</a:t>
            </a:r>
            <a:endParaRPr lang="en-US" altLang="en-US" sz="1000" b="0" baseline="-25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" name="TextBox 19"/>
          <p:cNvSpPr txBox="1">
            <a:spLocks noChangeArrowheads="1"/>
          </p:cNvSpPr>
          <p:nvPr/>
        </p:nvSpPr>
        <p:spPr bwMode="auto">
          <a:xfrm>
            <a:off x="5580794" y="2289087"/>
            <a:ext cx="4892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000" b="0" dirty="0"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en-US" altLang="en-US" sz="1000" b="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CBPS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1000" b="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323468" y="2590800"/>
            <a:ext cx="3551745" cy="43633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Data Payload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20" name="Straight Connector 11"/>
          <p:cNvCxnSpPr>
            <a:cxnSpLocks noChangeShapeType="1"/>
          </p:cNvCxnSpPr>
          <p:nvPr/>
        </p:nvCxnSpPr>
        <p:spPr bwMode="auto">
          <a:xfrm flipH="1">
            <a:off x="1319796" y="2452675"/>
            <a:ext cx="0" cy="921651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12"/>
          <p:cNvCxnSpPr>
            <a:cxnSpLocks noChangeShapeType="1"/>
          </p:cNvCxnSpPr>
          <p:nvPr/>
        </p:nvCxnSpPr>
        <p:spPr bwMode="auto">
          <a:xfrm>
            <a:off x="4314056" y="2452675"/>
            <a:ext cx="0" cy="921651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Arrow Connector 15"/>
          <p:cNvCxnSpPr>
            <a:cxnSpLocks noChangeShapeType="1"/>
          </p:cNvCxnSpPr>
          <p:nvPr/>
        </p:nvCxnSpPr>
        <p:spPr bwMode="auto">
          <a:xfrm>
            <a:off x="1308484" y="2535308"/>
            <a:ext cx="2999341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Arrow Connector 16"/>
          <p:cNvCxnSpPr>
            <a:cxnSpLocks noChangeShapeType="1"/>
          </p:cNvCxnSpPr>
          <p:nvPr/>
        </p:nvCxnSpPr>
        <p:spPr bwMode="auto">
          <a:xfrm>
            <a:off x="4328149" y="2537321"/>
            <a:ext cx="2995930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Rectangle 34"/>
          <p:cNvSpPr/>
          <p:nvPr/>
        </p:nvSpPr>
        <p:spPr bwMode="auto">
          <a:xfrm>
            <a:off x="4875214" y="2599518"/>
            <a:ext cx="2317562" cy="427614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EOF Padding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7192776" y="2599518"/>
            <a:ext cx="150705" cy="427614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 bwMode="auto">
          <a:xfrm flipV="1">
            <a:off x="7260608" y="2408781"/>
            <a:ext cx="391234" cy="3606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7438897" y="2141233"/>
            <a:ext cx="10285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PHY Padding</a:t>
            </a:r>
            <a:endParaRPr lang="en-US" dirty="0"/>
          </a:p>
        </p:txBody>
      </p:sp>
      <p:cxnSp>
        <p:nvCxnSpPr>
          <p:cNvPr id="40" name="Straight Connector 12"/>
          <p:cNvCxnSpPr>
            <a:cxnSpLocks noChangeShapeType="1"/>
          </p:cNvCxnSpPr>
          <p:nvPr/>
        </p:nvCxnSpPr>
        <p:spPr bwMode="auto">
          <a:xfrm>
            <a:off x="4875213" y="2452675"/>
            <a:ext cx="0" cy="1239564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Straight Connector 12"/>
          <p:cNvCxnSpPr>
            <a:cxnSpLocks noChangeShapeType="1"/>
          </p:cNvCxnSpPr>
          <p:nvPr/>
        </p:nvCxnSpPr>
        <p:spPr bwMode="auto">
          <a:xfrm>
            <a:off x="7192776" y="2431925"/>
            <a:ext cx="0" cy="1239564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1101798" y="3237820"/>
            <a:ext cx="609097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>
            <a:off x="1096080" y="3509197"/>
            <a:ext cx="375536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5598669" y="3235827"/>
            <a:ext cx="12682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PSDU_LENGTH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3603334" y="3509197"/>
            <a:ext cx="12522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APEP_LENGTH</a:t>
            </a:r>
            <a:endParaRPr lang="en-US" dirty="0"/>
          </a:p>
        </p:txBody>
      </p:sp>
      <p:sp>
        <p:nvSpPr>
          <p:cNvPr id="51" name="TextBox 19"/>
          <p:cNvSpPr txBox="1">
            <a:spLocks noChangeArrowheads="1"/>
          </p:cNvSpPr>
          <p:nvPr/>
        </p:nvSpPr>
        <p:spPr bwMode="auto">
          <a:xfrm>
            <a:off x="5190480" y="2087810"/>
            <a:ext cx="123783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Last OFDM Symbol</a:t>
            </a:r>
            <a:endParaRPr lang="en-US" altLang="en-US" sz="1000" b="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53" name="Straight Arrow Connector 52"/>
          <p:cNvCxnSpPr/>
          <p:nvPr/>
        </p:nvCxnSpPr>
        <p:spPr bwMode="auto">
          <a:xfrm flipH="1">
            <a:off x="5029200" y="2720600"/>
            <a:ext cx="228599" cy="11177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4439876" y="3841124"/>
            <a:ext cx="14072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TOO MUCH!</a:t>
            </a:r>
            <a:endParaRPr lang="en-US" sz="1600" b="1" dirty="0">
              <a:solidFill>
                <a:srgbClr val="FF0000"/>
              </a:solidFill>
            </a:endParaRPr>
          </a:p>
        </p:txBody>
      </p:sp>
      <p:grpSp>
        <p:nvGrpSpPr>
          <p:cNvPr id="84" name="Group 83"/>
          <p:cNvGrpSpPr/>
          <p:nvPr/>
        </p:nvGrpSpPr>
        <p:grpSpPr>
          <a:xfrm>
            <a:off x="1151292" y="4249793"/>
            <a:ext cx="809587" cy="246221"/>
            <a:chOff x="744118" y="2009580"/>
            <a:chExt cx="809587" cy="246221"/>
          </a:xfrm>
        </p:grpSpPr>
        <p:cxnSp>
          <p:nvCxnSpPr>
            <p:cNvPr id="85" name="Straight Arrow Connector 30"/>
            <p:cNvCxnSpPr>
              <a:cxnSpLocks noChangeShapeType="1"/>
            </p:cNvCxnSpPr>
            <p:nvPr/>
          </p:nvCxnSpPr>
          <p:spPr bwMode="auto">
            <a:xfrm>
              <a:off x="744118" y="2231830"/>
              <a:ext cx="36576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6" name="TextBox 85"/>
            <p:cNvSpPr txBox="1">
              <a:spLocks noChangeArrowheads="1"/>
            </p:cNvSpPr>
            <p:nvPr/>
          </p:nvSpPr>
          <p:spPr bwMode="auto">
            <a:xfrm>
              <a:off x="1098131" y="2009580"/>
              <a:ext cx="45557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b="0">
                  <a:latin typeface="Times New Roman" panose="02020603050405020304" pitchFamily="18" charset="0"/>
                  <a:ea typeface="宋体" panose="02010600030101010101" pitchFamily="2" charset="-122"/>
                </a:rPr>
                <a:t>Time</a:t>
              </a:r>
            </a:p>
          </p:txBody>
        </p:sp>
      </p:grpSp>
      <p:sp>
        <p:nvSpPr>
          <p:cNvPr id="87" name="TextBox 26"/>
          <p:cNvSpPr txBox="1">
            <a:spLocks noChangeArrowheads="1"/>
          </p:cNvSpPr>
          <p:nvPr/>
        </p:nvSpPr>
        <p:spPr bwMode="auto">
          <a:xfrm>
            <a:off x="920498" y="4837766"/>
            <a:ext cx="54664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Times New Roman" panose="02020603050405020304" pitchFamily="18" charset="0"/>
                <a:ea typeface="宋体" panose="02010600030101010101" pitchFamily="2" charset="-122"/>
              </a:rPr>
              <a:t>…</a:t>
            </a:r>
          </a:p>
        </p:txBody>
      </p:sp>
      <p:sp>
        <p:nvSpPr>
          <p:cNvPr id="88" name="TextBox 18"/>
          <p:cNvSpPr txBox="1">
            <a:spLocks noChangeArrowheads="1"/>
          </p:cNvSpPr>
          <p:nvPr/>
        </p:nvSpPr>
        <p:spPr bwMode="auto">
          <a:xfrm>
            <a:off x="2710298" y="4558009"/>
            <a:ext cx="4892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000" b="0" dirty="0"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en-US" altLang="en-US" sz="1000" b="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CBPS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1000" b="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9" name="TextBox 19"/>
          <p:cNvSpPr txBox="1">
            <a:spLocks noChangeArrowheads="1"/>
          </p:cNvSpPr>
          <p:nvPr/>
        </p:nvSpPr>
        <p:spPr bwMode="auto">
          <a:xfrm>
            <a:off x="5764833" y="4551974"/>
            <a:ext cx="6303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000" b="0" dirty="0" err="1" smtClean="0"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en-US" altLang="en-US" sz="1000" b="0" baseline="-25000" dirty="0" err="1" smtClean="0">
                <a:latin typeface="Times New Roman" panose="02020603050405020304" pitchFamily="18" charset="0"/>
                <a:ea typeface="宋体" panose="02010600030101010101" pitchFamily="2" charset="-122"/>
              </a:rPr>
              <a:t>CBPS,last</a:t>
            </a:r>
            <a:endParaRPr lang="en-US" altLang="en-US" sz="1000" b="0" baseline="-25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1000" b="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1421210" y="4853687"/>
            <a:ext cx="3551745" cy="43633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Data Payload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91" name="Straight Connector 11"/>
          <p:cNvCxnSpPr>
            <a:cxnSpLocks noChangeShapeType="1"/>
          </p:cNvCxnSpPr>
          <p:nvPr/>
        </p:nvCxnSpPr>
        <p:spPr bwMode="auto">
          <a:xfrm>
            <a:off x="1432671" y="4715562"/>
            <a:ext cx="0" cy="1609038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" name="Straight Connector 12"/>
          <p:cNvCxnSpPr>
            <a:cxnSpLocks noChangeShapeType="1"/>
          </p:cNvCxnSpPr>
          <p:nvPr/>
        </p:nvCxnSpPr>
        <p:spPr bwMode="auto">
          <a:xfrm>
            <a:off x="4411798" y="4715562"/>
            <a:ext cx="0" cy="1609038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3" name="Straight Connector 13"/>
          <p:cNvCxnSpPr>
            <a:cxnSpLocks noChangeShapeType="1"/>
          </p:cNvCxnSpPr>
          <p:nvPr/>
        </p:nvCxnSpPr>
        <p:spPr bwMode="auto">
          <a:xfrm>
            <a:off x="7412365" y="4740502"/>
            <a:ext cx="0" cy="921651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" name="Straight Arrow Connector 15"/>
          <p:cNvCxnSpPr>
            <a:cxnSpLocks noChangeShapeType="1"/>
          </p:cNvCxnSpPr>
          <p:nvPr/>
        </p:nvCxnSpPr>
        <p:spPr bwMode="auto">
          <a:xfrm>
            <a:off x="1406226" y="4798195"/>
            <a:ext cx="2999341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5" name="Straight Arrow Connector 16"/>
          <p:cNvCxnSpPr>
            <a:cxnSpLocks noChangeShapeType="1"/>
          </p:cNvCxnSpPr>
          <p:nvPr/>
        </p:nvCxnSpPr>
        <p:spPr bwMode="auto">
          <a:xfrm>
            <a:off x="4425891" y="4800208"/>
            <a:ext cx="2995930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6" name="Rectangle 95"/>
          <p:cNvSpPr/>
          <p:nvPr/>
        </p:nvSpPr>
        <p:spPr bwMode="auto">
          <a:xfrm>
            <a:off x="4972956" y="4862405"/>
            <a:ext cx="693558" cy="427614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EOF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5673447" y="4862405"/>
            <a:ext cx="150705" cy="427614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00" name="Straight Connector 12"/>
          <p:cNvCxnSpPr>
            <a:cxnSpLocks noChangeShapeType="1"/>
          </p:cNvCxnSpPr>
          <p:nvPr/>
        </p:nvCxnSpPr>
        <p:spPr bwMode="auto">
          <a:xfrm>
            <a:off x="4972955" y="4715562"/>
            <a:ext cx="0" cy="1239564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1" name="Straight Connector 12"/>
          <p:cNvCxnSpPr>
            <a:cxnSpLocks noChangeShapeType="1"/>
          </p:cNvCxnSpPr>
          <p:nvPr/>
        </p:nvCxnSpPr>
        <p:spPr bwMode="auto">
          <a:xfrm flipH="1">
            <a:off x="5809399" y="4670237"/>
            <a:ext cx="18078" cy="1654363"/>
          </a:xfrm>
          <a:prstGeom prst="line">
            <a:avLst/>
          </a:prstGeom>
          <a:noFill/>
          <a:ln w="28575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" name="Straight Arrow Connector 101"/>
          <p:cNvCxnSpPr/>
          <p:nvPr/>
        </p:nvCxnSpPr>
        <p:spPr bwMode="auto">
          <a:xfrm>
            <a:off x="1199540" y="5500707"/>
            <a:ext cx="446697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3" name="Straight Arrow Connector 102"/>
          <p:cNvCxnSpPr/>
          <p:nvPr/>
        </p:nvCxnSpPr>
        <p:spPr bwMode="auto">
          <a:xfrm>
            <a:off x="1193822" y="5772084"/>
            <a:ext cx="375536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4440334" y="5475963"/>
            <a:ext cx="12682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PSDU_LENGTH</a:t>
            </a:r>
            <a:endParaRPr 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3233269" y="5771794"/>
            <a:ext cx="12522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APEP_LENGTH</a:t>
            </a:r>
            <a:endParaRPr lang="en-US" dirty="0"/>
          </a:p>
        </p:txBody>
      </p:sp>
      <p:sp>
        <p:nvSpPr>
          <p:cNvPr id="106" name="TextBox 19"/>
          <p:cNvSpPr txBox="1">
            <a:spLocks noChangeArrowheads="1"/>
          </p:cNvSpPr>
          <p:nvPr/>
        </p:nvSpPr>
        <p:spPr bwMode="auto">
          <a:xfrm>
            <a:off x="5288222" y="4350697"/>
            <a:ext cx="123783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Last OFDM Symbol</a:t>
            </a:r>
            <a:endParaRPr lang="en-US" altLang="en-US" sz="1000" b="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110" name="Straight Connector 12"/>
          <p:cNvCxnSpPr>
            <a:cxnSpLocks noChangeShapeType="1"/>
          </p:cNvCxnSpPr>
          <p:nvPr/>
        </p:nvCxnSpPr>
        <p:spPr bwMode="auto">
          <a:xfrm>
            <a:off x="5675981" y="4670237"/>
            <a:ext cx="0" cy="1239564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Connector 13"/>
          <p:cNvCxnSpPr>
            <a:cxnSpLocks noChangeShapeType="1"/>
          </p:cNvCxnSpPr>
          <p:nvPr/>
        </p:nvCxnSpPr>
        <p:spPr bwMode="auto">
          <a:xfrm>
            <a:off x="7350414" y="2452675"/>
            <a:ext cx="0" cy="921651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" name="Straight Arrow Connector 112"/>
          <p:cNvCxnSpPr/>
          <p:nvPr/>
        </p:nvCxnSpPr>
        <p:spPr bwMode="auto">
          <a:xfrm>
            <a:off x="4396528" y="6155113"/>
            <a:ext cx="141287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5" name="TextBox 114"/>
          <p:cNvSpPr txBox="1"/>
          <p:nvPr/>
        </p:nvSpPr>
        <p:spPr>
          <a:xfrm>
            <a:off x="4327209" y="6139114"/>
            <a:ext cx="1531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2x OFDM Symbol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116" name="Straight Arrow Connector 115"/>
          <p:cNvCxnSpPr/>
          <p:nvPr/>
        </p:nvCxnSpPr>
        <p:spPr bwMode="auto">
          <a:xfrm>
            <a:off x="1462788" y="6160429"/>
            <a:ext cx="2882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8" name="TextBox 117"/>
          <p:cNvSpPr txBox="1"/>
          <p:nvPr/>
        </p:nvSpPr>
        <p:spPr>
          <a:xfrm>
            <a:off x="2348221" y="6145765"/>
            <a:ext cx="1531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4x OFDM Symbol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25" name="TextBox 19"/>
          <p:cNvSpPr txBox="1">
            <a:spLocks noChangeArrowheads="1"/>
          </p:cNvSpPr>
          <p:nvPr/>
        </p:nvSpPr>
        <p:spPr bwMode="auto">
          <a:xfrm>
            <a:off x="6226518" y="5714878"/>
            <a:ext cx="271856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PSDU_LENGTH </a:t>
            </a:r>
            <a:r>
              <a:rPr lang="en-US" altLang="en-US" sz="1400" dirty="0">
                <a:latin typeface="Times New Roman" panose="02020603050405020304" pitchFamily="18" charset="0"/>
                <a:ea typeface="宋体" panose="02010600030101010101" pitchFamily="2" charset="-122"/>
              </a:rPr>
              <a:t>is approximately calculated </a:t>
            </a:r>
            <a:r>
              <a:rPr lang="en-US" altLang="en-US" sz="14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to the nearest 1/4, 1/2, or 1 times N</a:t>
            </a:r>
            <a:r>
              <a:rPr lang="en-US" altLang="en-US" sz="1400" baseline="-250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CBPS</a:t>
            </a:r>
            <a:endParaRPr lang="en-US" altLang="en-US" sz="1400" baseline="-25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26" name="TextBox 19"/>
          <p:cNvSpPr txBox="1">
            <a:spLocks noChangeArrowheads="1"/>
          </p:cNvSpPr>
          <p:nvPr/>
        </p:nvSpPr>
        <p:spPr bwMode="auto">
          <a:xfrm>
            <a:off x="24206" y="3961032"/>
            <a:ext cx="168048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u="sng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Proposed Method</a:t>
            </a:r>
            <a:endParaRPr lang="en-US" altLang="en-US" sz="1400" u="sng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27" name="TextBox 19"/>
          <p:cNvSpPr txBox="1">
            <a:spLocks noChangeArrowheads="1"/>
          </p:cNvSpPr>
          <p:nvPr/>
        </p:nvSpPr>
        <p:spPr bwMode="auto">
          <a:xfrm>
            <a:off x="0" y="1599931"/>
            <a:ext cx="33528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u="sng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11ac PSDU_LENGTH calculation rules</a:t>
            </a:r>
            <a:endParaRPr lang="en-US" altLang="en-US" sz="1400" u="sng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3610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</a:rPr>
              <a:t>Proposed Frame Structure for HE SU PPDU</a:t>
            </a:r>
            <a:endParaRPr lang="ko-KR" altLang="en-US" sz="2800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1x OFDM symbol duration</a:t>
            </a:r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2x </a:t>
            </a:r>
            <a:r>
              <a:rPr lang="en-US" altLang="ko-KR" sz="1800" dirty="0"/>
              <a:t>OFDM symbol </a:t>
            </a:r>
            <a:r>
              <a:rPr lang="en-US" altLang="ko-KR" sz="1800" dirty="0" smtClean="0"/>
              <a:t>duration</a:t>
            </a:r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r>
              <a:rPr lang="en-US" altLang="ko-KR" sz="1800" dirty="0" smtClean="0"/>
              <a:t>4x </a:t>
            </a:r>
            <a:r>
              <a:rPr lang="en-US" altLang="ko-KR" sz="1800" dirty="0"/>
              <a:t>OFDM symbol </a:t>
            </a:r>
            <a:r>
              <a:rPr lang="en-US" altLang="ko-KR" sz="1800" dirty="0" smtClean="0"/>
              <a:t>duration</a:t>
            </a:r>
            <a:endParaRPr lang="en-US" altLang="ko-KR" sz="1800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6" name="Rectangle 5"/>
          <p:cNvSpPr/>
          <p:nvPr/>
        </p:nvSpPr>
        <p:spPr bwMode="auto">
          <a:xfrm>
            <a:off x="2667000" y="2967335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Rectangle 6"/>
          <p:cNvSpPr/>
          <p:nvPr/>
        </p:nvSpPr>
        <p:spPr bwMode="auto">
          <a:xfrm>
            <a:off x="3124200" y="2967335"/>
            <a:ext cx="1752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7"/>
          <p:cNvSpPr/>
          <p:nvPr/>
        </p:nvSpPr>
        <p:spPr bwMode="auto">
          <a:xfrm>
            <a:off x="4876800" y="2967335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8"/>
          <p:cNvSpPr/>
          <p:nvPr/>
        </p:nvSpPr>
        <p:spPr bwMode="auto">
          <a:xfrm>
            <a:off x="5334000" y="2967335"/>
            <a:ext cx="4572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0" name="Straight Connector 13"/>
          <p:cNvCxnSpPr/>
          <p:nvPr/>
        </p:nvCxnSpPr>
        <p:spPr bwMode="auto">
          <a:xfrm>
            <a:off x="2667000" y="25863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Straight Connector 14"/>
          <p:cNvCxnSpPr/>
          <p:nvPr/>
        </p:nvCxnSpPr>
        <p:spPr bwMode="auto">
          <a:xfrm>
            <a:off x="3124200" y="25863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Straight Connector 15"/>
          <p:cNvCxnSpPr/>
          <p:nvPr/>
        </p:nvCxnSpPr>
        <p:spPr bwMode="auto">
          <a:xfrm>
            <a:off x="4876800" y="25863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3" name="Straight Connector 16"/>
          <p:cNvCxnSpPr/>
          <p:nvPr/>
        </p:nvCxnSpPr>
        <p:spPr bwMode="auto">
          <a:xfrm>
            <a:off x="5334000" y="25863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Straight Connector 17"/>
          <p:cNvCxnSpPr/>
          <p:nvPr/>
        </p:nvCxnSpPr>
        <p:spPr bwMode="auto">
          <a:xfrm>
            <a:off x="5791200" y="2590800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Straight Arrow Connector 19"/>
          <p:cNvCxnSpPr/>
          <p:nvPr/>
        </p:nvCxnSpPr>
        <p:spPr bwMode="auto">
          <a:xfrm>
            <a:off x="2667000" y="2738735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36" name="Straight Arrow Connector 20"/>
          <p:cNvCxnSpPr/>
          <p:nvPr/>
        </p:nvCxnSpPr>
        <p:spPr bwMode="auto">
          <a:xfrm>
            <a:off x="3124200" y="2738735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37" name="Straight Arrow Connector 22"/>
          <p:cNvCxnSpPr/>
          <p:nvPr/>
        </p:nvCxnSpPr>
        <p:spPr bwMode="auto">
          <a:xfrm>
            <a:off x="5334000" y="2751092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38" name="Straight Arrow Connector 24"/>
          <p:cNvCxnSpPr/>
          <p:nvPr/>
        </p:nvCxnSpPr>
        <p:spPr bwMode="auto">
          <a:xfrm>
            <a:off x="4876800" y="2738735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2743200" y="2510135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4953000" y="2510135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3124200" y="2286000"/>
            <a:ext cx="17255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4x OFDM symbol (12.8us)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334000" y="2286000"/>
            <a:ext cx="1311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1x OFDM symbol</a:t>
            </a:r>
          </a:p>
          <a:p>
            <a:r>
              <a:rPr lang="en-US" dirty="0" smtClean="0"/>
              <a:t>3.2us 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7973" y="2891135"/>
            <a:ext cx="808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TX </a:t>
            </a:r>
          </a:p>
          <a:p>
            <a:r>
              <a:rPr lang="en-US" dirty="0" smtClean="0"/>
              <a:t>waveform</a:t>
            </a:r>
            <a:endParaRPr lang="en-US" dirty="0"/>
          </a:p>
        </p:txBody>
      </p:sp>
      <p:sp>
        <p:nvSpPr>
          <p:cNvPr id="44" name="Rectangle 5"/>
          <p:cNvSpPr/>
          <p:nvPr/>
        </p:nvSpPr>
        <p:spPr bwMode="auto">
          <a:xfrm>
            <a:off x="2667000" y="4491335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Rectangle 6"/>
          <p:cNvSpPr/>
          <p:nvPr/>
        </p:nvSpPr>
        <p:spPr bwMode="auto">
          <a:xfrm>
            <a:off x="3124200" y="4491335"/>
            <a:ext cx="1752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Rectangle 7"/>
          <p:cNvSpPr/>
          <p:nvPr/>
        </p:nvSpPr>
        <p:spPr bwMode="auto">
          <a:xfrm>
            <a:off x="4876800" y="4491335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ectangle 8"/>
          <p:cNvSpPr/>
          <p:nvPr/>
        </p:nvSpPr>
        <p:spPr bwMode="auto">
          <a:xfrm>
            <a:off x="5334000" y="4491335"/>
            <a:ext cx="886946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8" name="Straight Connector 13"/>
          <p:cNvCxnSpPr/>
          <p:nvPr/>
        </p:nvCxnSpPr>
        <p:spPr bwMode="auto">
          <a:xfrm>
            <a:off x="2667000" y="41103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9" name="Straight Connector 14"/>
          <p:cNvCxnSpPr/>
          <p:nvPr/>
        </p:nvCxnSpPr>
        <p:spPr bwMode="auto">
          <a:xfrm>
            <a:off x="3124200" y="41103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0" name="Straight Connector 15"/>
          <p:cNvCxnSpPr/>
          <p:nvPr/>
        </p:nvCxnSpPr>
        <p:spPr bwMode="auto">
          <a:xfrm>
            <a:off x="4876800" y="41103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1" name="Straight Connector 16"/>
          <p:cNvCxnSpPr/>
          <p:nvPr/>
        </p:nvCxnSpPr>
        <p:spPr bwMode="auto">
          <a:xfrm>
            <a:off x="5334000" y="41103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2" name="Straight Connector 17"/>
          <p:cNvCxnSpPr/>
          <p:nvPr/>
        </p:nvCxnSpPr>
        <p:spPr bwMode="auto">
          <a:xfrm>
            <a:off x="6220946" y="4114800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3" name="Straight Arrow Connector 19"/>
          <p:cNvCxnSpPr/>
          <p:nvPr/>
        </p:nvCxnSpPr>
        <p:spPr bwMode="auto">
          <a:xfrm>
            <a:off x="2667000" y="4262735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54" name="Straight Arrow Connector 20"/>
          <p:cNvCxnSpPr/>
          <p:nvPr/>
        </p:nvCxnSpPr>
        <p:spPr bwMode="auto">
          <a:xfrm>
            <a:off x="3124200" y="4262735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55" name="Straight Arrow Connector 22"/>
          <p:cNvCxnSpPr/>
          <p:nvPr/>
        </p:nvCxnSpPr>
        <p:spPr bwMode="auto">
          <a:xfrm flipV="1">
            <a:off x="5334000" y="4275092"/>
            <a:ext cx="886946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56" name="Straight Arrow Connector 24"/>
          <p:cNvCxnSpPr/>
          <p:nvPr/>
        </p:nvCxnSpPr>
        <p:spPr bwMode="auto">
          <a:xfrm>
            <a:off x="4876800" y="4262735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2743200" y="4034135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4953000" y="4034135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3124200" y="3810000"/>
            <a:ext cx="17255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4x OFDM symbol (12.8us)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562600" y="3881735"/>
            <a:ext cx="1311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2x OFDM symbol</a:t>
            </a:r>
          </a:p>
          <a:p>
            <a:r>
              <a:rPr lang="en-US" dirty="0" smtClean="0"/>
              <a:t>6.4us 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77973" y="4415135"/>
            <a:ext cx="808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TX </a:t>
            </a:r>
          </a:p>
          <a:p>
            <a:r>
              <a:rPr lang="en-US" dirty="0" smtClean="0"/>
              <a:t>waveform</a:t>
            </a:r>
            <a:endParaRPr lang="en-US" dirty="0"/>
          </a:p>
        </p:txBody>
      </p:sp>
      <p:sp>
        <p:nvSpPr>
          <p:cNvPr id="62" name="Rectangle 5"/>
          <p:cNvSpPr/>
          <p:nvPr/>
        </p:nvSpPr>
        <p:spPr bwMode="auto">
          <a:xfrm>
            <a:off x="2667000" y="5939135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Rectangle 6"/>
          <p:cNvSpPr/>
          <p:nvPr/>
        </p:nvSpPr>
        <p:spPr bwMode="auto">
          <a:xfrm>
            <a:off x="3124200" y="5939135"/>
            <a:ext cx="1752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Rectangle 7"/>
          <p:cNvSpPr/>
          <p:nvPr/>
        </p:nvSpPr>
        <p:spPr bwMode="auto">
          <a:xfrm>
            <a:off x="4876800" y="5939135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" name="Rectangle 8"/>
          <p:cNvSpPr/>
          <p:nvPr/>
        </p:nvSpPr>
        <p:spPr bwMode="auto">
          <a:xfrm>
            <a:off x="5334000" y="5939135"/>
            <a:ext cx="18288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6" name="Straight Connector 13"/>
          <p:cNvCxnSpPr/>
          <p:nvPr/>
        </p:nvCxnSpPr>
        <p:spPr bwMode="auto">
          <a:xfrm>
            <a:off x="2667000" y="55581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7" name="Straight Connector 14"/>
          <p:cNvCxnSpPr/>
          <p:nvPr/>
        </p:nvCxnSpPr>
        <p:spPr bwMode="auto">
          <a:xfrm>
            <a:off x="3124200" y="55581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8" name="Straight Connector 15"/>
          <p:cNvCxnSpPr/>
          <p:nvPr/>
        </p:nvCxnSpPr>
        <p:spPr bwMode="auto">
          <a:xfrm>
            <a:off x="4876800" y="55581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9" name="Straight Connector 16"/>
          <p:cNvCxnSpPr/>
          <p:nvPr/>
        </p:nvCxnSpPr>
        <p:spPr bwMode="auto">
          <a:xfrm>
            <a:off x="5334000" y="55581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0" name="Straight Connector 17"/>
          <p:cNvCxnSpPr/>
          <p:nvPr/>
        </p:nvCxnSpPr>
        <p:spPr bwMode="auto">
          <a:xfrm>
            <a:off x="7162800" y="5557297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1" name="Straight Arrow Connector 19"/>
          <p:cNvCxnSpPr/>
          <p:nvPr/>
        </p:nvCxnSpPr>
        <p:spPr bwMode="auto">
          <a:xfrm>
            <a:off x="2667000" y="5710535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72" name="Straight Arrow Connector 20"/>
          <p:cNvCxnSpPr/>
          <p:nvPr/>
        </p:nvCxnSpPr>
        <p:spPr bwMode="auto">
          <a:xfrm>
            <a:off x="3124200" y="5710535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73" name="Straight Arrow Connector 22"/>
          <p:cNvCxnSpPr/>
          <p:nvPr/>
        </p:nvCxnSpPr>
        <p:spPr bwMode="auto">
          <a:xfrm>
            <a:off x="5334000" y="5722892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74" name="Straight Arrow Connector 24"/>
          <p:cNvCxnSpPr/>
          <p:nvPr/>
        </p:nvCxnSpPr>
        <p:spPr bwMode="auto">
          <a:xfrm>
            <a:off x="4876800" y="5710535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75" name="TextBox 74"/>
          <p:cNvSpPr txBox="1"/>
          <p:nvPr/>
        </p:nvSpPr>
        <p:spPr>
          <a:xfrm>
            <a:off x="2743200" y="5481935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4953000" y="5481935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3124200" y="5253335"/>
            <a:ext cx="17255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4x OFDM symbol (12.8us)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5715000" y="5334000"/>
            <a:ext cx="1311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4x </a:t>
            </a:r>
            <a:r>
              <a:rPr lang="en-US" dirty="0" smtClean="0"/>
              <a:t>OFDM symbol</a:t>
            </a:r>
          </a:p>
          <a:p>
            <a:r>
              <a:rPr lang="en-US" dirty="0" smtClean="0"/>
              <a:t>12.8us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77973" y="5862935"/>
            <a:ext cx="808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TX </a:t>
            </a:r>
          </a:p>
          <a:p>
            <a:r>
              <a:rPr lang="en-US" dirty="0" smtClean="0"/>
              <a:t>waveform</a:t>
            </a:r>
            <a:endParaRPr lang="en-US" dirty="0"/>
          </a:p>
        </p:txBody>
      </p:sp>
      <p:sp>
        <p:nvSpPr>
          <p:cNvPr id="80" name="Rectangle 8"/>
          <p:cNvSpPr/>
          <p:nvPr/>
        </p:nvSpPr>
        <p:spPr bwMode="auto">
          <a:xfrm>
            <a:off x="5791200" y="2971800"/>
            <a:ext cx="4572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" name="Rectangle 8"/>
          <p:cNvSpPr/>
          <p:nvPr/>
        </p:nvSpPr>
        <p:spPr bwMode="auto">
          <a:xfrm>
            <a:off x="6248400" y="2971800"/>
            <a:ext cx="4572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" name="Rectangle 8"/>
          <p:cNvSpPr/>
          <p:nvPr/>
        </p:nvSpPr>
        <p:spPr bwMode="auto">
          <a:xfrm>
            <a:off x="6705600" y="2971800"/>
            <a:ext cx="4572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3" name="Rectangle 8"/>
          <p:cNvSpPr/>
          <p:nvPr/>
        </p:nvSpPr>
        <p:spPr bwMode="auto">
          <a:xfrm>
            <a:off x="6220946" y="4491335"/>
            <a:ext cx="941854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43503" y="1783658"/>
            <a:ext cx="41745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1x/2x OFDM symbol only applied to the last OFDM symbol. 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945957" y="288936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…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012641" y="440358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…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2012641" y="586463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…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81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/>
              <a:t>PSDU_LENGTH Calculation Process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ko-KR" sz="2000" dirty="0" smtClean="0"/>
              <a:t>Calculate the numbers of OFDM symbols and bits in the last symbol (</a:t>
            </a:r>
            <a:r>
              <a:rPr lang="en-US" altLang="ko-KR" sz="2000" dirty="0" err="1" smtClean="0"/>
              <a:t>N</a:t>
            </a:r>
            <a:r>
              <a:rPr lang="en-US" altLang="ko-KR" sz="2000" baseline="-25000" dirty="0" err="1" smtClean="0"/>
              <a:t>SYM,init</a:t>
            </a:r>
            <a:r>
              <a:rPr lang="en-US" altLang="ko-KR" sz="2000" dirty="0" smtClean="0"/>
              <a:t>, </a:t>
            </a:r>
            <a:r>
              <a:rPr lang="en-US" altLang="ko-KR" sz="2000" dirty="0" err="1" smtClean="0"/>
              <a:t>N</a:t>
            </a:r>
            <a:r>
              <a:rPr lang="en-US" altLang="ko-KR" sz="2000" baseline="-25000" dirty="0" err="1" smtClean="0"/>
              <a:t>Dbit,last</a:t>
            </a:r>
            <a:r>
              <a:rPr lang="en-US" altLang="ko-KR" sz="2000" dirty="0" smtClean="0"/>
              <a:t>).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sz="2000" dirty="0" smtClean="0"/>
              <a:t>Determine the number of data subcarrier in the last symbol (N</a:t>
            </a:r>
            <a:r>
              <a:rPr lang="en-US" altLang="ko-KR" sz="2000" baseline="-25000" dirty="0" smtClean="0"/>
              <a:t>SD,1x</a:t>
            </a:r>
            <a:r>
              <a:rPr lang="en-US" altLang="ko-KR" sz="2000" dirty="0" smtClean="0"/>
              <a:t>, N</a:t>
            </a:r>
            <a:r>
              <a:rPr lang="en-US" altLang="ko-KR" sz="2000" baseline="-25000" dirty="0" smtClean="0"/>
              <a:t>SD,2x</a:t>
            </a:r>
            <a:r>
              <a:rPr lang="en-US" altLang="ko-KR" sz="2000" dirty="0" smtClean="0"/>
              <a:t>, N</a:t>
            </a:r>
            <a:r>
              <a:rPr lang="en-US" altLang="ko-KR" sz="2000" baseline="-25000" dirty="0" smtClean="0"/>
              <a:t>SD,4x</a:t>
            </a:r>
            <a:r>
              <a:rPr lang="en-US" altLang="ko-KR" sz="2000" dirty="0" smtClean="0"/>
              <a:t>) and </a:t>
            </a:r>
            <a:r>
              <a:rPr lang="en-US" altLang="ko-KR" sz="2000" dirty="0" err="1" smtClean="0"/>
              <a:t>N</a:t>
            </a:r>
            <a:r>
              <a:rPr lang="en-US" altLang="ko-KR" sz="2000" baseline="-25000" dirty="0" err="1" smtClean="0"/>
              <a:t>DPBS,last</a:t>
            </a:r>
            <a:r>
              <a:rPr lang="en-US" altLang="ko-KR" sz="2000" dirty="0" smtClean="0"/>
              <a:t>, </a:t>
            </a:r>
            <a:r>
              <a:rPr lang="en-US" altLang="ko-KR" sz="2000" dirty="0" err="1" smtClean="0"/>
              <a:t>N</a:t>
            </a:r>
            <a:r>
              <a:rPr lang="en-US" altLang="ko-KR" sz="2000" baseline="-25000" dirty="0" err="1" smtClean="0"/>
              <a:t>CBPS,last</a:t>
            </a:r>
            <a:r>
              <a:rPr lang="en-US" altLang="ko-KR" sz="20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sz="2000" dirty="0" smtClean="0"/>
              <a:t>Calculate </a:t>
            </a:r>
            <a:r>
              <a:rPr lang="en-US" altLang="ko-KR" sz="2000" dirty="0"/>
              <a:t>the number of padding bits </a:t>
            </a:r>
            <a:r>
              <a:rPr lang="en-US" altLang="ko-KR" sz="2000" dirty="0" err="1"/>
              <a:t>N</a:t>
            </a:r>
            <a:r>
              <a:rPr lang="en-US" altLang="ko-KR" sz="2000" baseline="-25000" dirty="0" err="1"/>
              <a:t>pad</a:t>
            </a:r>
            <a:r>
              <a:rPr lang="en-US" altLang="ko-KR" sz="20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Details and examples shown in Appendix</a:t>
            </a:r>
          </a:p>
          <a:p>
            <a:pPr marL="457200" indent="-457200">
              <a:buFont typeface="+mj-lt"/>
              <a:buAutoNum type="arabicPeriod"/>
            </a:pPr>
            <a:endParaRPr lang="en-US" altLang="ko-KR" sz="2000" dirty="0"/>
          </a:p>
          <a:p>
            <a:pPr marL="457200" indent="-457200">
              <a:buFont typeface="+mj-lt"/>
              <a:buAutoNum type="arabicPeriod"/>
            </a:pPr>
            <a:endParaRPr lang="en-US" altLang="ko-KR" sz="2000" dirty="0" smtClean="0"/>
          </a:p>
          <a:p>
            <a:pPr marL="457200" indent="-457200">
              <a:buFont typeface="+mj-lt"/>
              <a:buAutoNum type="arabicPeriod"/>
            </a:pPr>
            <a:endParaRPr lang="en-US" altLang="ko-KR" sz="2000" dirty="0"/>
          </a:p>
          <a:p>
            <a:pPr marL="457200" indent="-457200">
              <a:buFont typeface="+mj-lt"/>
              <a:buAutoNum type="arabicPeriod"/>
            </a:pPr>
            <a:endParaRPr lang="en-US" altLang="ko-KR" sz="2000" dirty="0" smtClean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43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OFDM modulation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Cases of N</a:t>
            </a:r>
            <a:r>
              <a:rPr lang="en-US" altLang="ko-KR" baseline="-25000" dirty="0" smtClean="0"/>
              <a:t>SD,4x</a:t>
            </a:r>
            <a:r>
              <a:rPr lang="en-US" altLang="ko-KR" dirty="0" smtClean="0"/>
              <a:t> </a:t>
            </a:r>
          </a:p>
          <a:p>
            <a:pPr lvl="1"/>
            <a:r>
              <a:rPr lang="en-US" altLang="ko-KR" dirty="0" smtClean="0"/>
              <a:t>Normal operation as in other OFDM symbols </a:t>
            </a:r>
          </a:p>
          <a:p>
            <a:r>
              <a:rPr lang="en-US" altLang="ko-KR" dirty="0" smtClean="0"/>
              <a:t>Cases of N</a:t>
            </a:r>
            <a:r>
              <a:rPr lang="en-US" altLang="ko-KR" baseline="-25000" dirty="0" smtClean="0"/>
              <a:t>SD,2x</a:t>
            </a:r>
          </a:p>
          <a:p>
            <a:pPr lvl="1"/>
            <a:r>
              <a:rPr lang="en-US" altLang="ko-KR" dirty="0"/>
              <a:t>T</a:t>
            </a:r>
            <a:r>
              <a:rPr lang="en-US" altLang="ko-KR" dirty="0" smtClean="0"/>
              <a:t>he </a:t>
            </a:r>
            <a:r>
              <a:rPr lang="en-US" altLang="ko-KR" dirty="0"/>
              <a:t>even tones(2k, k=</a:t>
            </a:r>
            <a:r>
              <a:rPr lang="en-US" altLang="ko-KR" dirty="0">
                <a:solidFill>
                  <a:srgbClr val="FF0000"/>
                </a:solidFill>
                <a:sym typeface="Symbol"/>
              </a:rPr>
              <a:t>1</a:t>
            </a:r>
            <a:r>
              <a:rPr lang="en-US" altLang="ko-KR" dirty="0">
                <a:sym typeface="Symbol"/>
              </a:rPr>
              <a:t>, 2, 3,…) are </a:t>
            </a:r>
            <a:r>
              <a:rPr lang="en-US" altLang="ko-KR" dirty="0" smtClean="0">
                <a:sym typeface="Symbol"/>
              </a:rPr>
              <a:t>used. </a:t>
            </a:r>
          </a:p>
          <a:p>
            <a:pPr lvl="1"/>
            <a:r>
              <a:rPr lang="en-US" altLang="ko-KR" dirty="0" smtClean="0">
                <a:sym typeface="Symbol"/>
              </a:rPr>
              <a:t>The </a:t>
            </a:r>
            <a:r>
              <a:rPr lang="en-US" altLang="ko-KR" dirty="0">
                <a:sym typeface="Symbol"/>
              </a:rPr>
              <a:t>output of IDFT has two repeated waveform. T</a:t>
            </a:r>
            <a:r>
              <a:rPr lang="en-US" altLang="ko-KR" dirty="0" smtClean="0">
                <a:sym typeface="Symbol"/>
              </a:rPr>
              <a:t>he </a:t>
            </a:r>
            <a:r>
              <a:rPr lang="en-US" altLang="ko-KR" dirty="0">
                <a:sym typeface="Symbol"/>
              </a:rPr>
              <a:t>first </a:t>
            </a:r>
            <a:r>
              <a:rPr lang="en-US" altLang="ko-KR" dirty="0" smtClean="0">
                <a:sym typeface="Symbol"/>
              </a:rPr>
              <a:t>half is transmitted (The </a:t>
            </a:r>
            <a:r>
              <a:rPr lang="en-US" altLang="ko-KR" dirty="0">
                <a:sym typeface="Symbol"/>
              </a:rPr>
              <a:t>red indices can or cannot be included depending on the number of DC tones</a:t>
            </a:r>
            <a:r>
              <a:rPr lang="en-US" altLang="ko-KR" dirty="0" smtClean="0">
                <a:sym typeface="Symbol"/>
              </a:rPr>
              <a:t>)</a:t>
            </a:r>
            <a:endParaRPr lang="en-US" altLang="ko-KR" dirty="0"/>
          </a:p>
          <a:p>
            <a:r>
              <a:rPr lang="en-US" altLang="ko-KR" dirty="0" smtClean="0"/>
              <a:t>Cases of N</a:t>
            </a:r>
            <a:r>
              <a:rPr lang="en-US" altLang="ko-KR" baseline="-25000" dirty="0" smtClean="0"/>
              <a:t>SD,1x  </a:t>
            </a:r>
            <a:endParaRPr lang="en-US" altLang="ko-KR" dirty="0" smtClean="0"/>
          </a:p>
          <a:p>
            <a:pPr lvl="1"/>
            <a:r>
              <a:rPr lang="en-US" altLang="ko-KR" dirty="0"/>
              <a:t>T</a:t>
            </a:r>
            <a:r>
              <a:rPr lang="en-US" altLang="ko-KR" dirty="0" smtClean="0"/>
              <a:t>he </a:t>
            </a:r>
            <a:r>
              <a:rPr lang="en-US" altLang="ko-KR" dirty="0"/>
              <a:t>every 4</a:t>
            </a:r>
            <a:r>
              <a:rPr lang="en-US" altLang="ko-KR" baseline="30000" dirty="0"/>
              <a:t>th</a:t>
            </a:r>
            <a:r>
              <a:rPr lang="en-US" altLang="ko-KR" dirty="0"/>
              <a:t> tones(4k, k=</a:t>
            </a:r>
            <a:r>
              <a:rPr lang="en-US" altLang="ko-KR" dirty="0">
                <a:sym typeface="Symbol"/>
              </a:rPr>
              <a:t>1, 2, 3,…) are </a:t>
            </a:r>
            <a:r>
              <a:rPr lang="en-US" altLang="ko-KR" dirty="0" smtClean="0">
                <a:sym typeface="Symbol"/>
              </a:rPr>
              <a:t>used. </a:t>
            </a:r>
          </a:p>
          <a:p>
            <a:pPr lvl="1"/>
            <a:r>
              <a:rPr lang="en-US" altLang="ko-KR" dirty="0" smtClean="0">
                <a:sym typeface="Symbol"/>
              </a:rPr>
              <a:t>The </a:t>
            </a:r>
            <a:r>
              <a:rPr lang="en-US" altLang="ko-KR" dirty="0">
                <a:sym typeface="Symbol"/>
              </a:rPr>
              <a:t>output of IDFT has 4 repeated waveform. The first half is </a:t>
            </a:r>
            <a:r>
              <a:rPr lang="en-US" altLang="ko-KR" dirty="0" smtClean="0">
                <a:sym typeface="Symbol"/>
              </a:rPr>
              <a:t>transmitted.</a:t>
            </a:r>
            <a:endParaRPr lang="en-US" altLang="ko-KR" dirty="0">
              <a:sym typeface="Symbol"/>
            </a:endParaRP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23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strong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proposal, support of 1x/2x/4x OFDM symbol, targets small payload transmissions in OFDM transmissions. (20MHz with BCC) </a:t>
            </a:r>
          </a:p>
          <a:p>
            <a:pPr lvl="1"/>
            <a:r>
              <a:rPr lang="en-US" altLang="ko-KR" dirty="0" smtClean="0"/>
              <a:t>In </a:t>
            </a:r>
            <a:r>
              <a:rPr lang="en-US" altLang="ko-KR" dirty="0"/>
              <a:t>2.4GHz operations, 20MHz OFDM transmissions are useful due to channel assignment and legacy operations.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We reduce amount of EOF padding performed and transmit air-time.</a:t>
            </a:r>
          </a:p>
          <a:p>
            <a:r>
              <a:rPr lang="en-US" dirty="0" smtClean="0"/>
              <a:t>In a STBC case, we can reduce the symbol duration of last two OFDM symbols. </a:t>
            </a:r>
          </a:p>
          <a:p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44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113845</TotalTime>
  <Words>1266</Words>
  <Application>Microsoft Office PowerPoint</Application>
  <PresentationFormat>화면 슬라이드 쇼(4:3)</PresentationFormat>
  <Paragraphs>226</Paragraphs>
  <Slides>17</Slides>
  <Notes>2</Notes>
  <HiddenSlides>0</HiddenSlides>
  <MMClips>0</MMClips>
  <ScaleCrop>false</ScaleCrop>
  <HeadingPairs>
    <vt:vector size="8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2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17</vt:i4>
      </vt:variant>
    </vt:vector>
  </HeadingPairs>
  <TitlesOfParts>
    <vt:vector size="28" baseType="lpstr">
      <vt:lpstr>宋体</vt:lpstr>
      <vt:lpstr>굴림</vt:lpstr>
      <vt:lpstr>맑은 고딕</vt:lpstr>
      <vt:lpstr>Arial</vt:lpstr>
      <vt:lpstr>Calibri</vt:lpstr>
      <vt:lpstr>Symbol</vt:lpstr>
      <vt:lpstr>Times New Roman</vt:lpstr>
      <vt:lpstr>802-11-Submission</vt:lpstr>
      <vt:lpstr>디자인 사용자 지정</vt:lpstr>
      <vt:lpstr>Document</vt:lpstr>
      <vt:lpstr>Equation</vt:lpstr>
      <vt:lpstr>1x/2x/4x OFDM Symbol in HE SU PPDU with BCC</vt:lpstr>
      <vt:lpstr>Background</vt:lpstr>
      <vt:lpstr>Padding Efficiency</vt:lpstr>
      <vt:lpstr>Proposed Method</vt:lpstr>
      <vt:lpstr>Proposed PSDU_LENGTH Calculation</vt:lpstr>
      <vt:lpstr>Proposed Frame Structure for HE SU PPDU</vt:lpstr>
      <vt:lpstr>PSDU_LENGTH Calculation Process</vt:lpstr>
      <vt:lpstr>OFDM modulation</vt:lpstr>
      <vt:lpstr>The strong points</vt:lpstr>
      <vt:lpstr>Conclusion</vt:lpstr>
      <vt:lpstr>Straw poll</vt:lpstr>
      <vt:lpstr>REFERENCES</vt:lpstr>
      <vt:lpstr>Appendix: encoding process </vt:lpstr>
      <vt:lpstr>PSDU_LENGTH and PHY Padding Calculation</vt:lpstr>
      <vt:lpstr>PSDU_LENGTH and PHY Padding Calculation</vt:lpstr>
      <vt:lpstr>PSDU_LENGTH and PHY Padding Calculation</vt:lpstr>
      <vt:lpstr>PSDU_LENGTH and PHY Padding Calculation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 of 1x/2x/4x OFDM Symbolin HE SU PPDU</dc:title>
  <dc:creator>Heejung Yu</dc:creator>
  <cp:lastModifiedBy>HeejungYu</cp:lastModifiedBy>
  <cp:revision>1630</cp:revision>
  <cp:lastPrinted>1998-02-10T13:28:06Z</cp:lastPrinted>
  <dcterms:created xsi:type="dcterms:W3CDTF">2007-05-21T21:00:37Z</dcterms:created>
  <dcterms:modified xsi:type="dcterms:W3CDTF">2016-01-18T05:18:45Z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