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55" r:id="rId3"/>
    <p:sldId id="349" r:id="rId4"/>
    <p:sldId id="356" r:id="rId5"/>
    <p:sldId id="339" r:id="rId6"/>
    <p:sldId id="346" r:id="rId7"/>
    <p:sldId id="340" r:id="rId8"/>
    <p:sldId id="357" r:id="rId9"/>
    <p:sldId id="347" r:id="rId10"/>
    <p:sldId id="348" r:id="rId11"/>
    <p:sldId id="301" r:id="rId12"/>
    <p:sldId id="322" r:id="rId13"/>
    <p:sldId id="362" r:id="rId14"/>
    <p:sldId id="363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5164" autoAdjust="0"/>
  </p:normalViewPr>
  <p:slideViewPr>
    <p:cSldViewPr>
      <p:cViewPr>
        <p:scale>
          <a:sx n="75" d="100"/>
          <a:sy n="75" d="100"/>
        </p:scale>
        <p:origin x="1128" y="45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10" d="100"/>
          <a:sy n="110" d="100"/>
        </p:scale>
        <p:origin x="2280" y="2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381500" y="96838"/>
            <a:ext cx="22860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802.11-15/xxxxr0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90805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Year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802.11-15/xxxxr0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B57E-11B6-4377-A973-950F113B0E61}" type="datetime1">
              <a:rPr lang="en-US" smtClean="0"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NG60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6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August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Solomon Trainin et al,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3000" y="5334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2895600" y="357166"/>
            <a:ext cx="56054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4" algn="r"/>
            <a:r>
              <a:rPr lang="en-US" altLang="en-US" sz="1800" b="1" dirty="0" smtClean="0">
                <a:solidFill>
                  <a:schemeClr val="tx1"/>
                </a:solidFill>
              </a:rPr>
              <a:t>doc.: IEEE 802.11-16/0078-00-00</a:t>
            </a:r>
            <a:endParaRPr lang="en-US" altLang="en-US" sz="1800" b="1" dirty="0">
              <a:solidFill>
                <a:schemeClr val="tx1"/>
              </a:solidFill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Laurent Cariou (Intel)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2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SU-MIMO and MU-MIMO link access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226928"/>
              </p:ext>
            </p:extLst>
          </p:nvPr>
        </p:nvGraphicFramePr>
        <p:xfrm>
          <a:off x="685800" y="3048000"/>
          <a:ext cx="7829550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4" name="Document" r:id="rId4" imgW="8267030" imgH="2742525" progId="Word.Document.8">
                  <p:embed/>
                </p:oleObj>
              </mc:Choice>
              <mc:Fallback>
                <p:oleObj name="Document" r:id="rId4" imgW="8267030" imgH="274252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048000"/>
                        <a:ext cx="7829550" cy="26003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90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Multi-STA </a:t>
            </a:r>
            <a:r>
              <a:rPr lang="en-US" sz="2400" dirty="0" err="1" smtClean="0"/>
              <a:t>rendez-vous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387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AP/PCP </a:t>
            </a:r>
            <a:r>
              <a:rPr lang="en-US" sz="1600" dirty="0"/>
              <a:t>can transmit a </a:t>
            </a:r>
            <a:r>
              <a:rPr lang="en-US" sz="1600" dirty="0" smtClean="0"/>
              <a:t>frame </a:t>
            </a:r>
            <a:r>
              <a:rPr lang="en-US" sz="1600" dirty="0"/>
              <a:t>to </a:t>
            </a:r>
            <a:r>
              <a:rPr lang="en-US" sz="1600" dirty="0" smtClean="0"/>
              <a:t>multiple </a:t>
            </a:r>
            <a:r>
              <a:rPr lang="en-US" sz="1600" dirty="0"/>
              <a:t>destination </a:t>
            </a:r>
            <a:r>
              <a:rPr lang="en-US" sz="1600" dirty="0" smtClean="0"/>
              <a:t>STAs, which</a:t>
            </a:r>
            <a:r>
              <a:rPr lang="en-US" sz="1600" dirty="0" smtClean="0"/>
              <a:t> contains the addresses of the destination STAs and the indication of the target time for the </a:t>
            </a:r>
            <a:r>
              <a:rPr lang="en-US" sz="1600" dirty="0" err="1" smtClean="0"/>
              <a:t>rendez-vous</a:t>
            </a:r>
            <a:r>
              <a:rPr lang="en-US" sz="1600" dirty="0" smtClean="0"/>
              <a:t> point.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grpSp>
        <p:nvGrpSpPr>
          <p:cNvPr id="12" name="Group 11"/>
          <p:cNvGrpSpPr/>
          <p:nvPr/>
        </p:nvGrpSpPr>
        <p:grpSpPr>
          <a:xfrm>
            <a:off x="378457" y="3078144"/>
            <a:ext cx="8461697" cy="3054369"/>
            <a:chOff x="453703" y="3276600"/>
            <a:chExt cx="8461697" cy="3054369"/>
          </a:xfrm>
        </p:grpSpPr>
        <p:pic>
          <p:nvPicPr>
            <p:cNvPr id="82" name="Picture 8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3703" y="3276600"/>
              <a:ext cx="8461697" cy="3054369"/>
            </a:xfrm>
            <a:prstGeom prst="rect">
              <a:avLst/>
            </a:prstGeom>
          </p:spPr>
        </p:pic>
        <p:grpSp>
          <p:nvGrpSpPr>
            <p:cNvPr id="9" name="Group 8"/>
            <p:cNvGrpSpPr/>
            <p:nvPr/>
          </p:nvGrpSpPr>
          <p:grpSpPr>
            <a:xfrm>
              <a:off x="1143000" y="3761245"/>
              <a:ext cx="5562600" cy="1804331"/>
              <a:chOff x="1143000" y="3761245"/>
              <a:chExt cx="5562600" cy="1804331"/>
            </a:xfrm>
          </p:grpSpPr>
          <p:sp>
            <p:nvSpPr>
              <p:cNvPr id="5" name="Rectangle 4"/>
              <p:cNvSpPr/>
              <p:nvPr/>
            </p:nvSpPr>
            <p:spPr bwMode="auto">
              <a:xfrm>
                <a:off x="5486400" y="5105400"/>
                <a:ext cx="1219200" cy="429399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5433064" y="5244583"/>
                <a:ext cx="1219200" cy="307777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MIMO setup</a:t>
                </a:r>
                <a:endPara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143000" y="5227022"/>
                <a:ext cx="1143000" cy="33855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Frame</a:t>
                </a:r>
                <a:endPara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143000" y="3761245"/>
                <a:ext cx="1143000" cy="33855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Frame</a:t>
                </a:r>
                <a:endPara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37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113213"/>
          </a:xfrm>
        </p:spPr>
        <p:txBody>
          <a:bodyPr/>
          <a:lstStyle/>
          <a:p>
            <a:r>
              <a:rPr lang="en-US" sz="1600" dirty="0" smtClean="0"/>
              <a:t>We need solutions to:</a:t>
            </a:r>
          </a:p>
          <a:p>
            <a:pPr>
              <a:buFontTx/>
              <a:buChar char="-"/>
            </a:pPr>
            <a:r>
              <a:rPr lang="en-US" sz="1600" b="0" dirty="0" smtClean="0"/>
              <a:t>Ensure protection of a SU-MIMO and DL MU-MIMO PPDU transmission</a:t>
            </a:r>
          </a:p>
          <a:p>
            <a:pPr>
              <a:buFontTx/>
              <a:buChar char="-"/>
            </a:pPr>
            <a:r>
              <a:rPr lang="en-US" sz="1600" b="0" dirty="0" smtClean="0"/>
              <a:t>Provide ways to inform multiple destination STAs of an upcoming MU-MIMO PPDU ahead of the MU-MIMO PPDU transmission, in order to give them time to set their Rx antennas in the best Rx sector</a:t>
            </a:r>
          </a:p>
          <a:p>
            <a:pPr>
              <a:buFontTx/>
              <a:buChar char="-"/>
            </a:pPr>
            <a:r>
              <a:rPr lang="en-US" sz="1600" b="0" dirty="0" smtClean="0"/>
              <a:t>Provide ways to inform destination STAs of an upcoming SU-MIMO PPDU ahead of the transmission, to switch from SISO to SU-MIMO</a:t>
            </a:r>
          </a:p>
          <a:p>
            <a:pPr marL="0" lvl="0" indent="0"/>
            <a:endParaRPr lang="en-US" sz="1600" b="0" dirty="0" smtClean="0"/>
          </a:p>
          <a:p>
            <a:pPr marL="0" lvl="0" indent="0"/>
            <a:r>
              <a:rPr lang="en-US" sz="1600" b="0" dirty="0" smtClean="0"/>
              <a:t>We propose:</a:t>
            </a:r>
          </a:p>
          <a:p>
            <a:pPr marL="0" lvl="0" indent="0"/>
            <a:r>
              <a:rPr lang="en-US" sz="1600" b="0" dirty="0" smtClean="0"/>
              <a:t>- A MIMO setup frame, that may solicit CTS feedbacks</a:t>
            </a:r>
            <a:endParaRPr lang="en-US" sz="1600" b="0" dirty="0"/>
          </a:p>
          <a:p>
            <a:pPr marL="0" lvl="0" indent="0"/>
            <a:r>
              <a:rPr lang="en-US" sz="1600" b="0" dirty="0" smtClean="0"/>
              <a:t>- </a:t>
            </a:r>
            <a:r>
              <a:rPr lang="en-US" sz="1600" b="0" dirty="0" smtClean="0"/>
              <a:t>A frame </a:t>
            </a:r>
            <a:r>
              <a:rPr lang="en-US" sz="1600" b="0" dirty="0" smtClean="0"/>
              <a:t>that sets a multi-STA </a:t>
            </a:r>
            <a:r>
              <a:rPr lang="en-US" sz="1600" b="0" dirty="0" err="1" smtClean="0"/>
              <a:t>rendez-vous</a:t>
            </a:r>
            <a:r>
              <a:rPr lang="en-US" sz="1600" b="0" dirty="0" smtClean="0"/>
              <a:t> point for MU-MIMO </a:t>
            </a:r>
            <a:r>
              <a:rPr lang="en-US" sz="1600" b="0" dirty="0" smtClean="0"/>
              <a:t>transmission</a:t>
            </a:r>
            <a:endParaRPr lang="en-US" sz="16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958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76400"/>
            <a:ext cx="7999413" cy="4113213"/>
          </a:xfrm>
        </p:spPr>
        <p:txBody>
          <a:bodyPr/>
          <a:lstStyle/>
          <a:p>
            <a:r>
              <a:rPr lang="en-US" sz="1400" dirty="0" smtClean="0"/>
              <a:t>Do you agree to </a:t>
            </a:r>
            <a:r>
              <a:rPr lang="en-US" sz="1400" dirty="0" smtClean="0"/>
              <a:t>add the </a:t>
            </a:r>
            <a:r>
              <a:rPr lang="en-US" sz="1400" dirty="0"/>
              <a:t>following in section 5 of the SFD</a:t>
            </a:r>
            <a:r>
              <a:rPr lang="en-US" sz="1400" dirty="0" smtClean="0"/>
              <a:t>: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 “</a:t>
            </a:r>
            <a:r>
              <a:rPr lang="en-US" sz="1400" dirty="0"/>
              <a:t>An EDMG STA may transmit a “MIMO Setup frame” prior to the transmission of a SU or MU MIMO PPDU. The “MIMO Setup frame” indicates the destination STA(s) addressed by the PPDU.”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028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7" y="1524000"/>
            <a:ext cx="7999413" cy="4113213"/>
          </a:xfrm>
        </p:spPr>
        <p:txBody>
          <a:bodyPr/>
          <a:lstStyle/>
          <a:p>
            <a:r>
              <a:rPr lang="en-US" sz="1400" dirty="0" smtClean="0"/>
              <a:t>Do you agree to insert </a:t>
            </a:r>
            <a:r>
              <a:rPr lang="en-US" sz="1400" dirty="0"/>
              <a:t>the following in section 5 of the SFD: </a:t>
            </a:r>
            <a:endParaRPr lang="en-US" sz="1400" dirty="0" smtClean="0"/>
          </a:p>
          <a:p>
            <a:r>
              <a:rPr lang="en-US" sz="1400" dirty="0"/>
              <a:t>	</a:t>
            </a:r>
            <a:r>
              <a:rPr lang="en-US" sz="1400" dirty="0" smtClean="0"/>
              <a:t>“</a:t>
            </a:r>
            <a:r>
              <a:rPr lang="en-US" sz="1400" dirty="0"/>
              <a:t>A "MIMO Setup frame" transmission may trigger a response (e.g., DMG CTS or </a:t>
            </a:r>
            <a:r>
              <a:rPr lang="en-US" sz="1400" dirty="0" err="1"/>
              <a:t>Ack</a:t>
            </a:r>
            <a:r>
              <a:rPr lang="en-US" sz="1400" dirty="0"/>
              <a:t>) from destination STA(s)”</a:t>
            </a:r>
            <a:endParaRPr lang="en-US" sz="14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355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7" y="1524000"/>
            <a:ext cx="7999413" cy="4113213"/>
          </a:xfrm>
        </p:spPr>
        <p:txBody>
          <a:bodyPr/>
          <a:lstStyle/>
          <a:p>
            <a:r>
              <a:rPr lang="en-US" sz="1400" dirty="0" smtClean="0"/>
              <a:t>Do you agree to add to insert </a:t>
            </a:r>
            <a:r>
              <a:rPr lang="en-US" sz="1400" dirty="0"/>
              <a:t>the following in section 5 of the SFD: </a:t>
            </a:r>
            <a:endParaRPr lang="en-US" sz="1400" dirty="0" smtClean="0"/>
          </a:p>
          <a:p>
            <a:r>
              <a:rPr lang="en-US" sz="1400" dirty="0"/>
              <a:t>	</a:t>
            </a:r>
            <a:r>
              <a:rPr lang="en-US" sz="1400" dirty="0" smtClean="0"/>
              <a:t>“</a:t>
            </a:r>
            <a:r>
              <a:rPr lang="en-US" sz="1400" dirty="0"/>
              <a:t>An EDMG STA may transmit a </a:t>
            </a:r>
            <a:r>
              <a:rPr lang="en-US" sz="1400" dirty="0" smtClean="0"/>
              <a:t>frame </a:t>
            </a:r>
            <a:r>
              <a:rPr lang="en-US" sz="1400" dirty="0"/>
              <a:t>to one or more </a:t>
            </a:r>
            <a:r>
              <a:rPr lang="en-US" sz="1400" dirty="0" smtClean="0"/>
              <a:t>EDMG </a:t>
            </a:r>
            <a:r>
              <a:rPr lang="en-US" sz="1400" dirty="0"/>
              <a:t>STAs to indicate a target time in which the transmitting STA intends to contend for the channel to send a MIMO PPDU to the </a:t>
            </a:r>
            <a:r>
              <a:rPr lang="en-US" sz="1400" dirty="0" smtClean="0"/>
              <a:t>STA(s</a:t>
            </a:r>
            <a:r>
              <a:rPr lang="en-US" sz="1400" dirty="0"/>
              <a:t>)”</a:t>
            </a:r>
            <a:endParaRPr lang="en-US" sz="1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59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Goals/</a:t>
            </a:r>
            <a:r>
              <a:rPr lang="en-US" dirty="0" smtClean="0">
                <a:solidFill>
                  <a:srgbClr val="C00000"/>
                </a:solidFill>
              </a:rPr>
              <a:t>Solutions </a:t>
            </a:r>
            <a:r>
              <a:rPr lang="en-US" dirty="0" smtClean="0">
                <a:solidFill>
                  <a:schemeClr val="tx1"/>
                </a:solidFill>
              </a:rPr>
              <a:t>– SU-MIMO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113213"/>
          </a:xfrm>
        </p:spPr>
        <p:txBody>
          <a:bodyPr/>
          <a:lstStyle/>
          <a:p>
            <a:pPr marL="0" indent="0"/>
            <a:r>
              <a:rPr lang="en-US" sz="1800" dirty="0"/>
              <a:t>Prior to </a:t>
            </a:r>
            <a:r>
              <a:rPr lang="en-US" sz="1800" dirty="0" smtClean="0"/>
              <a:t>SU-MIMO </a:t>
            </a:r>
            <a:r>
              <a:rPr lang="en-US" sz="1800" dirty="0"/>
              <a:t>transmission in a </a:t>
            </a:r>
            <a:r>
              <a:rPr lang="en-US" sz="1800" dirty="0" err="1"/>
              <a:t>TxOP</a:t>
            </a:r>
            <a:r>
              <a:rPr lang="en-US" sz="1800" dirty="0"/>
              <a:t>, we need: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en-US" sz="1800" dirty="0" smtClean="0"/>
              <a:t>1 - To </a:t>
            </a:r>
            <a:r>
              <a:rPr lang="en-US" sz="1800" dirty="0"/>
              <a:t>indicate to the </a:t>
            </a:r>
            <a:r>
              <a:rPr lang="en-US" sz="1800" dirty="0" smtClean="0"/>
              <a:t>receiver </a:t>
            </a:r>
            <a:r>
              <a:rPr lang="en-US" sz="1800" dirty="0"/>
              <a:t>that </a:t>
            </a:r>
            <a:r>
              <a:rPr lang="en-US" sz="1800" dirty="0" smtClean="0"/>
              <a:t>they </a:t>
            </a:r>
            <a:r>
              <a:rPr lang="en-US" sz="1800" dirty="0"/>
              <a:t>will be the recipient of </a:t>
            </a:r>
            <a:r>
              <a:rPr lang="en-US" sz="1800" dirty="0" smtClean="0"/>
              <a:t>an SU-MIMO </a:t>
            </a:r>
            <a:r>
              <a:rPr lang="en-US" sz="1800" dirty="0" err="1"/>
              <a:t>Tx</a:t>
            </a:r>
            <a:r>
              <a:rPr lang="en-US" sz="1800" dirty="0"/>
              <a:t> and that </a:t>
            </a:r>
            <a:r>
              <a:rPr lang="en-US" sz="1800" dirty="0" smtClean="0"/>
              <a:t>they have </a:t>
            </a:r>
            <a:r>
              <a:rPr lang="en-US" sz="1800" dirty="0"/>
              <a:t>to set its Rx Antennas </a:t>
            </a:r>
            <a:r>
              <a:rPr lang="en-US" sz="1800" dirty="0" smtClean="0"/>
              <a:t>ready for SU-MIMO</a:t>
            </a:r>
          </a:p>
          <a:p>
            <a:pPr lvl="1" fontAlgn="ctr">
              <a:buFont typeface="Arial" panose="020B0604020202020204" pitchFamily="34" charset="0"/>
              <a:buChar char="•"/>
            </a:pPr>
            <a:r>
              <a:rPr lang="en-US" sz="1600" dirty="0" smtClean="0"/>
              <a:t>Why: AWVs for SISO and SU-MIMO can be different (nulling)</a:t>
            </a:r>
          </a:p>
          <a:p>
            <a:pPr lvl="1" fontAlgn="ctr">
              <a:buFont typeface="Arial" panose="020B0604020202020204" pitchFamily="34" charset="0"/>
              <a:buChar char="•"/>
            </a:pPr>
            <a:r>
              <a:rPr lang="en-US" sz="1600" dirty="0" smtClean="0"/>
              <a:t>Why: switch from SISO to SU-MIMO, It is </a:t>
            </a:r>
            <a:r>
              <a:rPr lang="en-US" sz="1600" dirty="0"/>
              <a:t>expensive (power-wise) to be open to </a:t>
            </a:r>
            <a:r>
              <a:rPr lang="en-US" sz="1600" dirty="0" smtClean="0"/>
              <a:t>SU-MIMO (similarly to channel bonding) all the time</a:t>
            </a:r>
            <a:endParaRPr lang="en-US" sz="1600" dirty="0"/>
          </a:p>
          <a:p>
            <a:pPr lvl="1" fontAlgn="ctr">
              <a:buFont typeface="Arial" panose="020B0604020202020204" pitchFamily="34" charset="0"/>
              <a:buChar char="•"/>
            </a:pPr>
            <a:r>
              <a:rPr lang="en-US" sz="1600" dirty="0" smtClean="0"/>
              <a:t>This </a:t>
            </a:r>
            <a:r>
              <a:rPr lang="en-US" sz="1600" dirty="0"/>
              <a:t>indication </a:t>
            </a:r>
            <a:r>
              <a:rPr lang="en-US" sz="1600" dirty="0" smtClean="0"/>
              <a:t>should be able to be done at </a:t>
            </a:r>
            <a:r>
              <a:rPr lang="en-US" sz="1600" dirty="0"/>
              <a:t>the beginning of the </a:t>
            </a:r>
            <a:r>
              <a:rPr lang="en-US" sz="1600" dirty="0" err="1" smtClean="0"/>
              <a:t>TxOP</a:t>
            </a:r>
            <a:endParaRPr lang="en-US" sz="1600" dirty="0" smtClean="0"/>
          </a:p>
          <a:p>
            <a:pPr marL="1200150" lvl="2" indent="-342900" fontAlgn="ctr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C00000"/>
                </a:solidFill>
              </a:rPr>
              <a:t>MIMO setup frame (enhanced RTS)</a:t>
            </a:r>
            <a:endParaRPr lang="en-US" sz="1400" dirty="0">
              <a:solidFill>
                <a:srgbClr val="C00000"/>
              </a:solidFill>
            </a:endParaRPr>
          </a:p>
          <a:p>
            <a:pPr marL="800100" lvl="1" indent="-342900" fontAlgn="ctr">
              <a:buFont typeface="Arial" panose="020B0604020202020204" pitchFamily="34" charset="0"/>
              <a:buChar char="•"/>
            </a:pPr>
            <a:r>
              <a:rPr lang="en-US" sz="1600" dirty="0"/>
              <a:t>This indication </a:t>
            </a:r>
            <a:r>
              <a:rPr lang="en-US" sz="1600" dirty="0" smtClean="0"/>
              <a:t>should be able to be included </a:t>
            </a:r>
            <a:r>
              <a:rPr lang="en-US" sz="1600" dirty="0"/>
              <a:t>in a </a:t>
            </a:r>
            <a:r>
              <a:rPr lang="en-US" sz="1600" dirty="0" smtClean="0"/>
              <a:t>frame </a:t>
            </a:r>
            <a:r>
              <a:rPr lang="en-US" sz="1600" dirty="0" smtClean="0"/>
              <a:t>transmitted before the </a:t>
            </a:r>
            <a:r>
              <a:rPr lang="en-US" sz="1600" dirty="0" err="1" smtClean="0"/>
              <a:t>TxOP</a:t>
            </a:r>
            <a:r>
              <a:rPr lang="en-US" sz="1600" dirty="0" smtClean="0"/>
              <a:t>, </a:t>
            </a:r>
            <a:r>
              <a:rPr lang="en-US" sz="1600" dirty="0"/>
              <a:t>which sets a </a:t>
            </a:r>
            <a:r>
              <a:rPr lang="en-US" sz="1600" dirty="0" err="1" smtClean="0"/>
              <a:t>rendez-vous</a:t>
            </a:r>
            <a:r>
              <a:rPr lang="en-US" sz="1600" dirty="0" smtClean="0"/>
              <a:t> point around the beginning of the </a:t>
            </a:r>
            <a:r>
              <a:rPr lang="en-US" sz="1600" dirty="0" err="1" smtClean="0"/>
              <a:t>TxOP</a:t>
            </a:r>
            <a:endParaRPr lang="en-US" sz="1600" dirty="0" smtClean="0"/>
          </a:p>
          <a:p>
            <a:pPr marL="1200150" lvl="2" indent="-342900" fontAlgn="ctr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C00000"/>
                </a:solidFill>
              </a:rPr>
              <a:t>frame to schedule a </a:t>
            </a:r>
            <a:r>
              <a:rPr lang="en-US" sz="1400" dirty="0" err="1" smtClean="0">
                <a:solidFill>
                  <a:srgbClr val="C00000"/>
                </a:solidFill>
              </a:rPr>
              <a:t>rendez-vous</a:t>
            </a:r>
            <a:r>
              <a:rPr lang="en-US" sz="1400" dirty="0" smtClean="0">
                <a:solidFill>
                  <a:srgbClr val="C00000"/>
                </a:solidFill>
              </a:rPr>
              <a:t> point</a:t>
            </a:r>
            <a:endParaRPr lang="en-US" sz="1400" dirty="0">
              <a:solidFill>
                <a:srgbClr val="C00000"/>
              </a:solidFill>
            </a:endParaRPr>
          </a:p>
          <a:p>
            <a:pPr fontAlgn="ctr">
              <a:buFont typeface="Arial" panose="020B0604020202020204" pitchFamily="34" charset="0"/>
              <a:buChar char="•"/>
            </a:pPr>
            <a:r>
              <a:rPr lang="en-US" sz="1800" dirty="0" smtClean="0"/>
              <a:t>2 - To </a:t>
            </a:r>
            <a:r>
              <a:rPr lang="en-US" sz="1800" dirty="0"/>
              <a:t>ensure protection</a:t>
            </a:r>
          </a:p>
          <a:p>
            <a:pPr marL="800100" lvl="1" indent="-342900" fontAlgn="ctr">
              <a:buFont typeface="Arial" panose="020B0604020202020204" pitchFamily="34" charset="0"/>
              <a:buChar char="•"/>
            </a:pPr>
            <a:r>
              <a:rPr lang="en-US" sz="1600" dirty="0"/>
              <a:t>Protection is very important at 60GHz because of hidden nodes</a:t>
            </a:r>
          </a:p>
          <a:p>
            <a:pPr marL="800100" lvl="1" indent="-342900" fontAlgn="ctr">
              <a:buFont typeface="Arial" panose="020B0604020202020204" pitchFamily="34" charset="0"/>
              <a:buChar char="•"/>
            </a:pPr>
            <a:r>
              <a:rPr lang="en-US" sz="1600" dirty="0"/>
              <a:t>RTS to protect the </a:t>
            </a:r>
            <a:r>
              <a:rPr lang="en-US" sz="1600" dirty="0" err="1"/>
              <a:t>Tx</a:t>
            </a:r>
            <a:endParaRPr lang="en-US" sz="1600" dirty="0"/>
          </a:p>
          <a:p>
            <a:pPr marL="800100" lvl="1" indent="-342900" fontAlgn="ctr">
              <a:buFont typeface="Arial" panose="020B0604020202020204" pitchFamily="34" charset="0"/>
              <a:buChar char="•"/>
            </a:pPr>
            <a:r>
              <a:rPr lang="en-US" sz="1600" dirty="0"/>
              <a:t>CTS feedbacks to protect the </a:t>
            </a:r>
            <a:r>
              <a:rPr lang="en-US" sz="1600" dirty="0" smtClean="0"/>
              <a:t>receiver</a:t>
            </a:r>
          </a:p>
          <a:p>
            <a:pPr marL="1200150" lvl="2" indent="-342900" fontAlgn="ctr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C00000"/>
                </a:solidFill>
              </a:rPr>
              <a:t>MIMO </a:t>
            </a:r>
            <a:r>
              <a:rPr lang="en-US" sz="1400" dirty="0">
                <a:solidFill>
                  <a:srgbClr val="C00000"/>
                </a:solidFill>
              </a:rPr>
              <a:t>setup </a:t>
            </a:r>
            <a:r>
              <a:rPr lang="en-US" sz="1400" dirty="0" smtClean="0">
                <a:solidFill>
                  <a:srgbClr val="C00000"/>
                </a:solidFill>
              </a:rPr>
              <a:t>(enhanced RTS)</a:t>
            </a:r>
            <a:endParaRPr lang="en-US" sz="1400" dirty="0">
              <a:solidFill>
                <a:srgbClr val="C00000"/>
              </a:solidFill>
            </a:endParaRPr>
          </a:p>
          <a:p>
            <a:pPr marL="1200150" lvl="2" indent="-342900" fontAlgn="ctr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  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26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Goals/</a:t>
            </a:r>
            <a:r>
              <a:rPr lang="en-US" dirty="0" smtClean="0">
                <a:solidFill>
                  <a:srgbClr val="C00000"/>
                </a:solidFill>
              </a:rPr>
              <a:t>Solutions </a:t>
            </a:r>
            <a:r>
              <a:rPr lang="en-US" dirty="0" smtClean="0">
                <a:solidFill>
                  <a:schemeClr val="tx1"/>
                </a:solidFill>
              </a:rPr>
              <a:t>– MU-MIMO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113213"/>
          </a:xfrm>
        </p:spPr>
        <p:txBody>
          <a:bodyPr/>
          <a:lstStyle/>
          <a:p>
            <a:pPr marL="0" indent="0"/>
            <a:r>
              <a:rPr lang="en-US" sz="1800" dirty="0"/>
              <a:t>Prior to MU-MIMO transmission in a </a:t>
            </a:r>
            <a:r>
              <a:rPr lang="en-US" sz="1800" dirty="0" err="1"/>
              <a:t>TxOP</a:t>
            </a:r>
            <a:r>
              <a:rPr lang="en-US" sz="1800" dirty="0"/>
              <a:t>, we need: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en-US" sz="1800" dirty="0" smtClean="0"/>
              <a:t>1 - To </a:t>
            </a:r>
            <a:r>
              <a:rPr lang="en-US" sz="1800" dirty="0"/>
              <a:t>indicate to the </a:t>
            </a:r>
            <a:r>
              <a:rPr lang="en-US" sz="1800" dirty="0" smtClean="0"/>
              <a:t>receivers </a:t>
            </a:r>
            <a:r>
              <a:rPr lang="en-US" sz="1800" dirty="0"/>
              <a:t>that </a:t>
            </a:r>
            <a:r>
              <a:rPr lang="en-US" sz="1800" dirty="0" smtClean="0"/>
              <a:t>they </a:t>
            </a:r>
            <a:r>
              <a:rPr lang="en-US" sz="1800" dirty="0"/>
              <a:t>will be the recipient of a DL MU-MIMO </a:t>
            </a:r>
            <a:r>
              <a:rPr lang="en-US" sz="1800" dirty="0" err="1"/>
              <a:t>Tx</a:t>
            </a:r>
            <a:r>
              <a:rPr lang="en-US" sz="1800" dirty="0"/>
              <a:t> and that </a:t>
            </a:r>
            <a:r>
              <a:rPr lang="en-US" sz="1800" dirty="0" smtClean="0"/>
              <a:t>they have </a:t>
            </a:r>
            <a:r>
              <a:rPr lang="en-US" sz="1800" dirty="0"/>
              <a:t>to set its Rx Antennas in the direction of the </a:t>
            </a:r>
            <a:r>
              <a:rPr lang="en-US" sz="1800" dirty="0" smtClean="0"/>
              <a:t>AP/PCP</a:t>
            </a:r>
            <a:endParaRPr lang="en-US" sz="1800" dirty="0"/>
          </a:p>
          <a:p>
            <a:pPr marL="800100" lvl="1" indent="-342900" fontAlgn="ctr">
              <a:buFont typeface="Arial" panose="020B0604020202020204" pitchFamily="34" charset="0"/>
              <a:buChar char="•"/>
            </a:pPr>
            <a:r>
              <a:rPr lang="en-US" sz="1600" dirty="0"/>
              <a:t>This indication </a:t>
            </a:r>
            <a:r>
              <a:rPr lang="en-US" sz="1600" dirty="0" smtClean="0"/>
              <a:t>should be able to be done at </a:t>
            </a:r>
            <a:r>
              <a:rPr lang="en-US" sz="1600" dirty="0"/>
              <a:t>the beginning of the </a:t>
            </a:r>
            <a:r>
              <a:rPr lang="en-US" sz="1600" dirty="0" err="1" smtClean="0"/>
              <a:t>TxOP</a:t>
            </a:r>
            <a:endParaRPr lang="en-US" sz="1600" dirty="0" smtClean="0"/>
          </a:p>
          <a:p>
            <a:pPr marL="1200150" lvl="2" indent="-342900" fontAlgn="ctr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C00000"/>
                </a:solidFill>
              </a:rPr>
              <a:t>MIMO setup frame (enhanced RTS)</a:t>
            </a:r>
          </a:p>
          <a:p>
            <a:pPr marL="800100" lvl="1" indent="-342900" fontAlgn="ctr">
              <a:buFont typeface="Arial" panose="020B0604020202020204" pitchFamily="34" charset="0"/>
              <a:buChar char="•"/>
            </a:pPr>
            <a:r>
              <a:rPr lang="en-US" sz="1600" dirty="0" smtClean="0"/>
              <a:t>This </a:t>
            </a:r>
            <a:r>
              <a:rPr lang="en-US" sz="1600" dirty="0"/>
              <a:t>indication </a:t>
            </a:r>
            <a:r>
              <a:rPr lang="en-US" sz="1600" dirty="0" smtClean="0"/>
              <a:t>should be able to be included </a:t>
            </a:r>
            <a:r>
              <a:rPr lang="en-US" sz="1600" dirty="0"/>
              <a:t>in a </a:t>
            </a:r>
            <a:r>
              <a:rPr lang="en-US" sz="1600" dirty="0" smtClean="0"/>
              <a:t>Grant frame transmitted before the </a:t>
            </a:r>
            <a:r>
              <a:rPr lang="en-US" sz="1600" dirty="0" err="1" smtClean="0"/>
              <a:t>TxOP</a:t>
            </a:r>
            <a:r>
              <a:rPr lang="en-US" sz="1600" dirty="0" smtClean="0"/>
              <a:t>, </a:t>
            </a:r>
            <a:r>
              <a:rPr lang="en-US" sz="1600" dirty="0"/>
              <a:t>which sets a MU-MIMO </a:t>
            </a:r>
            <a:r>
              <a:rPr lang="en-US" sz="1600" dirty="0" err="1"/>
              <a:t>rendez-vous</a:t>
            </a:r>
            <a:r>
              <a:rPr lang="en-US" sz="1600" dirty="0"/>
              <a:t> </a:t>
            </a:r>
            <a:r>
              <a:rPr lang="en-US" sz="1600" dirty="0" smtClean="0"/>
              <a:t>point around the beginning of the </a:t>
            </a:r>
            <a:r>
              <a:rPr lang="en-US" sz="1600" dirty="0" err="1" smtClean="0"/>
              <a:t>TxOP</a:t>
            </a:r>
            <a:endParaRPr lang="en-US" sz="1600" dirty="0" smtClean="0"/>
          </a:p>
          <a:p>
            <a:pPr marL="1200150" lvl="2" indent="-342900" fontAlgn="ctr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C00000"/>
                </a:solidFill>
              </a:rPr>
              <a:t>frame to schedule a </a:t>
            </a:r>
            <a:r>
              <a:rPr lang="en-US" sz="1400" dirty="0" err="1">
                <a:solidFill>
                  <a:srgbClr val="C00000"/>
                </a:solidFill>
              </a:rPr>
              <a:t>rendez-vous</a:t>
            </a:r>
            <a:r>
              <a:rPr lang="en-US" sz="1400" dirty="0">
                <a:solidFill>
                  <a:srgbClr val="C00000"/>
                </a:solidFill>
              </a:rPr>
              <a:t> point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en-US" sz="1800" dirty="0" smtClean="0"/>
              <a:t>2 </a:t>
            </a:r>
            <a:r>
              <a:rPr lang="en-US" sz="1800" dirty="0" smtClean="0"/>
              <a:t>- To </a:t>
            </a:r>
            <a:r>
              <a:rPr lang="en-US" sz="1800" dirty="0"/>
              <a:t>ensure protection</a:t>
            </a:r>
          </a:p>
          <a:p>
            <a:pPr marL="800100" lvl="1" indent="-342900" fontAlgn="ctr">
              <a:buFont typeface="Arial" panose="020B0604020202020204" pitchFamily="34" charset="0"/>
              <a:buChar char="•"/>
            </a:pPr>
            <a:r>
              <a:rPr lang="en-US" sz="1600" dirty="0"/>
              <a:t>Protection is very important at 60GHz because of hidden nodes</a:t>
            </a:r>
          </a:p>
          <a:p>
            <a:pPr marL="800100" lvl="1" indent="-342900" fontAlgn="ctr">
              <a:buFont typeface="Arial" panose="020B0604020202020204" pitchFamily="34" charset="0"/>
              <a:buChar char="•"/>
            </a:pPr>
            <a:r>
              <a:rPr lang="en-US" sz="1600" dirty="0"/>
              <a:t>RTS to protect the </a:t>
            </a:r>
            <a:r>
              <a:rPr lang="en-US" sz="1600" dirty="0" err="1"/>
              <a:t>Tx</a:t>
            </a:r>
            <a:endParaRPr lang="en-US" sz="1600" dirty="0"/>
          </a:p>
          <a:p>
            <a:pPr marL="800100" lvl="1" indent="-342900" fontAlgn="ctr">
              <a:buFont typeface="Arial" panose="020B0604020202020204" pitchFamily="34" charset="0"/>
              <a:buChar char="•"/>
            </a:pPr>
            <a:r>
              <a:rPr lang="en-US" sz="1600" dirty="0"/>
              <a:t>CTS feedbacks to protect the </a:t>
            </a:r>
            <a:r>
              <a:rPr lang="en-US" sz="1600" dirty="0" smtClean="0"/>
              <a:t>receiver</a:t>
            </a:r>
            <a:endParaRPr lang="en-US" sz="1600" dirty="0" smtClean="0"/>
          </a:p>
          <a:p>
            <a:pPr marL="1200150" lvl="2" indent="-342900" fontAlgn="ctr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C00000"/>
                </a:solidFill>
              </a:rPr>
              <a:t>MIMO setup frame (enhanced RTS)</a:t>
            </a:r>
          </a:p>
          <a:p>
            <a:pPr marL="857250" lvl="2" indent="0" fontAlgn="ctr"/>
            <a:endParaRPr lang="en-US" sz="1400" dirty="0"/>
          </a:p>
          <a:p>
            <a:pPr marL="0" indent="0"/>
            <a:r>
              <a:rPr lang="en-US" sz="1600" dirty="0"/>
              <a:t>  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586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MIMO setup frame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Both for SU-MIMO and DL MU-MIMO, we need a frame to setup the receivers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call it “MIMO setup frame”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53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MIMO </a:t>
            </a:r>
            <a:r>
              <a:rPr lang="en-US" sz="2400" dirty="0"/>
              <a:t>setup </a:t>
            </a:r>
            <a:r>
              <a:rPr lang="en-US" sz="2400" dirty="0" smtClean="0"/>
              <a:t>frame</a:t>
            </a:r>
            <a:endParaRPr lang="en-US" sz="2400" dirty="0"/>
          </a:p>
        </p:txBody>
      </p:sp>
      <p:sp>
        <p:nvSpPr>
          <p:cNvPr id="206" name="Content Placeholder 205"/>
          <p:cNvSpPr>
            <a:spLocks noGrp="1"/>
          </p:cNvSpPr>
          <p:nvPr>
            <p:ph idx="1"/>
          </p:nvPr>
        </p:nvSpPr>
        <p:spPr>
          <a:xfrm>
            <a:off x="609600" y="2713678"/>
            <a:ext cx="7856538" cy="3534722"/>
          </a:xfrm>
        </p:spPr>
        <p:txBody>
          <a:bodyPr/>
          <a:lstStyle/>
          <a:p>
            <a:r>
              <a:rPr lang="en-US" sz="1800" dirty="0" smtClean="0"/>
              <a:t>	We propose to send a MIMO setup frame before a SU-MIMO PPDU and before a DL MU-MIMO PPDU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This single frame allows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Reach destination STAs even if their Rx antennas are not </a:t>
            </a:r>
            <a:r>
              <a:rPr lang="en-US" sz="1600" dirty="0" err="1" smtClean="0"/>
              <a:t>beamformed</a:t>
            </a:r>
            <a:r>
              <a:rPr lang="en-US" sz="1600" dirty="0" smtClean="0"/>
              <a:t> toward the AP/PCP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Indicate to the destination STAs that they will be addressed by a SU-MIMO (single SISO/MIMO or number of spatial streams/antennas) or a DL MU-MIMO frame (i.e., AID of each destination STA in MU-MIMO setup frame)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Enable other STAs in the directions of the transmission to set their NAV (duration field in MU-MIMO setup frame and DMG PHY mode)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Solicit CTS feedbacks</a:t>
            </a:r>
            <a:endParaRPr lang="en-US" sz="2000" dirty="0" smtClean="0"/>
          </a:p>
          <a:p>
            <a:pPr marL="0" indent="0"/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978026"/>
            <a:ext cx="7934325" cy="390525"/>
          </a:xfrm>
          <a:prstGeom prst="rect">
            <a:avLst/>
          </a:prstGeom>
        </p:spPr>
      </p:pic>
      <p:sp>
        <p:nvSpPr>
          <p:cNvPr id="8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86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How to design the MIMO setup frame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06" y="1830388"/>
            <a:ext cx="8458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Single frame that carries the information for all destination STAs in the case of MU-MIMO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Transmitted in the direction of all destination STAs, with control PHY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What </a:t>
            </a:r>
            <a:r>
              <a:rPr lang="en-US" sz="1800" dirty="0"/>
              <a:t>information do we want to </a:t>
            </a:r>
            <a:r>
              <a:rPr lang="en-US" sz="1800" dirty="0" smtClean="0"/>
              <a:t>include in this frame: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Address </a:t>
            </a:r>
            <a:r>
              <a:rPr lang="en-US" sz="1400" dirty="0"/>
              <a:t>of the </a:t>
            </a:r>
            <a:r>
              <a:rPr lang="en-US" sz="1400" dirty="0" smtClean="0"/>
              <a:t>each destination </a:t>
            </a:r>
            <a:r>
              <a:rPr lang="en-US" sz="1400" dirty="0"/>
              <a:t>STA that will be scheduled in the </a:t>
            </a:r>
            <a:r>
              <a:rPr lang="en-US" sz="1400" dirty="0" err="1"/>
              <a:t>TxOP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Whether CTS feedbacks </a:t>
            </a:r>
            <a:r>
              <a:rPr lang="en-US" sz="1400" dirty="0" smtClean="0"/>
              <a:t>are </a:t>
            </a:r>
            <a:r>
              <a:rPr lang="en-US" sz="1400" dirty="0"/>
              <a:t>solicited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Bandwidth </a:t>
            </a:r>
            <a:r>
              <a:rPr lang="en-US" sz="1400" dirty="0" smtClean="0"/>
              <a:t>information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Whether the following PPDU is a SISO or MIMO, (possibly the number of SSs or antennas)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TBD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This frame can be an RTS, a CTS-to-self or a new frame, assuming we can include all such information</a:t>
            </a:r>
            <a:endParaRPr lang="en-US" sz="12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83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CTS responses to the MIMO setup </a:t>
            </a:r>
            <a:r>
              <a:rPr lang="en-US" sz="2400" dirty="0" smtClean="0"/>
              <a:t>frame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1" name="Content Placeholder 205"/>
          <p:cNvSpPr>
            <a:spLocks noGrp="1"/>
          </p:cNvSpPr>
          <p:nvPr>
            <p:ph idx="1"/>
          </p:nvPr>
        </p:nvSpPr>
        <p:spPr>
          <a:xfrm>
            <a:off x="685800" y="1752600"/>
            <a:ext cx="7856538" cy="35347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Protection is very important at 60GHz.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To enable receiver protection for DL MU-MIMO, we propose that the MU-MIMO setup frame can solicit a CTS (or </a:t>
            </a:r>
            <a:r>
              <a:rPr lang="en-US" sz="1400" dirty="0" err="1" smtClean="0"/>
              <a:t>Ack</a:t>
            </a:r>
            <a:r>
              <a:rPr lang="en-US" sz="1400" dirty="0" smtClean="0"/>
              <a:t>) response by the targeted STAs.</a:t>
            </a:r>
            <a:r>
              <a:rPr lang="en-US" sz="1400" dirty="0"/>
              <a:t>	</a:t>
            </a:r>
            <a:endParaRPr lang="en-US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4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 smtClean="0"/>
              <a:t>MIMO </a:t>
            </a:r>
            <a:r>
              <a:rPr lang="en-US" sz="1400" b="0" dirty="0" smtClean="0"/>
              <a:t>setup frame </a:t>
            </a:r>
            <a:r>
              <a:rPr lang="en-US" sz="1400" b="0" dirty="0" smtClean="0"/>
              <a:t>is only </a:t>
            </a:r>
            <a:r>
              <a:rPr lang="en-US" sz="1400" b="0" dirty="0" smtClean="0"/>
              <a:t>transmitted in the directions of destination </a:t>
            </a:r>
            <a:r>
              <a:rPr lang="en-US" sz="1400" b="0" dirty="0" smtClean="0"/>
              <a:t>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 smtClean="0"/>
              <a:t>Destination </a:t>
            </a:r>
            <a:r>
              <a:rPr lang="en-US" sz="1400" b="0" dirty="0" smtClean="0"/>
              <a:t>STAs respond with </a:t>
            </a:r>
            <a:r>
              <a:rPr lang="en-US" sz="1400" b="0" dirty="0" smtClean="0"/>
              <a:t>CTS, in a TBD manner</a:t>
            </a:r>
            <a:endParaRPr lang="en-US" sz="14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 smtClean="0"/>
              <a:t>Other </a:t>
            </a:r>
            <a:r>
              <a:rPr lang="en-US" sz="1400" b="0" dirty="0" smtClean="0"/>
              <a:t>STAs that receive MIMO setup frame or any CTS set NAV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31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Rendez-vous</a:t>
            </a:r>
            <a:r>
              <a:rPr lang="en-US" dirty="0" smtClean="0"/>
              <a:t> concept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128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Multi-STA </a:t>
            </a:r>
            <a:r>
              <a:rPr lang="en-US" sz="2400" dirty="0" err="1" smtClean="0"/>
              <a:t>rendez-vous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Informing </a:t>
            </a:r>
            <a:r>
              <a:rPr lang="en-US" sz="1600" dirty="0"/>
              <a:t>the destination STAs that they will be targeted by </a:t>
            </a:r>
            <a:r>
              <a:rPr lang="en-US" sz="1600" dirty="0" smtClean="0"/>
              <a:t>a SU-MIMO or </a:t>
            </a:r>
            <a:r>
              <a:rPr lang="en-US" sz="1600" dirty="0"/>
              <a:t>DL MU-MIMO transmission </a:t>
            </a:r>
            <a:r>
              <a:rPr lang="en-US" sz="1600" dirty="0" smtClean="0"/>
              <a:t>can </a:t>
            </a:r>
            <a:r>
              <a:rPr lang="en-US" sz="1600" dirty="0"/>
              <a:t>also </a:t>
            </a:r>
            <a:r>
              <a:rPr lang="en-US" sz="1600" dirty="0" smtClean="0"/>
              <a:t>done </a:t>
            </a:r>
            <a:r>
              <a:rPr lang="en-US" sz="1600" dirty="0"/>
              <a:t>in </a:t>
            </a:r>
            <a:r>
              <a:rPr lang="en-US" sz="1600" dirty="0" smtClean="0"/>
              <a:t>advance </a:t>
            </a:r>
            <a:r>
              <a:rPr lang="en-US" sz="1600" dirty="0"/>
              <a:t>by setting a </a:t>
            </a:r>
            <a:r>
              <a:rPr lang="en-US" sz="1600" dirty="0" smtClean="0"/>
              <a:t>rendezvous </a:t>
            </a:r>
            <a:r>
              <a:rPr lang="en-US" sz="1600" dirty="0"/>
              <a:t>point to </a:t>
            </a:r>
            <a:r>
              <a:rPr lang="en-US" sz="1600" dirty="0" smtClean="0"/>
              <a:t>one or multiple </a:t>
            </a:r>
            <a:r>
              <a:rPr lang="en-US" sz="1600" dirty="0"/>
              <a:t>STAs.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At this </a:t>
            </a:r>
            <a:r>
              <a:rPr lang="en-US" sz="1600" dirty="0" smtClean="0"/>
              <a:t>rendezvous </a:t>
            </a:r>
            <a:r>
              <a:rPr lang="en-US" sz="1600" dirty="0"/>
              <a:t>point,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Destination STAs are expected that the </a:t>
            </a:r>
            <a:r>
              <a:rPr lang="en-US" sz="1400" dirty="0" smtClean="0"/>
              <a:t>AP/PCP </a:t>
            </a:r>
            <a:r>
              <a:rPr lang="en-US" sz="1400" dirty="0"/>
              <a:t>will send them a </a:t>
            </a:r>
            <a:r>
              <a:rPr lang="en-US" sz="1400" dirty="0" smtClean="0"/>
              <a:t>SU-MIMO or DL </a:t>
            </a:r>
            <a:r>
              <a:rPr lang="en-US" sz="1400" dirty="0"/>
              <a:t>MU-MIMO PPDU and can set their Rx antennas in the direction of the </a:t>
            </a:r>
            <a:r>
              <a:rPr lang="en-US" sz="1400" dirty="0" smtClean="0"/>
              <a:t>AP/PCP.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 smtClean="0"/>
              <a:t>Similarly, it can set the bandwidth (see channel bonding link access) 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The AP/PCP </a:t>
            </a:r>
            <a:r>
              <a:rPr lang="en-US" sz="1400" dirty="0"/>
              <a:t>has to perform contention before accessing the channel, so the start of its transmission can be delayed.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600" dirty="0"/>
              <a:t>Once the </a:t>
            </a:r>
            <a:r>
              <a:rPr lang="en-US" sz="1600" dirty="0" smtClean="0"/>
              <a:t>AP/PCP </a:t>
            </a:r>
            <a:r>
              <a:rPr lang="en-US" sz="1600" dirty="0"/>
              <a:t>got channel access,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If </a:t>
            </a:r>
            <a:r>
              <a:rPr lang="en-US" sz="1400" dirty="0"/>
              <a:t>the </a:t>
            </a:r>
            <a:r>
              <a:rPr lang="en-US" sz="1400" dirty="0" smtClean="0"/>
              <a:t>AP/PCP </a:t>
            </a:r>
            <a:r>
              <a:rPr lang="en-US" sz="1400" dirty="0"/>
              <a:t>doesn’t want specific protection on the receiver side, it can directly transmit the </a:t>
            </a:r>
            <a:r>
              <a:rPr lang="en-US" sz="1400" dirty="0" smtClean="0"/>
              <a:t>SU-MIMO or DL </a:t>
            </a:r>
            <a:r>
              <a:rPr lang="en-US" sz="1400" dirty="0"/>
              <a:t>MU-MIMO PPDU.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If the </a:t>
            </a:r>
            <a:r>
              <a:rPr lang="en-US" sz="1400" dirty="0" smtClean="0"/>
              <a:t>AP/PCP </a:t>
            </a:r>
            <a:r>
              <a:rPr lang="en-US" sz="1400" dirty="0"/>
              <a:t>wants protection on the receiver side, it can transmit a </a:t>
            </a:r>
            <a:r>
              <a:rPr lang="en-US" sz="1400" dirty="0" smtClean="0"/>
              <a:t>MIMO </a:t>
            </a:r>
            <a:r>
              <a:rPr lang="en-US" sz="1400" dirty="0"/>
              <a:t>setup frame to the different destination STAs, requesting a response with a protection frame like CTS. After that </a:t>
            </a:r>
            <a:r>
              <a:rPr lang="en-US" sz="1400" dirty="0" smtClean="0"/>
              <a:t>MIMO </a:t>
            </a:r>
            <a:r>
              <a:rPr lang="en-US" sz="1400" dirty="0"/>
              <a:t>setup frame/CTS response phase, the </a:t>
            </a:r>
            <a:r>
              <a:rPr lang="en-US" sz="1400" dirty="0" smtClean="0"/>
              <a:t>AP/PCP </a:t>
            </a:r>
            <a:r>
              <a:rPr lang="en-US" sz="1400" dirty="0"/>
              <a:t>can transmit the </a:t>
            </a:r>
            <a:r>
              <a:rPr lang="en-US" sz="1400" dirty="0" smtClean="0"/>
              <a:t>SU-MIMO or DL </a:t>
            </a:r>
            <a:r>
              <a:rPr lang="en-US" sz="1400" dirty="0"/>
              <a:t>MU-MIMO PPDU.</a:t>
            </a:r>
          </a:p>
          <a:p>
            <a:pPr marL="0" indent="0"/>
            <a:r>
              <a:rPr lang="en-US" sz="1600" dirty="0"/>
              <a:t> 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27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 template" id="{03488D7A-8233-4826-8D44-1704925B90C5}" vid="{ECDA1BD6-75BC-4A78-BCC3-FF1673770BD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template</Template>
  <TotalTime>4530</TotalTime>
  <Words>933</Words>
  <Application>Microsoft Office PowerPoint</Application>
  <PresentationFormat>On-screen Show (4:3)</PresentationFormat>
  <Paragraphs>126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MS Gothic</vt:lpstr>
      <vt:lpstr>Arial</vt:lpstr>
      <vt:lpstr>Times New Roman</vt:lpstr>
      <vt:lpstr>Office Theme</vt:lpstr>
      <vt:lpstr>Document</vt:lpstr>
      <vt:lpstr>SU-MIMO and MU-MIMO link access</vt:lpstr>
      <vt:lpstr>Goals/Solutions – SU-MIMO</vt:lpstr>
      <vt:lpstr>Goals/Solutions – MU-MIMO</vt:lpstr>
      <vt:lpstr>MIMO setup frame</vt:lpstr>
      <vt:lpstr>MIMO setup frame</vt:lpstr>
      <vt:lpstr>How to design the MIMO setup frame</vt:lpstr>
      <vt:lpstr>CTS responses to the MIMO setup frame</vt:lpstr>
      <vt:lpstr>Rendez-vous concept</vt:lpstr>
      <vt:lpstr>Multi-STA rendez-vous</vt:lpstr>
      <vt:lpstr>Multi-STA rendez-vous</vt:lpstr>
      <vt:lpstr>Conclusion</vt:lpstr>
      <vt:lpstr>Straw poll 1</vt:lpstr>
      <vt:lpstr>Straw poll 2</vt:lpstr>
      <vt:lpstr>Straw poll 3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EDMG Link access</dc:title>
  <dc:creator>Trainin, Solomon</dc:creator>
  <cp:lastModifiedBy>Cariou, Laurent</cp:lastModifiedBy>
  <cp:revision>209</cp:revision>
  <cp:lastPrinted>1601-01-01T00:00:00Z</cp:lastPrinted>
  <dcterms:created xsi:type="dcterms:W3CDTF">2015-05-26T07:10:31Z</dcterms:created>
  <dcterms:modified xsi:type="dcterms:W3CDTF">2016-01-18T04:54:08Z</dcterms:modified>
</cp:coreProperties>
</file>