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313" r:id="rId3"/>
    <p:sldId id="352" r:id="rId4"/>
    <p:sldId id="361" r:id="rId5"/>
    <p:sldId id="377" r:id="rId6"/>
    <p:sldId id="365" r:id="rId7"/>
    <p:sldId id="366" r:id="rId8"/>
    <p:sldId id="373" r:id="rId9"/>
    <p:sldId id="374" r:id="rId10"/>
    <p:sldId id="371" r:id="rId11"/>
    <p:sldId id="376" r:id="rId12"/>
    <p:sldId id="368" r:id="rId13"/>
    <p:sldId id="379" r:id="rId14"/>
    <p:sldId id="378" r:id="rId1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dte, Thomas" initials="H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D91"/>
    <a:srgbClr val="E8E8F6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2903" autoAdjust="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30" d="100"/>
          <a:sy n="130" d="100"/>
        </p:scale>
        <p:origin x="667" y="80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5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2D584586-2194-4C39-8143-3E3E33A93C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6EC0686C-9B66-49B2-98FB-0996E60E43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43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93DAA090-33D8-4E5A-A4BB-0A5636DBDFF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13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6EC0686C-9B66-49B2-98FB-0996E60E43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6EC0686C-9B66-49B2-98FB-0996E60E43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6EC0686C-9B66-49B2-98FB-0996E60E43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6EC0686C-9B66-49B2-98FB-0996E60E43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6EC0686C-9B66-49B2-98FB-0996E60E43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D4359C5-E9BE-4F6A-90F5-CDF8D1005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F74E954-C752-4832-B61B-1A8C6525E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C452CC1-5549-499D-A67E-161DAABBB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D2062C0-C847-4A13-8FA5-E3D8EB01C8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7BB25FE-6B75-4820-A955-BA59FE7FF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B72D323-9ABA-4CC9-A165-43FB0F35F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50DBD8F-439F-46AB-850D-62565548E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FFA1C71-BB64-4242-AACA-EEDB95228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C2DC651-BF1A-493A-9FE0-932D75252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687468B-34CE-42E4-ABB5-E4F7A1127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ADF2034-1A45-4E7A-B0F7-9DEB16A84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5012" y="6475413"/>
            <a:ext cx="14189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dirty="0"/>
              <a:t>Slide </a:t>
            </a:r>
            <a:fld id="{2D2062C0-C847-4A13-8FA5-E3D8EB01C83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802.11-16/</a:t>
            </a:r>
            <a:r>
              <a:rPr lang="en-US" altLang="ja-JP" sz="1800" b="1" dirty="0" smtClean="0"/>
              <a:t>0073</a:t>
            </a:r>
            <a:r>
              <a:rPr lang="en-US" sz="1800" b="1" dirty="0" smtClean="0"/>
              <a:t>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0.png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dirty="0" smtClean="0"/>
              <a:t>Felix </a:t>
            </a:r>
            <a:r>
              <a:rPr lang="en-US" dirty="0" err="1" smtClean="0"/>
              <a:t>Fellhauer</a:t>
            </a:r>
            <a:r>
              <a:rPr lang="en-US" dirty="0" smtClean="0"/>
              <a:t>, University of Stuttgart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/>
              <a:t>Slide </a:t>
            </a:r>
            <a:fld id="{3F11A38B-7206-40F8-B396-B54F8ABE510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Modelling </a:t>
            </a:r>
            <a:r>
              <a:rPr lang="en-GB" dirty="0">
                <a:solidFill>
                  <a:schemeClr val="tx1"/>
                </a:solidFill>
              </a:rPr>
              <a:t>of Spatial Separation in </a:t>
            </a:r>
            <a:r>
              <a:rPr lang="en-GB" dirty="0" smtClean="0">
                <a:solidFill>
                  <a:schemeClr val="tx1"/>
                </a:solidFill>
              </a:rPr>
              <a:t>the 11ay </a:t>
            </a:r>
            <a:r>
              <a:rPr lang="en-GB" dirty="0">
                <a:solidFill>
                  <a:schemeClr val="tx1"/>
                </a:solidFill>
              </a:rPr>
              <a:t>Channel Model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noProof="0" dirty="0"/>
              <a:t>Date</a:t>
            </a:r>
            <a:r>
              <a:rPr lang="en-US" sz="2000" noProof="0" dirty="0" smtClean="0"/>
              <a:t>: 2016/0</a:t>
            </a:r>
            <a:r>
              <a:rPr lang="en-US" altLang="ja-JP" sz="2000" noProof="0" dirty="0" smtClean="0"/>
              <a:t>1</a:t>
            </a:r>
            <a:r>
              <a:rPr lang="en-US" sz="2000" noProof="0" dirty="0" smtClean="0"/>
              <a:t>/17</a:t>
            </a:r>
            <a:endParaRPr lang="en-US" sz="2000" b="0" noProof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669663"/>
              </p:ext>
            </p:extLst>
          </p:nvPr>
        </p:nvGraphicFramePr>
        <p:xfrm>
          <a:off x="517525" y="2678113"/>
          <a:ext cx="75184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6" name="Document" r:id="rId4" imgW="8267030" imgH="3237763" progId="Word.Document.8">
                  <p:embed/>
                </p:oleObj>
              </mc:Choice>
              <mc:Fallback>
                <p:oleObj name="Document" r:id="rId4" imgW="8267030" imgH="323776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678113"/>
                        <a:ext cx="75184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Options for modeling spatial separation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7772400" cy="47244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kumimoji="1" lang="en-US" altLang="ja-JP" dirty="0" smtClean="0"/>
                  <a:t>Channel model</a:t>
                </a:r>
              </a:p>
              <a:p>
                <a:pPr lvl="1" algn="just"/>
                <a:endParaRPr kumimoji="1" lang="en-US" altLang="ja-JP" dirty="0" smtClean="0"/>
              </a:p>
              <a:p>
                <a:pPr algn="just"/>
                <a:r>
                  <a:rPr kumimoji="1" lang="en-US" altLang="ja-JP" dirty="0" smtClean="0"/>
                  <a:t>Options</a:t>
                </a:r>
              </a:p>
              <a:p>
                <a:pPr marL="457200" lvl="1" indent="0" algn="just">
                  <a:buNone/>
                </a:pPr>
                <a:r>
                  <a:rPr kumimoji="1" lang="en-US" altLang="ja-JP" sz="2200" dirty="0" smtClean="0">
                    <a:solidFill>
                      <a:srgbClr val="FF0000"/>
                    </a:solidFill>
                  </a:rPr>
                  <a:t>2. 	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𝑇𝑋</m:t>
                        </m:r>
                      </m:sub>
                    </m:sSub>
                    <m:r>
                      <a:rPr kumimoji="1" lang="de-DE" altLang="ja-JP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𝑅𝑋</m:t>
                        </m:r>
                      </m:sub>
                    </m:sSub>
                  </m:oMath>
                </a14:m>
                <a:r>
                  <a:rPr kumimoji="1" lang="en-US" altLang="ja-JP" sz="2200" dirty="0" smtClean="0">
                    <a:solidFill>
                      <a:srgbClr val="FF0000"/>
                    </a:solidFill>
                  </a:rPr>
                  <a:t> different channel realizations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kumimoji="1" lang="ja-JP" alt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ja-JP" sz="2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200" dirty="0" smtClean="0">
                    <a:solidFill>
                      <a:srgbClr val="FF0000"/>
                    </a:solidFill>
                  </a:rPr>
                  <a:t>(here 4)</a:t>
                </a:r>
                <a:endParaRPr kumimoji="1" lang="en-US" altLang="ja-JP" sz="2200" dirty="0">
                  <a:solidFill>
                    <a:srgbClr val="FF0000"/>
                  </a:solidFill>
                </a:endParaRPr>
              </a:p>
              <a:p>
                <a:pPr lvl="2" algn="just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1" dirty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kumimoji="1" lang="ja-JP" altLang="en-US" b="1" i="1" dirty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kumimoji="1" lang="en-US" altLang="ja-JP" i="1" dirty="0">
                        <a:latin typeface="Cambria Math"/>
                      </a:rPr>
                      <m:t>=</m:t>
                    </m:r>
                    <m:r>
                      <a:rPr kumimoji="1" lang="ja-JP" altLang="en-US" i="1" dirty="0">
                        <a:latin typeface="Cambria Math"/>
                      </a:rPr>
                      <m:t>𝑓</m:t>
                    </m:r>
                    <m:r>
                      <a:rPr kumimoji="1" lang="en-US" altLang="ja-JP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kumimoji="1"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en-US" altLang="ja-JP" i="1" dirty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, i.e. dependent on the inter-PAA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i="1" dirty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pPr lvl="2" algn="just"/>
                <a:r>
                  <a:rPr kumimoji="1" lang="en-US" altLang="ja-JP" dirty="0"/>
                  <a:t>R</a:t>
                </a:r>
                <a:r>
                  <a:rPr kumimoji="1" lang="en-US" altLang="ja-JP" dirty="0" smtClean="0"/>
                  <a:t>equires simple raytracing </a:t>
                </a:r>
                <a:r>
                  <a:rPr kumimoji="1" lang="en-US" altLang="ja-JP" dirty="0"/>
                  <a:t>algorithm within the channel </a:t>
                </a:r>
                <a:r>
                  <a:rPr kumimoji="1" lang="en-US" altLang="ja-JP" dirty="0" smtClean="0"/>
                  <a:t>model</a:t>
                </a:r>
              </a:p>
              <a:p>
                <a:pPr lvl="3" algn="just"/>
                <a:r>
                  <a:rPr kumimoji="1" lang="de-DE" altLang="ja-JP" dirty="0" smtClean="0"/>
                  <a:t>Simple raytracing based geometric reflections</a:t>
                </a:r>
              </a:p>
              <a:p>
                <a:pPr lvl="3" algn="just"/>
                <a:r>
                  <a:rPr kumimoji="1" lang="en-US" altLang="ja-JP" dirty="0" smtClean="0"/>
                  <a:t>More </a:t>
                </a:r>
                <a:r>
                  <a:rPr kumimoji="1" lang="en-US" altLang="ja-JP" dirty="0"/>
                  <a:t>precise control over the amplitudes, </a:t>
                </a:r>
                <a:r>
                  <a:rPr kumimoji="1" lang="en-US" altLang="ja-JP" dirty="0" err="1"/>
                  <a:t>AoA</a:t>
                </a:r>
                <a:r>
                  <a:rPr kumimoji="1" lang="en-US" altLang="ja-JP" dirty="0"/>
                  <a:t>/</a:t>
                </a:r>
                <a:r>
                  <a:rPr kumimoji="1" lang="en-US" altLang="ja-JP" dirty="0" err="1"/>
                  <a:t>AoDs</a:t>
                </a:r>
                <a:r>
                  <a:rPr kumimoji="1" lang="en-US" altLang="ja-JP" dirty="0"/>
                  <a:t> of all </a:t>
                </a:r>
                <a:r>
                  <a:rPr kumimoji="1" lang="en-US" altLang="ja-JP" dirty="0" smtClean="0"/>
                  <a:t>rays</a:t>
                </a:r>
              </a:p>
              <a:p>
                <a:pPr lvl="2"/>
                <a:r>
                  <a:rPr kumimoji="1" lang="de-DE" altLang="ja-JP" dirty="0" smtClean="0"/>
                  <a:t>Low complexity alternative:</a:t>
                </a:r>
                <a:br>
                  <a:rPr kumimoji="1" lang="de-DE" altLang="ja-JP" dirty="0" smtClean="0"/>
                </a:br>
                <a:r>
                  <a:rPr kumimoji="1" lang="en-US" altLang="ja-JP" dirty="0" smtClean="0"/>
                  <a:t>Definition </a:t>
                </a:r>
                <a:r>
                  <a:rPr kumimoji="1" lang="en-US" altLang="ja-JP" dirty="0"/>
                  <a:t>of quasi-static set of </a:t>
                </a:r>
                <a:r>
                  <a:rPr kumimoji="1" lang="en-US" altLang="ja-JP" dirty="0" smtClean="0"/>
                  <a:t>TX </a:t>
                </a:r>
                <a:r>
                  <a:rPr kumimoji="1" lang="en-US" altLang="ja-JP" dirty="0"/>
                  <a:t>/ </a:t>
                </a:r>
                <a:r>
                  <a:rPr kumimoji="1" lang="en-US" altLang="ja-JP" dirty="0" smtClean="0"/>
                  <a:t>RX </a:t>
                </a:r>
                <a:r>
                  <a:rPr kumimoji="1" lang="en-US" altLang="ja-JP" dirty="0"/>
                  <a:t>positions and raytracing results for </a:t>
                </a:r>
                <a:r>
                  <a:rPr kumimoji="1" lang="en-US" altLang="ja-JP" dirty="0" smtClean="0"/>
                  <a:t>comparability</a:t>
                </a:r>
              </a:p>
              <a:p>
                <a:pPr marL="1200150" lvl="3" indent="0">
                  <a:buNone/>
                </a:pPr>
                <a:r>
                  <a:rPr kumimoji="1" lang="en-US" altLang="ja-JP" dirty="0" smtClean="0"/>
                  <a:t>→ </a:t>
                </a:r>
                <a:r>
                  <a:rPr kumimoji="1" lang="en-US" altLang="ja-JP" dirty="0"/>
                  <a:t>no need for </a:t>
                </a:r>
                <a:r>
                  <a:rPr kumimoji="1" lang="en-US" altLang="ja-JP" dirty="0" err="1"/>
                  <a:t>raytracer</a:t>
                </a:r>
                <a:r>
                  <a:rPr kumimoji="1" lang="en-US" altLang="ja-JP" dirty="0"/>
                  <a:t> implementation </a:t>
                </a:r>
                <a:r>
                  <a:rPr kumimoji="1" lang="en-US" altLang="ja-JP" dirty="0" smtClean="0"/>
                  <a:t>within channel model</a:t>
                </a:r>
              </a:p>
              <a:p>
                <a:pPr marL="857250" lvl="2" indent="0" algn="just">
                  <a:buNone/>
                </a:pPr>
                <a:endParaRPr kumimoji="1" lang="en-US" altLang="ja-JP" sz="2200" dirty="0" smtClean="0"/>
              </a:p>
              <a:p>
                <a:pPr marL="457200" lvl="1" indent="0" algn="just">
                  <a:buNone/>
                </a:pPr>
                <a:r>
                  <a:rPr kumimoji="1" lang="en-US" altLang="ja-JP" sz="2200" dirty="0" smtClean="0"/>
                  <a:t>	</a:t>
                </a:r>
                <a:endParaRPr kumimoji="1" lang="en-US" altLang="ja-JP" noProof="0" dirty="0" smtClean="0"/>
              </a:p>
              <a:p>
                <a:pPr lvl="1" algn="just"/>
                <a:endParaRPr kumimoji="1" lang="en-US" altLang="ja-JP" noProof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7772400" cy="4724400"/>
              </a:xfrm>
              <a:blipFill rotWithShape="0">
                <a:blip r:embed="rId4"/>
                <a:stretch>
                  <a:fillRect l="-1020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114303"/>
              </p:ext>
            </p:extLst>
          </p:nvPr>
        </p:nvGraphicFramePr>
        <p:xfrm>
          <a:off x="2432050" y="2057400"/>
          <a:ext cx="4279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Formel" r:id="rId5" imgW="4279900" imgH="533400" progId="Equation.3">
                  <p:embed/>
                </p:oleObj>
              </mc:Choice>
              <mc:Fallback>
                <p:oleObj name="Formel" r:id="rId5" imgW="4279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057400"/>
                        <a:ext cx="4279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886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1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86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20796" y="2101796"/>
            <a:ext cx="175867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20796" y="2333706"/>
            <a:ext cx="175867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3"/>
          <p:cNvSpPr/>
          <p:nvPr/>
        </p:nvSpPr>
        <p:spPr bwMode="auto">
          <a:xfrm>
            <a:off x="5211597" y="2097077"/>
            <a:ext cx="175867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4"/>
          <p:cNvSpPr/>
          <p:nvPr/>
        </p:nvSpPr>
        <p:spPr bwMode="auto">
          <a:xfrm>
            <a:off x="5211597" y="2328987"/>
            <a:ext cx="175867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en-US" altLang="ja-JP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76400"/>
                <a:ext cx="8229600" cy="47244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kumimoji="1" lang="en-US" altLang="ja-JP" dirty="0" smtClean="0"/>
                  <a:t>Analysis of different approaches of the .11ay channel model with respect to spatial separation</a:t>
                </a:r>
              </a:p>
              <a:p>
                <a:pPr lvl="1" algn="just"/>
                <a:r>
                  <a:rPr kumimoji="1" lang="en-US" altLang="ja-JP" dirty="0"/>
                  <a:t>all PAAs </a:t>
                </a:r>
                <a:r>
                  <a:rPr kumimoji="1" lang="en-US" altLang="ja-JP" dirty="0" smtClean="0"/>
                  <a:t>“see” </a:t>
                </a:r>
                <a:r>
                  <a:rPr kumimoji="1" lang="en-US" altLang="ja-JP" dirty="0"/>
                  <a:t>the </a:t>
                </a:r>
                <a:r>
                  <a:rPr kumimoji="1" lang="en-US" altLang="ja-JP" dirty="0" smtClean="0"/>
                  <a:t>same </a:t>
                </a:r>
                <a:r>
                  <a:rPr kumimoji="1" lang="en-US" altLang="ja-JP" dirty="0"/>
                  <a:t>omnidirectional channel (Intel) [1</a:t>
                </a:r>
                <a:r>
                  <a:rPr kumimoji="1" lang="en-US" altLang="ja-JP" dirty="0" smtClean="0"/>
                  <a:t>]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b="0" i="1" smtClean="0">
                            <a:latin typeface="Cambria Math"/>
                          </a:rPr>
                          <m:t>𝑇𝑋</m:t>
                        </m:r>
                      </m:sub>
                    </m:sSub>
                    <m:r>
                      <a:rPr kumimoji="1" lang="de-DE" altLang="ja-JP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kumimoji="1" lang="de-DE" altLang="ja-JP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de-DE" altLang="ja-JP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b="0" i="1" smtClean="0">
                            <a:latin typeface="Cambria Math"/>
                            <a:ea typeface="Cambria Math"/>
                          </a:rPr>
                          <m:t>𝑅𝑋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independent </a:t>
                </a:r>
                <a:r>
                  <a:rPr kumimoji="1" lang="en-US" altLang="ja-JP" dirty="0"/>
                  <a:t>CIRs and angular rotation (</a:t>
                </a:r>
                <a:r>
                  <a:rPr kumimoji="1" lang="en-US" altLang="ja-JP" dirty="0" err="1" smtClean="0"/>
                  <a:t>InterDigital</a:t>
                </a:r>
                <a:r>
                  <a:rPr kumimoji="1" lang="en-US" altLang="ja-JP" dirty="0"/>
                  <a:t>) [2]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/>
                          </a:rPr>
                          <m:t>𝑇𝑋</m:t>
                        </m:r>
                      </m:sub>
                    </m:sSub>
                  </m:oMath>
                </a14:m>
                <a:r>
                  <a:rPr kumimoji="1" lang="en-US" altLang="ja-JP" dirty="0"/>
                  <a:t>  independent CIRs </a:t>
                </a:r>
                <a:r>
                  <a:rPr kumimoji="1" lang="en-US" altLang="ja-JP" dirty="0" smtClean="0"/>
                  <a:t>(direct </a:t>
                </a:r>
                <a:r>
                  <a:rPr kumimoji="1" lang="en-US" altLang="ja-JP" dirty="0" smtClean="0"/>
                  <a:t>link based approach) </a:t>
                </a:r>
                <a:endParaRPr kumimoji="1" lang="en-US" altLang="ja-JP" dirty="0"/>
              </a:p>
              <a:p>
                <a:r>
                  <a:rPr kumimoji="1" lang="en-US" altLang="ja-JP" dirty="0"/>
                  <a:t>Proposal of </a:t>
                </a:r>
                <a:r>
                  <a:rPr kumimoji="1" lang="en-US" altLang="ja-JP" dirty="0" smtClean="0"/>
                  <a:t>further options to </a:t>
                </a:r>
                <a:r>
                  <a:rPr kumimoji="1" lang="en-US" altLang="ja-JP" dirty="0"/>
                  <a:t>model </a:t>
                </a:r>
                <a:r>
                  <a:rPr kumimoji="1" lang="en-US" altLang="ja-JP" dirty="0" smtClean="0"/>
                  <a:t>spatial separation</a:t>
                </a:r>
                <a:endParaRPr kumimoji="1" lang="en-US" altLang="ja-JP" dirty="0"/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kumimoji="1" lang="en-US" altLang="ja-JP" dirty="0"/>
                  <a:t>phase variations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kumimoji="1" lang="en-US" altLang="ja-JP" dirty="0"/>
                  <a:t>different channel </a:t>
                </a:r>
                <a:r>
                  <a:rPr kumimoji="1" lang="en-US" altLang="ja-JP" dirty="0" smtClean="0"/>
                  <a:t>realizations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kumimoji="1" lang="de-DE" altLang="ja-JP" dirty="0"/>
                  <a:t>c</a:t>
                </a:r>
                <a:r>
                  <a:rPr kumimoji="1" lang="de-DE" altLang="ja-JP" dirty="0" smtClean="0"/>
                  <a:t>ombination of 1 and 2</a:t>
                </a:r>
                <a:endParaRPr kumimoji="1" lang="en-US" altLang="ja-JP" dirty="0"/>
              </a:p>
              <a:p>
                <a:pPr algn="just"/>
                <a:r>
                  <a:rPr kumimoji="1" lang="en-US" altLang="ja-JP" dirty="0" smtClean="0"/>
                  <a:t>Recommendation</a:t>
                </a:r>
              </a:p>
              <a:p>
                <a:pPr lvl="1" algn="just"/>
                <a:r>
                  <a:rPr kumimoji="1" lang="en-US" altLang="ja-JP" dirty="0"/>
                  <a:t>H</a:t>
                </a:r>
                <a:r>
                  <a:rPr kumimoji="1" lang="en-US" altLang="ja-JP" dirty="0" smtClean="0"/>
                  <a:t>ave a clear specification regarding modelling of inter-PAA distance</a:t>
                </a:r>
              </a:p>
              <a:p>
                <a:pPr lvl="1" algn="just"/>
                <a:r>
                  <a:rPr kumimoji="1" lang="en-US" altLang="ja-JP" dirty="0" smtClean="0"/>
                  <a:t>Option 2 seems reasonable</a:t>
                </a:r>
              </a:p>
              <a:p>
                <a:pPr lvl="2" algn="just"/>
                <a:endParaRPr kumimoji="1" lang="en-US" altLang="ja-JP" sz="2200" dirty="0"/>
              </a:p>
              <a:p>
                <a:pPr lvl="2" algn="just"/>
                <a:endParaRPr kumimoji="1" lang="en-US" altLang="ja-JP" dirty="0" smtClean="0"/>
              </a:p>
              <a:p>
                <a:pPr algn="just"/>
                <a:endParaRPr kumimoji="1" lang="en-US" altLang="ja-JP" dirty="0" smtClean="0"/>
              </a:p>
              <a:p>
                <a:pPr lvl="2" algn="just"/>
                <a:endParaRPr kumimoji="1" lang="en-US" altLang="ja-JP" noProof="0" dirty="0" smtClean="0"/>
              </a:p>
              <a:p>
                <a:pPr lvl="1" algn="just"/>
                <a:endParaRPr kumimoji="1" lang="en-US" altLang="ja-JP" noProof="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8229600" cy="4724400"/>
              </a:xfrm>
              <a:blipFill rotWithShape="1">
                <a:blip r:embed="rId3"/>
                <a:stretch>
                  <a:fillRect l="-963" t="-1032" r="-1185" b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714348" y="357166"/>
            <a:ext cx="2374889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84168" y="6475413"/>
            <a:ext cx="2458170" cy="1939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Felix </a:t>
            </a:r>
            <a:r>
              <a:rPr lang="en-GB" dirty="0" err="1"/>
              <a:t>Fellhauer</a:t>
            </a:r>
            <a:r>
              <a:rPr lang="en-GB" dirty="0"/>
              <a:t>, University of </a:t>
            </a:r>
            <a:r>
              <a:rPr lang="en-GB" dirty="0" smtClean="0"/>
              <a:t>Stuttgart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1800" dirty="0"/>
              <a:t>A. </a:t>
            </a:r>
            <a:r>
              <a:rPr lang="en-US" altLang="en-US" sz="1800" dirty="0" err="1"/>
              <a:t>Maltsev</a:t>
            </a:r>
            <a:r>
              <a:rPr lang="en-US" altLang="en-US" sz="1800" dirty="0"/>
              <a:t> </a:t>
            </a:r>
            <a:r>
              <a:rPr lang="en-US" altLang="en-US" sz="1800" i="1" dirty="0"/>
              <a:t>et al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“</a:t>
            </a:r>
            <a:r>
              <a:rPr lang="en-US" altLang="en-US" sz="1800" dirty="0"/>
              <a:t>Extension of Legacy IEEE 802.11ad Channel Models for MIMO and Channel </a:t>
            </a:r>
            <a:r>
              <a:rPr lang="en-US" altLang="en-US" sz="1800" dirty="0" smtClean="0"/>
              <a:t>Bonding”, </a:t>
            </a:r>
            <a:r>
              <a:rPr lang="en-US" altLang="en-US" sz="1800" dirty="0"/>
              <a:t>IEEE doc. </a:t>
            </a:r>
            <a:r>
              <a:rPr lang="en-US" altLang="en-US" sz="1800" dirty="0" smtClean="0"/>
              <a:t>11-15/1356r1.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R. Yang and A. </a:t>
            </a:r>
            <a:r>
              <a:rPr lang="en-GB" sz="1800" dirty="0" err="1" smtClean="0"/>
              <a:t>Sahin</a:t>
            </a:r>
            <a:r>
              <a:rPr lang="en-GB" sz="1800" dirty="0" smtClean="0"/>
              <a:t>, “Feasibility </a:t>
            </a:r>
            <a:r>
              <a:rPr lang="en-GB" sz="1800" dirty="0"/>
              <a:t>of SU-MIMO under Array Alignment </a:t>
            </a:r>
            <a:r>
              <a:rPr lang="en-GB" sz="1800" dirty="0" smtClean="0"/>
              <a:t>Method”, </a:t>
            </a:r>
            <a:r>
              <a:rPr lang="en-US" altLang="en-US" sz="1800" dirty="0"/>
              <a:t>IEEE doc. </a:t>
            </a:r>
            <a:r>
              <a:rPr lang="en-US" altLang="en-US" sz="1800" dirty="0" smtClean="0"/>
              <a:t>11-15/1333r0.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/>
              <a:t>A. </a:t>
            </a:r>
            <a:r>
              <a:rPr lang="en-US" altLang="en-US" sz="1800" dirty="0" err="1"/>
              <a:t>Maltsev</a:t>
            </a:r>
            <a:r>
              <a:rPr lang="en-US" altLang="en-US" sz="1800" dirty="0"/>
              <a:t> </a:t>
            </a:r>
            <a:r>
              <a:rPr lang="en-US" altLang="en-US" sz="1800" i="1" dirty="0"/>
              <a:t>et al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“Channel Models for 60 GHz WLAN Systems”, </a:t>
            </a:r>
            <a:r>
              <a:rPr lang="en-US" altLang="en-US" sz="1800" dirty="0"/>
              <a:t>IEEE doc. </a:t>
            </a:r>
            <a:r>
              <a:rPr lang="en-US" altLang="en-US" sz="1800" dirty="0" smtClean="0"/>
              <a:t>11-09/0334r8.</a:t>
            </a:r>
            <a:endParaRPr lang="en-US" altLang="en-US" sz="1800" dirty="0"/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6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D2062C0-C847-4A13-8FA5-E3D8EB01C8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kumimoji="1" lang="en-US" altLang="ja-JP" dirty="0" smtClean="0"/>
              <a:t>Comparison of approaches</a:t>
            </a: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71500" y="990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InterDigital</a:t>
            </a:r>
            <a:r>
              <a:rPr lang="en-US" u="sng" dirty="0" smtClean="0"/>
              <a:t> [2]:</a:t>
            </a:r>
          </a:p>
          <a:p>
            <a:endParaRPr lang="en-US" u="sng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7633"/>
            <a:ext cx="8724964" cy="157639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71500" y="2667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Intel [1]:</a:t>
            </a:r>
          </a:p>
          <a:p>
            <a:endParaRPr lang="en-US" u="sng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29" y="2929916"/>
            <a:ext cx="7193142" cy="133728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429" y="4648200"/>
            <a:ext cx="7193142" cy="1367764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71500" y="4415135"/>
            <a:ext cx="803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Direct link based Approach</a:t>
            </a:r>
            <a:r>
              <a:rPr lang="en-US" u="sng" dirty="0" smtClean="0"/>
              <a:t>:</a:t>
            </a:r>
          </a:p>
          <a:p>
            <a:endParaRPr lang="en-US" u="sng" dirty="0"/>
          </a:p>
        </p:txBody>
      </p:sp>
      <p:sp>
        <p:nvSpPr>
          <p:cNvPr id="16" name="Textfeld 15"/>
          <p:cNvSpPr txBox="1"/>
          <p:nvPr/>
        </p:nvSpPr>
        <p:spPr>
          <a:xfrm>
            <a:off x="539545" y="6107189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78D91"/>
                </a:solidFill>
              </a:rPr>
              <a:t>red</a:t>
            </a:r>
            <a:r>
              <a:rPr lang="en-US" b="1" dirty="0" smtClean="0">
                <a:solidFill>
                  <a:srgbClr val="F78D91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dirty="0" smtClean="0"/>
              <a:t>changes with respect to 11ad SISO channel model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 dirty="0" smtClean="0"/>
              <a:t>Abstract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marL="0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contribution summarizes the existing </a:t>
            </a:r>
            <a:r>
              <a:rPr lang="en-GB" dirty="0" smtClean="0"/>
              <a:t>proposal </a:t>
            </a:r>
            <a:r>
              <a:rPr lang="en-GB" dirty="0"/>
              <a:t>for the extension</a:t>
            </a:r>
            <a:r>
              <a:rPr lang="en-US" altLang="en-US" dirty="0"/>
              <a:t> of legacy IEEE 802.11ad channel models to cover future MIMO use cases in 802.11ay. </a:t>
            </a:r>
            <a:r>
              <a:rPr lang="en-GB" dirty="0"/>
              <a:t>Further </a:t>
            </a:r>
            <a:r>
              <a:rPr lang="en-GB" dirty="0" smtClean="0"/>
              <a:t>concepts are </a:t>
            </a:r>
            <a:r>
              <a:rPr lang="en-GB" dirty="0"/>
              <a:t>proposed </a:t>
            </a:r>
            <a:r>
              <a:rPr lang="en-GB" dirty="0" smtClean="0"/>
              <a:t>for modelling spatial separation of phased array antennas (PAA).</a:t>
            </a:r>
            <a:endParaRPr kumimoji="1" lang="en-US" altLang="ja-JP" noProof="0" dirty="0" smtClean="0"/>
          </a:p>
          <a:p>
            <a:pPr marL="0" indent="0" algn="just">
              <a:buNone/>
            </a:pP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8"/>
          <p:cNvPicPr>
            <a:picLocks noChangeAspect="1"/>
          </p:cNvPicPr>
          <p:nvPr/>
        </p:nvPicPr>
        <p:blipFill rotWithShape="1">
          <a:blip r:embed="rId3"/>
          <a:srcRect l="16494" t="21805" r="16494" b="21804"/>
          <a:stretch/>
        </p:blipFill>
        <p:spPr>
          <a:xfrm>
            <a:off x="6858000" y="4114800"/>
            <a:ext cx="2286000" cy="18288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kumimoji="1" lang="en-US" altLang="ja-JP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76400"/>
                <a:ext cx="7848600" cy="49530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kumimoji="1" lang="en-US" altLang="ja-JP" dirty="0" smtClean="0"/>
                  <a:t>The 11ay channel model shall support multiple hybrid MIMO configurations </a:t>
                </a:r>
                <a:r>
                  <a:rPr kumimoji="1" lang="en-US" altLang="ja-JP" dirty="0"/>
                  <a:t>[1</a:t>
                </a:r>
                <a:r>
                  <a:rPr kumimoji="1" lang="en-US" altLang="ja-JP" dirty="0" smtClean="0"/>
                  <a:t>]</a:t>
                </a:r>
              </a:p>
              <a:p>
                <a:pPr lvl="1" algn="just"/>
                <a:r>
                  <a:rPr kumimoji="1" lang="en-US" altLang="ja-JP" dirty="0" smtClean="0"/>
                  <a:t>Configurations to be supported</a:t>
                </a:r>
              </a:p>
              <a:p>
                <a:pPr marL="1200150" lvl="2" indent="-342900" algn="just">
                  <a:buFont typeface="+mj-lt"/>
                  <a:buAutoNum type="arabicPeriod"/>
                </a:pPr>
                <a:r>
                  <a:rPr kumimoji="1" lang="en-US" altLang="ja-JP" dirty="0" smtClean="0"/>
                  <a:t>1 </a:t>
                </a:r>
                <a:r>
                  <a:rPr kumimoji="1" lang="en-US" altLang="ja-JP" dirty="0"/>
                  <a:t>PAA, single pol., 2 SS</a:t>
                </a:r>
              </a:p>
              <a:p>
                <a:pPr marL="1200150" lvl="2" indent="-342900" algn="just">
                  <a:buFont typeface="+mj-lt"/>
                  <a:buAutoNum type="arabicPeriod"/>
                </a:pPr>
                <a:r>
                  <a:rPr kumimoji="1" lang="en-US" altLang="ja-JP" dirty="0"/>
                  <a:t>1 PAA, dual pol., 2 SS</a:t>
                </a:r>
              </a:p>
              <a:p>
                <a:pPr marL="1200150" lvl="2" indent="-342900" algn="just">
                  <a:buFont typeface="+mj-lt"/>
                  <a:buAutoNum type="arabicPeriod"/>
                </a:pPr>
                <a:r>
                  <a:rPr kumimoji="1" lang="en-US" altLang="ja-JP" dirty="0">
                    <a:solidFill>
                      <a:srgbClr val="FF0000"/>
                    </a:solidFill>
                  </a:rPr>
                  <a:t>2 PAA, single pol., 2 SS</a:t>
                </a:r>
              </a:p>
              <a:p>
                <a:pPr marL="1200150" lvl="2" indent="-342900" algn="just">
                  <a:buFont typeface="+mj-lt"/>
                  <a:buAutoNum type="arabicPeriod"/>
                </a:pPr>
                <a:r>
                  <a:rPr kumimoji="1" lang="en-US" altLang="ja-JP" dirty="0">
                    <a:solidFill>
                      <a:srgbClr val="FF0000"/>
                    </a:solidFill>
                  </a:rPr>
                  <a:t>2 PAA, dual pol., 4 SS</a:t>
                </a:r>
              </a:p>
              <a:p>
                <a:pPr marL="1200150" lvl="2" indent="-342900" algn="just">
                  <a:buFont typeface="+mj-lt"/>
                  <a:buAutoNum type="arabicPeriod"/>
                </a:pPr>
                <a:r>
                  <a:rPr kumimoji="1" lang="en-US" altLang="ja-JP" dirty="0"/>
                  <a:t>1 PAA, dual pol., 1 </a:t>
                </a:r>
                <a:r>
                  <a:rPr kumimoji="1" lang="en-US" altLang="ja-JP" dirty="0" smtClean="0"/>
                  <a:t>SS</a:t>
                </a:r>
              </a:p>
              <a:p>
                <a:pPr lvl="1" algn="just"/>
                <a:r>
                  <a:rPr kumimoji="1" lang="en-US" altLang="ja-JP" dirty="0" smtClean="0"/>
                  <a:t>Spatial separation</a:t>
                </a:r>
              </a:p>
              <a:p>
                <a:pPr lvl="2" algn="just"/>
                <a:r>
                  <a:rPr kumimoji="1" lang="en-US" altLang="ja-JP" dirty="0" smtClean="0"/>
                  <a:t>Configurations 1, 2, 5 feature a single PAA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b="0" i="1" smtClean="0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kumimoji="1" lang="de-DE" altLang="ja-JP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kumimoji="1" lang="en-US" altLang="ja-JP" dirty="0" smtClean="0"/>
                  <a:t>)</a:t>
                </a:r>
              </a:p>
              <a:p>
                <a:pPr lvl="2"/>
                <a:r>
                  <a:rPr kumimoji="1" lang="en-US" altLang="ja-JP" dirty="0" smtClean="0"/>
                  <a:t>Configurations 3, 4 feature two PAAs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b="0" i="1" smtClean="0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kumimoji="1" lang="de-DE" altLang="ja-JP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kumimoji="1" lang="en-US" altLang="ja-JP" dirty="0" smtClean="0"/>
                  <a:t/>
                </a:r>
                <a:br>
                  <a:rPr kumimoji="1" lang="en-US" altLang="ja-JP" dirty="0" smtClean="0"/>
                </a:br>
                <a:endParaRPr kumimoji="1" lang="en-US" altLang="ja-JP" dirty="0" smtClean="0"/>
              </a:p>
              <a:p>
                <a:pPr lvl="1" algn="just"/>
                <a:r>
                  <a:rPr kumimoji="1" lang="en-US" altLang="ja-JP" dirty="0" smtClean="0"/>
                  <a:t>How to model channel for </a:t>
                </a:r>
                <a:r>
                  <a:rPr kumimoji="1" lang="en-US" altLang="ja-JP" dirty="0" err="1" smtClean="0"/>
                  <a:t>Config</a:t>
                </a:r>
                <a:r>
                  <a:rPr kumimoji="1" lang="en-US" altLang="ja-JP" dirty="0" smtClean="0"/>
                  <a:t>. 3, 4?</a:t>
                </a:r>
              </a:p>
              <a:p>
                <a:pPr lvl="2" algn="just"/>
                <a:r>
                  <a:rPr lang="en-US" dirty="0"/>
                  <a:t>Target: Reuse </a:t>
                </a:r>
                <a:r>
                  <a:rPr lang="en-US" dirty="0" smtClean="0"/>
                  <a:t>mature 11ad SISO-Model as much as possible</a:t>
                </a:r>
              </a:p>
              <a:p>
                <a:pPr lvl="2" algn="just"/>
                <a:r>
                  <a:rPr kumimoji="1" lang="en-US" altLang="ja-JP" dirty="0" smtClean="0"/>
                  <a:t>Focus here on </a:t>
                </a:r>
                <a:r>
                  <a:rPr kumimoji="1" lang="en-US" altLang="ja-JP" dirty="0" err="1" smtClean="0"/>
                  <a:t>Config</a:t>
                </a:r>
                <a:r>
                  <a:rPr kumimoji="1" lang="en-US" altLang="ja-JP" dirty="0" smtClean="0"/>
                  <a:t>. 3, </a:t>
                </a:r>
                <a:r>
                  <a:rPr kumimoji="1" lang="en-US" altLang="ja-JP" dirty="0" err="1" smtClean="0"/>
                  <a:t>Config</a:t>
                </a:r>
                <a:r>
                  <a:rPr kumimoji="1" lang="en-US" altLang="ja-JP" dirty="0" smtClean="0"/>
                  <a:t>. 4 is a straightforward extension</a:t>
                </a:r>
              </a:p>
              <a:p>
                <a:pPr lvl="2" algn="just"/>
                <a:endParaRPr kumimoji="1" lang="en-US" altLang="ja-JP" dirty="0"/>
              </a:p>
              <a:p>
                <a:pPr lvl="1" algn="just"/>
                <a:endParaRPr kumimoji="1" lang="en-US" altLang="ja-JP" dirty="0" smtClean="0"/>
              </a:p>
              <a:p>
                <a:pPr algn="just"/>
                <a:endParaRPr kumimoji="1" lang="en-US" altLang="ja-JP" dirty="0" smtClean="0"/>
              </a:p>
              <a:p>
                <a:pPr lvl="1" algn="just"/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7848600" cy="4953000"/>
              </a:xfrm>
              <a:blipFill rotWithShape="1">
                <a:blip r:embed="rId4"/>
                <a:stretch>
                  <a:fillRect l="-1009" t="-1722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t="13801"/>
          <a:stretch/>
        </p:blipFill>
        <p:spPr>
          <a:xfrm>
            <a:off x="4981138" y="2190813"/>
            <a:ext cx="4162862" cy="2028496"/>
          </a:xfrm>
          <a:prstGeom prst="rect">
            <a:avLst/>
          </a:prstGeom>
        </p:spPr>
      </p:pic>
      <p:sp>
        <p:nvSpPr>
          <p:cNvPr id="9" name="Geschweifte Klammer rechts 1"/>
          <p:cNvSpPr/>
          <p:nvPr/>
        </p:nvSpPr>
        <p:spPr bwMode="auto">
          <a:xfrm>
            <a:off x="4321697" y="3429000"/>
            <a:ext cx="144016" cy="432048"/>
          </a:xfrm>
          <a:prstGeom prst="rightBrace">
            <a:avLst>
              <a:gd name="adj1" fmla="val 44709"/>
              <a:gd name="adj2" fmla="val 5000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2"/>
              <p:cNvSpPr txBox="1"/>
              <p:nvPr/>
            </p:nvSpPr>
            <p:spPr>
              <a:xfrm>
                <a:off x="4498811" y="3511973"/>
                <a:ext cx="758989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11" y="3511973"/>
                <a:ext cx="758989" cy="256993"/>
              </a:xfrm>
              <a:prstGeom prst="rect">
                <a:avLst/>
              </a:prstGeom>
              <a:blipFill rotWithShape="1">
                <a:blip r:embed="rId6"/>
                <a:stretch>
                  <a:fillRect l="-5600" r="-4000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7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Review of submission [1] (Intel)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76400"/>
                <a:ext cx="7772400" cy="47244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kumimoji="1" lang="en-US" altLang="ja-JP" dirty="0" smtClean="0"/>
                  <a:t>Channel model in Configuration 3</a:t>
                </a:r>
              </a:p>
              <a:p>
                <a:pPr algn="just"/>
                <a:endParaRPr kumimoji="1" lang="en-US" altLang="ja-JP" dirty="0" smtClean="0"/>
              </a:p>
              <a:p>
                <a:pPr algn="just"/>
                <a:endParaRPr kumimoji="1" lang="en-US" altLang="ja-JP" dirty="0" smtClean="0"/>
              </a:p>
              <a:p>
                <a:pPr algn="just"/>
                <a:r>
                  <a:rPr kumimoji="1" lang="en-US" altLang="ja-JP" dirty="0" smtClean="0"/>
                  <a:t>Properties</a:t>
                </a:r>
              </a:p>
              <a:p>
                <a:pPr lvl="1" algn="just"/>
                <a:r>
                  <a:rPr kumimoji="1" lang="en-US" altLang="ja-JP" dirty="0" smtClean="0"/>
                  <a:t>Channel derived from </a:t>
                </a:r>
                <a:r>
                  <a:rPr kumimoji="1" lang="en-US" altLang="ja-JP" b="1" dirty="0" smtClean="0"/>
                  <a:t>a </a:t>
                </a:r>
                <a:r>
                  <a:rPr kumimoji="1" lang="en-US" altLang="ja-JP" b="1" dirty="0"/>
                  <a:t>single </a:t>
                </a:r>
                <a:r>
                  <a:rPr kumimoji="1" lang="en-US" altLang="ja-JP" dirty="0"/>
                  <a:t>omnidirectional channel-impulse-response (CIR) </a:t>
                </a:r>
                <a:r>
                  <a:rPr kumimoji="1" lang="en-US" altLang="ja-JP" dirty="0" smtClean="0"/>
                  <a:t>tap realization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de-DE" altLang="ja-JP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de-DE" altLang="ja-JP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kumimoji="1" lang="de-DE" altLang="ja-JP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b="1" dirty="0" smtClean="0"/>
              </a:p>
              <a:p>
                <a:pPr lvl="1" algn="just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ja-JP" altLang="en-US" b="1" i="1" smtClean="0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ja-JP" altLang="en-US" b="1" i="1" smtClean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kumimoji="1" lang="ja-JP" altLang="en-US" b="1" i="1" smtClean="0">
                            <a:latin typeface="Cambria Math"/>
                          </a:rPr>
                          <m:t>𝒄𝒉</m:t>
                        </m:r>
                      </m:sup>
                    </m:sSubSup>
                    <m:r>
                      <a:rPr kumimoji="1" lang="en-US" altLang="ja-JP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ja-JP" altLang="en-US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ja-JP" altLang="en-US" b="1" i="1" smtClean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kumimoji="1" lang="ja-JP" altLang="en-US" b="1" i="1" smtClean="0">
                            <a:latin typeface="Cambria Math"/>
                          </a:rPr>
                          <m:t>𝒄𝒉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 model antenna responses at RX and TX of </a:t>
                </a:r>
                <a:r>
                  <a:rPr kumimoji="1" lang="en-US" altLang="ja-JP" b="1" dirty="0" smtClean="0"/>
                  <a:t>a single </a:t>
                </a:r>
                <a:r>
                  <a:rPr kumimoji="1" lang="en-US" altLang="ja-JP" dirty="0" smtClean="0"/>
                  <a:t>PAA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ja-JP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ja-JP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ja-JP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kumimoji="1" lang="en-US" altLang="ja-JP" i="1" dirty="0" smtClean="0">
                        <a:solidFill>
                          <a:schemeClr val="tx1"/>
                        </a:solidFill>
                        <a:latin typeface="Cambria Math"/>
                      </a:rPr>
                      <m:t>=1,2</m:t>
                    </m:r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) model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antenna weight </a:t>
                </a:r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vectors (AWVs)</a:t>
                </a:r>
              </a:p>
              <a:p>
                <a:pPr lvl="1" algn="just"/>
                <a:r>
                  <a:rPr kumimoji="1" lang="en-US" altLang="ja-JP" dirty="0" smtClean="0"/>
                  <a:t>Assumptions</a:t>
                </a:r>
              </a:p>
              <a:p>
                <a:pPr lvl="2" algn="just"/>
                <a:r>
                  <a:rPr kumimoji="1" lang="en-US" altLang="ja-JP" sz="2000" dirty="0" smtClean="0"/>
                  <a:t>distance </a:t>
                </a:r>
                <a:r>
                  <a:rPr kumimoji="1" lang="en-US" altLang="ja-JP" sz="2000" dirty="0"/>
                  <a:t>between PAAs </a:t>
                </a:r>
                <a:r>
                  <a:rPr kumimoji="1" lang="en-US" altLang="ja-JP" sz="2000" dirty="0" smtClean="0"/>
                  <a:t>is assumed to be zero,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=0</m:t>
                    </m:r>
                  </m:oMath>
                </a14:m>
                <a:endParaRPr kumimoji="1" lang="en-US" altLang="ja-JP" sz="2000" dirty="0"/>
              </a:p>
              <a:p>
                <a:pPr lvl="2" algn="just"/>
                <a:r>
                  <a:rPr kumimoji="1" lang="en-US" altLang="ja-JP" sz="2000" dirty="0"/>
                  <a:t>all PAAs </a:t>
                </a:r>
                <a:r>
                  <a:rPr kumimoji="1" lang="en-US" altLang="ja-JP" sz="2000" dirty="0" smtClean="0"/>
                  <a:t>“see” </a:t>
                </a:r>
                <a:r>
                  <a:rPr kumimoji="1" lang="en-US" altLang="ja-JP" sz="2000" dirty="0"/>
                  <a:t>the same </a:t>
                </a:r>
                <a:r>
                  <a:rPr kumimoji="1" lang="en-US" altLang="ja-JP" sz="2000" dirty="0" smtClean="0"/>
                  <a:t>channel</a:t>
                </a:r>
                <a:endParaRPr kumimoji="1" lang="en-US" altLang="ja-JP" noProof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7772400" cy="4724400"/>
              </a:xfrm>
              <a:blipFill rotWithShape="0">
                <a:blip r:embed="rId4"/>
                <a:stretch>
                  <a:fillRect l="-1020" t="-1032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58181"/>
              </p:ext>
            </p:extLst>
          </p:nvPr>
        </p:nvGraphicFramePr>
        <p:xfrm>
          <a:off x="2432050" y="2362200"/>
          <a:ext cx="4279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name="Formel" r:id="rId5" imgW="4279680" imgH="533160" progId="Equation.3">
                  <p:embed/>
                </p:oleObj>
              </mc:Choice>
              <mc:Fallback>
                <p:oleObj name="Formel" r:id="rId5" imgW="4279680" imgH="5331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362200"/>
                        <a:ext cx="4279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9"/>
          <p:cNvSpPr txBox="1"/>
          <p:nvPr/>
        </p:nvSpPr>
        <p:spPr>
          <a:xfrm>
            <a:off x="1143000" y="2133600"/>
            <a:ext cx="2547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200" dirty="0" smtClean="0">
                <a:solidFill>
                  <a:schemeClr val="tx1"/>
                </a:solidFill>
                <a:latin typeface="+mn-lt"/>
              </a:rPr>
              <a:t>from [1]: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320796" y="2413318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320796" y="2645228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17845" y="2413318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13404" y="2645228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279" y="1577976"/>
            <a:ext cx="7815429" cy="4855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Review of submission [2] (</a:t>
            </a:r>
            <a:r>
              <a:rPr kumimoji="1" lang="en-US" altLang="ja-JP" dirty="0" err="1" smtClean="0"/>
              <a:t>InterDigital</a:t>
            </a:r>
            <a:r>
              <a:rPr kumimoji="1" lang="en-US" altLang="ja-JP" dirty="0" smtClean="0"/>
              <a:t>)</a:t>
            </a: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19200" y="4800600"/>
            <a:ext cx="70866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38400" y="3352800"/>
            <a:ext cx="1828800" cy="914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Direct link based approach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76400"/>
                <a:ext cx="7772400" cy="47244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kumimoji="1" lang="en-US" altLang="ja-JP" dirty="0" smtClean="0"/>
                  <a:t>Channel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1" i="1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kumimoji="1" lang="de-DE" altLang="ja-JP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kumimoji="1" lang="de-DE" altLang="ja-JP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de-DE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1" i="1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kumimoji="1" lang="de-DE" altLang="ja-JP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kumimoji="1" lang="de-DE" altLang="ja-JP" b="1" i="1" smtClean="0">
                        <a:latin typeface="Cambria Math"/>
                      </a:rPr>
                      <m:t>&gt;</m:t>
                    </m:r>
                    <m:r>
                      <a:rPr kumimoji="1" lang="de-DE" altLang="ja-JP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kumimoji="1" lang="en-US" altLang="ja-JP" dirty="0" smtClean="0"/>
              </a:p>
              <a:p>
                <a:pPr lvl="1" algn="just"/>
                <a:endParaRPr kumimoji="1" lang="de-DE" altLang="ja-JP" dirty="0" smtClean="0"/>
              </a:p>
              <a:p>
                <a:pPr lvl="1" algn="just"/>
                <a:endParaRPr kumimoji="1" lang="en-US" altLang="ja-JP" dirty="0" smtClean="0"/>
              </a:p>
              <a:p>
                <a:pPr algn="just"/>
                <a:r>
                  <a:rPr kumimoji="1" lang="en-US" altLang="ja-JP" dirty="0" smtClean="0"/>
                  <a:t>Properties</a:t>
                </a:r>
              </a:p>
              <a:p>
                <a:pPr lvl="1" algn="just"/>
                <a:r>
                  <a:rPr kumimoji="1" lang="en-US" altLang="ja-JP" dirty="0" smtClean="0"/>
                  <a:t>Channel derived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b="0" i="1" smtClean="0">
                            <a:latin typeface="Cambria Math"/>
                          </a:rPr>
                          <m:t>𝑇𝑋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(here two) independent </a:t>
                </a:r>
                <a:r>
                  <a:rPr kumimoji="1" lang="en-US" altLang="ja-JP" dirty="0"/>
                  <a:t>omnidirectional </a:t>
                </a:r>
                <a:r>
                  <a:rPr kumimoji="1" lang="en-US" altLang="ja-JP" dirty="0" smtClean="0"/>
                  <a:t>CIR tap realizations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kumimoji="1" lang="de-DE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kumimoji="1" lang="de-DE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ja-JP" alt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r>
                  <a:rPr kumimoji="1" lang="en-US" altLang="ja-JP" b="1" dirty="0" smtClean="0"/>
                  <a:t> </a:t>
                </a:r>
                <a:r>
                  <a:rPr kumimoji="1" lang="en-US" altLang="ja-JP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kumimoji="1" lang="de-DE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kumimoji="1" lang="de-DE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ja-JP" alt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endParaRPr kumimoji="1" lang="en-US" altLang="ja-JP" b="1" dirty="0" smtClean="0"/>
              </a:p>
              <a:p>
                <a:pPr lvl="1" algn="just"/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de-DE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approximates PAA response </a:t>
                </a:r>
                <a:r>
                  <a:rPr lang="en-GB" dirty="0"/>
                  <a:t>by Gaussian gain pattern as in 11ad [3]</a:t>
                </a:r>
              </a:p>
              <a:p>
                <a:pPr lvl="1" algn="just"/>
                <a:r>
                  <a:rPr kumimoji="1" lang="en-US" altLang="ja-JP" dirty="0" smtClean="0"/>
                  <a:t>Assumptions</a:t>
                </a:r>
              </a:p>
              <a:p>
                <a:pPr lvl="2" algn="just"/>
                <a:r>
                  <a:rPr kumimoji="1" lang="en-US" altLang="ja-JP" sz="2000" dirty="0" smtClean="0"/>
                  <a:t>distance </a:t>
                </a:r>
                <a:r>
                  <a:rPr kumimoji="1" lang="en-US" altLang="ja-JP" sz="2000" dirty="0"/>
                  <a:t>between PAAs </a:t>
                </a:r>
                <a:r>
                  <a:rPr kumimoji="1" lang="en-US" altLang="ja-JP" sz="2000" dirty="0" smtClean="0"/>
                  <a:t>is large,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de-DE" altLang="ja-JP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de-DE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de-DE" altLang="ja-JP" sz="2000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kumimoji="1" lang="en-US" altLang="ja-JP" sz="2000" dirty="0" smtClean="0"/>
              </a:p>
              <a:p>
                <a:pPr lvl="3" algn="just"/>
                <a:r>
                  <a:rPr kumimoji="1" lang="en-US" altLang="ja-JP" sz="2000" dirty="0" smtClean="0"/>
                  <a:t>actually two independent SISO links</a:t>
                </a:r>
              </a:p>
              <a:p>
                <a:pPr lvl="2" algn="just"/>
                <a:r>
                  <a:rPr kumimoji="1" lang="en-US" altLang="ja-JP" sz="2000" dirty="0" smtClean="0"/>
                  <a:t>no control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de-DE" altLang="ja-JP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de-DE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sz="2200" dirty="0"/>
              </a:p>
              <a:p>
                <a:pPr lvl="2" algn="just"/>
                <a:endParaRPr kumimoji="1" lang="en-US" altLang="ja-JP" dirty="0" smtClean="0"/>
              </a:p>
              <a:p>
                <a:pPr algn="just"/>
                <a:endParaRPr kumimoji="1" lang="en-US" altLang="ja-JP" dirty="0" smtClean="0"/>
              </a:p>
              <a:p>
                <a:pPr lvl="2" algn="just"/>
                <a:endParaRPr kumimoji="1" lang="en-US" altLang="ja-JP" noProof="0" dirty="0" smtClean="0"/>
              </a:p>
              <a:p>
                <a:pPr lvl="1" algn="just"/>
                <a:endParaRPr kumimoji="1" lang="en-US" altLang="ja-JP" noProof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7772400" cy="4724400"/>
              </a:xfrm>
              <a:blipFill rotWithShape="0">
                <a:blip r:embed="rId4"/>
                <a:stretch>
                  <a:fillRect l="-1020" t="-1032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229646"/>
              </p:ext>
            </p:extLst>
          </p:nvPr>
        </p:nvGraphicFramePr>
        <p:xfrm>
          <a:off x="2430463" y="2282690"/>
          <a:ext cx="50371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Formel" r:id="rId5" imgW="5587920" imgH="507960" progId="Equation.3">
                  <p:embed/>
                </p:oleObj>
              </mc:Choice>
              <mc:Fallback>
                <p:oleObj name="Formel" r:id="rId5" imgW="5587920" imgH="5079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2282690"/>
                        <a:ext cx="50371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243327" y="2282690"/>
            <a:ext cx="20284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43327" y="2514600"/>
            <a:ext cx="20284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11234" y="2282690"/>
            <a:ext cx="223128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06793" y="2514600"/>
            <a:ext cx="223128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of channel models</a:t>
            </a:r>
            <a:endParaRPr kumimoji="1"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4888" y="1676400"/>
            <a:ext cx="7772400" cy="4724400"/>
          </a:xfrm>
        </p:spPr>
        <p:txBody>
          <a:bodyPr>
            <a:noAutofit/>
          </a:bodyPr>
          <a:lstStyle/>
          <a:p>
            <a:pPr lvl="2" algn="just"/>
            <a:endParaRPr kumimoji="1" lang="en-US" altLang="ja-JP" dirty="0" smtClean="0"/>
          </a:p>
          <a:p>
            <a:pPr algn="just"/>
            <a:endParaRPr kumimoji="1" lang="en-US" altLang="ja-JP" dirty="0" smtClean="0"/>
          </a:p>
          <a:p>
            <a:pPr lvl="2" algn="just"/>
            <a:endParaRPr kumimoji="1" lang="en-US" altLang="ja-JP" noProof="0" dirty="0" smtClean="0"/>
          </a:p>
          <a:p>
            <a:pPr lvl="1" algn="just"/>
            <a:endParaRPr kumimoji="1" lang="en-US" altLang="ja-JP" noProof="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" y="5947106"/>
            <a:ext cx="827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200" u="sng" dirty="0" smtClean="0">
                <a:solidFill>
                  <a:schemeClr val="tx1"/>
                </a:solidFill>
                <a:latin typeface="+mn-lt"/>
              </a:rPr>
              <a:t>Scenario</a:t>
            </a:r>
            <a:r>
              <a:rPr kumimoji="1" lang="en-US" sz="12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r>
              <a:rPr kumimoji="1" lang="en-US" sz="1200" dirty="0" smtClean="0">
                <a:solidFill>
                  <a:schemeClr val="tx1"/>
                </a:solidFill>
              </a:rPr>
              <a:t>Conference Room STA-AP, NLOS, 2x2 MIMO, 90° </a:t>
            </a:r>
            <a:r>
              <a:rPr kumimoji="1" lang="en-US" sz="1200" dirty="0" err="1" smtClean="0">
                <a:solidFill>
                  <a:schemeClr val="tx1"/>
                </a:solidFill>
              </a:rPr>
              <a:t>beamwidth</a:t>
            </a:r>
            <a:r>
              <a:rPr kumimoji="1" lang="en-US" sz="1200" dirty="0" smtClean="0">
                <a:solidFill>
                  <a:schemeClr val="tx1"/>
                </a:solidFill>
              </a:rPr>
              <a:t> → 49 beams per TX / RX, equal seeds for both graphs, SNR=20dB</a:t>
            </a:r>
          </a:p>
        </p:txBody>
      </p:sp>
      <p:pic>
        <p:nvPicPr>
          <p:cNvPr id="9" name="Grafi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-678" r="13421" b="678"/>
          <a:stretch/>
        </p:blipFill>
        <p:spPr>
          <a:xfrm>
            <a:off x="4648200" y="2083654"/>
            <a:ext cx="4320000" cy="3936146"/>
          </a:xfrm>
          <a:prstGeom prst="rect">
            <a:avLst/>
          </a:prstGeom>
        </p:spPr>
      </p:pic>
      <p:pic>
        <p:nvPicPr>
          <p:cNvPr id="11" name="Grafik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13324"/>
          <a:stretch/>
        </p:blipFill>
        <p:spPr>
          <a:xfrm>
            <a:off x="152400" y="2114077"/>
            <a:ext cx="4320000" cy="3860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9"/>
              <p:cNvSpPr txBox="1"/>
              <p:nvPr/>
            </p:nvSpPr>
            <p:spPr>
              <a:xfrm>
                <a:off x="4846513" y="1548825"/>
                <a:ext cx="3299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/>
                  <a:t>Direct link based </a:t>
                </a:r>
                <a:r>
                  <a:rPr lang="en-US" sz="1600" u="sng" dirty="0" smtClean="0">
                    <a:solidFill>
                      <a:schemeClr val="tx1"/>
                    </a:solidFill>
                  </a:rPr>
                  <a:t>approach: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→ micro structure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macro structure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513" y="1548825"/>
                <a:ext cx="3299024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924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0"/>
              <p:cNvSpPr txBox="1"/>
              <p:nvPr/>
            </p:nvSpPr>
            <p:spPr>
              <a:xfrm>
                <a:off x="658688" y="1548825"/>
                <a:ext cx="3299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>
                    <a:solidFill>
                      <a:schemeClr val="tx1"/>
                    </a:solidFill>
                  </a:rPr>
                  <a:t>Intel </a:t>
                </a:r>
                <a:r>
                  <a:rPr lang="en-US" sz="1600" u="sng" dirty="0">
                    <a:solidFill>
                      <a:schemeClr val="tx1"/>
                    </a:solidFill>
                  </a:rPr>
                  <a:t>[1</a:t>
                </a:r>
                <a:r>
                  <a:rPr lang="en-US" sz="1600" u="sng" dirty="0" smtClean="0">
                    <a:solidFill>
                      <a:schemeClr val="tx1"/>
                    </a:solidFill>
                  </a:rPr>
                  <a:t>]: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→ micro structure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macro structure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88" y="1548825"/>
                <a:ext cx="3299024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924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6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Options for modeling spatial separation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7772400" cy="48768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kumimoji="1" lang="en-US" altLang="ja-JP" dirty="0" smtClean="0"/>
                  <a:t>Channel model</a:t>
                </a:r>
              </a:p>
              <a:p>
                <a:pPr lvl="1" algn="just"/>
                <a:endParaRPr kumimoji="1" lang="en-US" altLang="ja-JP" dirty="0" smtClean="0"/>
              </a:p>
              <a:p>
                <a:pPr algn="just"/>
                <a:r>
                  <a:rPr kumimoji="1" lang="en-US" altLang="ja-JP" dirty="0" smtClean="0"/>
                  <a:t>Options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kumimoji="1" lang="en-US" altLang="ja-JP" sz="2200" dirty="0" smtClean="0">
                    <a:solidFill>
                      <a:srgbClr val="00B050"/>
                    </a:solidFill>
                  </a:rPr>
                  <a:t>Modify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2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ja-JP" alt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kumimoji="1" lang="en-US" altLang="ja-JP" sz="2200" dirty="0" smtClean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ja-JP" sz="2200" dirty="0" err="1" smtClean="0">
                    <a:solidFill>
                      <a:srgbClr val="00B050"/>
                    </a:solidFill>
                  </a:rPr>
                  <a:t>and</a:t>
                </a:r>
                <a:r>
                  <a:rPr kumimoji="1" lang="en-US" altLang="ja-JP" sz="22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2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ja-JP" alt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7772400" cy="4876800"/>
              </a:xfrm>
              <a:blipFill rotWithShape="1">
                <a:blip r:embed="rId4"/>
                <a:stretch>
                  <a:fillRect l="-1020" t="-1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70640"/>
              </p:ext>
            </p:extLst>
          </p:nvPr>
        </p:nvGraphicFramePr>
        <p:xfrm>
          <a:off x="2432050" y="2057400"/>
          <a:ext cx="4279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9" name="Formel" r:id="rId5" imgW="4279900" imgH="533400" progId="Equation.3">
                  <p:embed/>
                </p:oleObj>
              </mc:Choice>
              <mc:Fallback>
                <p:oleObj name="Formel" r:id="rId5" imgW="4279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057400"/>
                        <a:ext cx="4279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886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1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86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20796" y="210179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20796" y="233370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11687" y="210179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213404" y="233370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627533"/>
              </p:ext>
            </p:extLst>
          </p:nvPr>
        </p:nvGraphicFramePr>
        <p:xfrm>
          <a:off x="2622550" y="4902200"/>
          <a:ext cx="1539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0" name="Formel" r:id="rId7" imgW="114120" imgH="215640" progId="Equation.3">
                  <p:embed/>
                </p:oleObj>
              </mc:Choice>
              <mc:Fallback>
                <p:oleObj name="Formel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2550" y="4902200"/>
                        <a:ext cx="153988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3598" y="3423116"/>
                <a:ext cx="8245602" cy="2943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85850" lvl="2" indent="-171450" algn="just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Consider response of complete array of subarrays, instead of response of a single subarray </a:t>
                </a:r>
              </a:p>
              <a:p>
                <a:pPr marL="1543050" lvl="3" indent="-171450" algn="just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e.g</a:t>
                </a:r>
                <a:r>
                  <a:rPr kumimoji="1" lang="en-US" altLang="ja-JP" sz="1600" dirty="0"/>
                  <a:t>., for an antenna with two ULAs, inter-ULA separation </a:t>
                </a:r>
                <a14:m>
                  <m:oMath xmlns:m="http://schemas.openxmlformats.org/officeDocument/2006/math">
                    <m:r>
                      <a:rPr kumimoji="1" lang="en-US" altLang="ja-JP" sz="16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kumimoji="1" lang="en-US" altLang="ja-JP" sz="1600" dirty="0"/>
                  <a:t> and intra-ULA separation</a:t>
                </a:r>
                <a:r>
                  <a:rPr kumimoji="1" lang="en-US" altLang="ja-JP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1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kumimoji="1" lang="de-DE" altLang="ja-JP" sz="16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ja-JP" sz="1600" dirty="0" smtClean="0"/>
                  <a:t> (equal for TX</a:t>
                </a:r>
                <a:r>
                  <a:rPr kumimoji="1" lang="en-US" altLang="ja-JP" sz="1600" dirty="0"/>
                  <a:t> </a:t>
                </a:r>
                <a:r>
                  <a:rPr kumimoji="1" lang="en-US" altLang="ja-JP" sz="1600" dirty="0" smtClean="0"/>
                  <a:t>&amp; RX) </a:t>
                </a:r>
                <a:r>
                  <a:rPr kumimoji="1" lang="en-US" altLang="ja-JP" sz="1600" dirty="0"/>
                  <a:t>and number of total sub-elements </a:t>
                </a:r>
              </a:p>
              <a:p>
                <a:pPr marL="1200150" lvl="3" indent="0" algn="just">
                  <a:buNone/>
                </a:pPr>
                <a:endParaRPr kumimoji="1" lang="en-US" altLang="ja-JP" dirty="0"/>
              </a:p>
              <a:p>
                <a:pPr lvl="3" algn="just"/>
                <a:endParaRPr kumimoji="1" lang="en-US" altLang="ja-JP" dirty="0"/>
              </a:p>
              <a:p>
                <a:pPr marL="857250" lvl="2" indent="0" algn="just">
                  <a:buNone/>
                </a:pPr>
                <a:endParaRPr kumimoji="1" lang="en-US" altLang="ja-JP" dirty="0"/>
              </a:p>
              <a:p>
                <a:pPr lvl="2" algn="just"/>
                <a:endParaRPr kumimoji="1" lang="en-US" altLang="ja-JP" dirty="0" smtClean="0"/>
              </a:p>
              <a:p>
                <a:pPr lvl="2" algn="just"/>
                <a:endParaRPr kumimoji="1" lang="en-US" altLang="ja-JP" dirty="0"/>
              </a:p>
              <a:p>
                <a:pPr lvl="2" algn="just"/>
                <a:endParaRPr kumimoji="1" lang="en-US" altLang="ja-JP" dirty="0"/>
              </a:p>
              <a:p>
                <a:pPr marL="1085850" lvl="2" indent="-171450" algn="just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Amplitudes </a:t>
                </a:r>
                <a:r>
                  <a:rPr kumimoji="1" lang="en-US" altLang="ja-JP" sz="1600" dirty="0"/>
                  <a:t>of </a:t>
                </a:r>
                <a:r>
                  <a:rPr kumimoji="1" lang="en-US" altLang="ja-JP" sz="1600" dirty="0" smtClean="0"/>
                  <a:t>rays </a:t>
                </a:r>
                <a:r>
                  <a:rPr kumimoji="1" lang="en-US" altLang="ja-JP" sz="1600" dirty="0"/>
                  <a:t>+ polarization, </a:t>
                </a:r>
                <a:r>
                  <a:rPr kumimoji="1" lang="en-US" altLang="ja-JP" sz="1600" dirty="0" err="1"/>
                  <a:t>AoAs</a:t>
                </a:r>
                <a:r>
                  <a:rPr kumimoji="1" lang="en-US" altLang="ja-JP" sz="1600" dirty="0"/>
                  <a:t> and </a:t>
                </a:r>
                <a:r>
                  <a:rPr kumimoji="1" lang="en-US" altLang="ja-JP" sz="1600" dirty="0" err="1"/>
                  <a:t>AoDs</a:t>
                </a:r>
                <a:r>
                  <a:rPr kumimoji="1" lang="en-US" altLang="ja-JP" sz="1600" dirty="0"/>
                  <a:t> can be reused </a:t>
                </a:r>
                <a:r>
                  <a:rPr kumimoji="1" lang="en-US" altLang="ja-JP" sz="1600" dirty="0" smtClean="0"/>
                  <a:t>from .11ad model</a:t>
                </a:r>
              </a:p>
              <a:p>
                <a:pPr marL="1085850" lvl="2" indent="-1714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de-DE" altLang="ja-JP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/>
                    </m:sSubSup>
                  </m:oMath>
                </a14:m>
                <a:r>
                  <a:rPr kumimoji="1" lang="en-US" altLang="ja-JP" sz="16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de-DE" altLang="ja-JP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/>
                    </m:sSubSup>
                    <m:r>
                      <a:rPr kumimoji="1" lang="de-DE" altLang="ja-JP" sz="1600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1" lang="en-US" altLang="ja-JP" sz="1600" dirty="0" smtClean="0"/>
                  <a:t>shaped to fit the dimensions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ja-JP" alt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kumimoji="1" lang="en-US" altLang="ja-JP" sz="16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ja-JP" alt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kumimoji="1" lang="en-US" altLang="ja-JP" sz="1600" dirty="0" smtClean="0"/>
                  <a:t> </a:t>
                </a:r>
              </a:p>
              <a:p>
                <a:pPr marL="1085850" lvl="2" indent="-171450" algn="just">
                  <a:buFont typeface="Arial" panose="020B0604020202020204" pitchFamily="34" charset="0"/>
                  <a:buChar char="•"/>
                </a:pPr>
                <a:endParaRPr lang="de-DE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98" y="3423116"/>
                <a:ext cx="8245602" cy="2943626"/>
              </a:xfrm>
              <a:prstGeom prst="rect">
                <a:avLst/>
              </a:prstGeom>
              <a:blipFill rotWithShape="0">
                <a:blip r:embed="rId9"/>
                <a:stretch>
                  <a:fillRect t="-62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624403"/>
              </p:ext>
            </p:extLst>
          </p:nvPr>
        </p:nvGraphicFramePr>
        <p:xfrm>
          <a:off x="1828800" y="4579938"/>
          <a:ext cx="34734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1" name="Equation" r:id="rId10" imgW="2590560" imgH="634680" progId="Equation.3">
                  <p:embed/>
                </p:oleObj>
              </mc:Choice>
              <mc:Fallback>
                <p:oleObj name="Equation" r:id="rId10" imgW="2590560" imgH="634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79938"/>
                        <a:ext cx="34734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953966"/>
              </p:ext>
            </p:extLst>
          </p:nvPr>
        </p:nvGraphicFramePr>
        <p:xfrm>
          <a:off x="5367337" y="4572000"/>
          <a:ext cx="3471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2" name="Formel" r:id="rId12" imgW="2590560" imgH="647640" progId="Equation.3">
                  <p:embed/>
                </p:oleObj>
              </mc:Choice>
              <mc:Fallback>
                <p:oleObj name="Formel" r:id="rId12" imgW="2590560" imgH="647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7" y="4572000"/>
                        <a:ext cx="34718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6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Options for modeling spatial separation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7772400" cy="48768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kumimoji="1" lang="en-US" altLang="ja-JP" dirty="0" smtClean="0"/>
                  <a:t>Channel model</a:t>
                </a:r>
              </a:p>
              <a:p>
                <a:pPr lvl="1" algn="just"/>
                <a:endParaRPr kumimoji="1" lang="en-US" altLang="ja-JP" dirty="0" smtClean="0"/>
              </a:p>
              <a:p>
                <a:pPr algn="just"/>
                <a:r>
                  <a:rPr kumimoji="1" lang="en-US" altLang="ja-JP" dirty="0" smtClean="0"/>
                  <a:t>Options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kumimoji="1" lang="en-US" altLang="ja-JP" sz="2200" dirty="0" smtClean="0">
                    <a:solidFill>
                      <a:srgbClr val="00B050"/>
                    </a:solidFill>
                  </a:rPr>
                  <a:t>Modify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kumimoji="1" lang="ja-JP" alt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kumimoji="1" lang="en-US" altLang="ja-JP" sz="2200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de-DE" altLang="ja-JP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kumimoji="1" lang="ja-JP" alt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kumimoji="1" lang="ja-JP" altLang="en-US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kumimoji="1" lang="en-US" altLang="ja-JP" sz="2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kumimoji="1" lang="en-US" altLang="ja-JP" sz="2200" dirty="0" smtClean="0">
                    <a:solidFill>
                      <a:srgbClr val="00B050"/>
                    </a:solidFill>
                  </a:rPr>
                  <a:t> (cont.)</a:t>
                </a:r>
                <a:endParaRPr kumimoji="1" lang="en-US" altLang="ja-JP" sz="2200" dirty="0" smtClean="0"/>
              </a:p>
              <a:p>
                <a:pPr lvl="2" algn="just"/>
                <a:r>
                  <a:rPr kumimoji="1" lang="en-US" altLang="ja-JP" dirty="0" smtClean="0"/>
                  <a:t>For 2 rectangular arrays</a:t>
                </a:r>
              </a:p>
              <a:p>
                <a:pPr lvl="2" algn="just"/>
                <a:endParaRPr kumimoji="1" lang="en-US" altLang="ja-JP" dirty="0" smtClean="0"/>
              </a:p>
              <a:p>
                <a:pPr lvl="2" algn="just"/>
                <a:endParaRPr kumimoji="1" lang="en-US" altLang="ja-JP" noProof="0" dirty="0" smtClean="0"/>
              </a:p>
              <a:p>
                <a:pPr lvl="1" algn="just"/>
                <a:endParaRPr kumimoji="1" lang="en-US" altLang="ja-JP" noProof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7772400" cy="4876800"/>
              </a:xfrm>
              <a:blipFill rotWithShape="1">
                <a:blip r:embed="rId4"/>
                <a:stretch>
                  <a:fillRect l="-1020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ja-JP" smtClean="0"/>
              <a:t>January 2016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Felix Fellhauer, University of Stuttgart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272557"/>
              </p:ext>
            </p:extLst>
          </p:nvPr>
        </p:nvGraphicFramePr>
        <p:xfrm>
          <a:off x="2432050" y="2057400"/>
          <a:ext cx="4279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8" name="Formel" r:id="rId5" imgW="4279900" imgH="533400" progId="Equation.3">
                  <p:embed/>
                </p:oleObj>
              </mc:Choice>
              <mc:Fallback>
                <p:oleObj name="Formel" r:id="rId5" imgW="4279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057400"/>
                        <a:ext cx="4279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886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1200" y="20938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86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2322445"/>
            <a:ext cx="609600" cy="228600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20796" y="210179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20796" y="233370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17845" y="210179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213404" y="2333706"/>
            <a:ext cx="18440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166517"/>
              </p:ext>
            </p:extLst>
          </p:nvPr>
        </p:nvGraphicFramePr>
        <p:xfrm>
          <a:off x="2622550" y="4902200"/>
          <a:ext cx="1539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9" name="Formel" r:id="rId7" imgW="114120" imgH="215640" progId="Equation.3">
                  <p:embed/>
                </p:oleObj>
              </mc:Choice>
              <mc:Fallback>
                <p:oleObj name="Formel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2550" y="4902200"/>
                        <a:ext cx="153988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32" y="3666460"/>
            <a:ext cx="216973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20796" y="35814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The phase variations for elements of first PAA</a:t>
            </a:r>
            <a:endParaRPr lang="de-DE" sz="16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685594"/>
              </p:ext>
            </p:extLst>
          </p:nvPr>
        </p:nvGraphicFramePr>
        <p:xfrm>
          <a:off x="4487276" y="3962400"/>
          <a:ext cx="24765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0" name="Formel" r:id="rId10" imgW="1879600" imgH="241300" progId="Equation.3">
                  <p:embed/>
                </p:oleObj>
              </mc:Choice>
              <mc:Fallback>
                <p:oleObj name="Formel" r:id="rId10" imgW="1879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276" y="3962400"/>
                        <a:ext cx="24765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52848"/>
              </p:ext>
            </p:extLst>
          </p:nvPr>
        </p:nvGraphicFramePr>
        <p:xfrm>
          <a:off x="4577764" y="4344988"/>
          <a:ext cx="2108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1" name="Formel" r:id="rId12" imgW="1612800" imgH="533160" progId="Equation.3">
                  <p:embed/>
                </p:oleObj>
              </mc:Choice>
              <mc:Fallback>
                <p:oleObj name="Formel" r:id="rId12" imgW="16128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764" y="4344988"/>
                        <a:ext cx="2108200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320796" y="5017302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The phase variations for elements of second PAA</a:t>
            </a:r>
            <a:endParaRPr lang="de-DE" sz="16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92639"/>
              </p:ext>
            </p:extLst>
          </p:nvPr>
        </p:nvGraphicFramePr>
        <p:xfrm>
          <a:off x="4261777" y="5355856"/>
          <a:ext cx="26241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2" name="Formel" r:id="rId14" imgW="2628720" imgH="457200" progId="Equation.3">
                  <p:embed/>
                </p:oleObj>
              </mc:Choice>
              <mc:Fallback>
                <p:oleObj name="Formel" r:id="rId14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777" y="5355856"/>
                        <a:ext cx="26241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319864" y="5816025"/>
            <a:ext cx="6874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With the phase variations as above, the phasors can </a:t>
            </a:r>
            <a:r>
              <a:rPr lang="de-DE" sz="1600" dirty="0" smtClean="0"/>
              <a:t>be</a:t>
            </a:r>
            <a:br>
              <a:rPr lang="de-DE" sz="1600" dirty="0" smtClean="0"/>
            </a:br>
            <a:r>
              <a:rPr lang="de-DE" sz="1600" dirty="0" smtClean="0"/>
              <a:t>written </a:t>
            </a:r>
            <a:r>
              <a:rPr lang="de-DE" sz="1600" dirty="0"/>
              <a:t>as in </a:t>
            </a:r>
            <a:r>
              <a:rPr kumimoji="1" lang="en-US" sz="1600" dirty="0" smtClean="0"/>
              <a:t>[1]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20796" y="5536904"/>
                <a:ext cx="53500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de-DE" altLang="ja-JP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de-DE" altLang="ja-JP" sz="1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kumimoji="1" lang="de-DE" altLang="ja-JP" sz="16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kumimoji="1" lang="de-DE" altLang="ja-JP" sz="1600" i="1">
                        <a:latin typeface="Cambria Math"/>
                      </a:rPr>
                      <m:t> </m:t>
                    </m:r>
                  </m:oMath>
                </a14:m>
                <a:r>
                  <a:rPr lang="de-DE" sz="1600" dirty="0" smtClean="0"/>
                  <a:t>the </a:t>
                </a:r>
                <a:r>
                  <a:rPr lang="de-DE" sz="1600" dirty="0" err="1" smtClean="0"/>
                  <a:t>number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of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subantenna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elements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of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the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first</a:t>
                </a:r>
                <a:r>
                  <a:rPr lang="de-DE" sz="1600" dirty="0" smtClean="0"/>
                  <a:t> PAA</a:t>
                </a:r>
                <a:endParaRPr lang="de-DE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96" y="5536904"/>
                <a:ext cx="5350002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9"/>
          <p:cNvSpPr txBox="1"/>
          <p:nvPr/>
        </p:nvSpPr>
        <p:spPr>
          <a:xfrm>
            <a:off x="1386417" y="5438001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200" dirty="0" smtClean="0">
                <a:solidFill>
                  <a:schemeClr val="tx1"/>
                </a:solidFill>
                <a:latin typeface="+mn-lt"/>
              </a:rPr>
              <a:t>Figure from [1]</a:t>
            </a:r>
          </a:p>
        </p:txBody>
      </p:sp>
    </p:spTree>
    <p:extLst>
      <p:ext uri="{BB962C8B-B14F-4D97-AF65-F5344CB8AC3E}">
        <p14:creationId xmlns:p14="http://schemas.microsoft.com/office/powerpoint/2010/main" val="31395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</TotalTime>
  <Words>1154</Words>
  <Application>Microsoft Office PowerPoint</Application>
  <PresentationFormat>On-screen Show (4:3)</PresentationFormat>
  <Paragraphs>216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802-11-Submission</vt:lpstr>
      <vt:lpstr>Document</vt:lpstr>
      <vt:lpstr>Formel</vt:lpstr>
      <vt:lpstr>Equation</vt:lpstr>
      <vt:lpstr>Modelling of Spatial Separation in the 11ay Channel Model</vt:lpstr>
      <vt:lpstr>Abstract</vt:lpstr>
      <vt:lpstr>Introduction</vt:lpstr>
      <vt:lpstr>Review of submission [1] (Intel)</vt:lpstr>
      <vt:lpstr>Review of submission [2] (InterDigital)</vt:lpstr>
      <vt:lpstr>Direct link based approach</vt:lpstr>
      <vt:lpstr>Comparison of channel models</vt:lpstr>
      <vt:lpstr>Options for modeling spatial separation</vt:lpstr>
      <vt:lpstr>Options for modeling spatial separation</vt:lpstr>
      <vt:lpstr>Options for modeling spatial separation</vt:lpstr>
      <vt:lpstr>Conclusion</vt:lpstr>
      <vt:lpstr>References</vt:lpstr>
      <vt:lpstr>Appendix</vt:lpstr>
      <vt:lpstr>Comparison of approaches</vt:lpstr>
    </vt:vector>
  </TitlesOfParts>
  <Company>University of Stuttgart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of Spatial Separation in the 11ay Channel Model</dc:title>
  <dc:creator>Fellhauer, Felix</dc:creator>
  <cp:lastModifiedBy>Handte, Thomas</cp:lastModifiedBy>
  <cp:revision>175</cp:revision>
  <cp:lastPrinted>1998-02-10T13:28:06Z</cp:lastPrinted>
  <dcterms:created xsi:type="dcterms:W3CDTF">2014-01-02T14:03:14Z</dcterms:created>
  <dcterms:modified xsi:type="dcterms:W3CDTF">2016-01-18T12:12:40Z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(1)O48q+nWDiKNAVXoAwq58w+4LvdQeLWil3Rq3V4v9XkiJ2IiN7fvCdsyqreequemyW6dOPSnk_x000d_
F4Bs1fr9Bn5o3mpJtUIgFqXl2Km6NI/F7EATlSc3+wHgfUfAkHn9UFggby0q7dJ5TySRiROE_x000d_
HmXUa/iZKW34ur5nJGxPkwBTQ5FlL49sl9QK07bN1jXePOG7TbA3YLb+5p+8BObszfmrbg==</vt:lpwstr>
  </property>
</Properties>
</file>