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 id="2147483660" r:id="rId2"/>
  </p:sldMasterIdLst>
  <p:notesMasterIdLst>
    <p:notesMasterId r:id="rId17"/>
  </p:notesMasterIdLst>
  <p:handoutMasterIdLst>
    <p:handoutMasterId r:id="rId18"/>
  </p:handoutMasterIdLst>
  <p:sldIdLst>
    <p:sldId id="349" r:id="rId3"/>
    <p:sldId id="357" r:id="rId4"/>
    <p:sldId id="358" r:id="rId5"/>
    <p:sldId id="359" r:id="rId6"/>
    <p:sldId id="360" r:id="rId7"/>
    <p:sldId id="361" r:id="rId8"/>
    <p:sldId id="362" r:id="rId9"/>
    <p:sldId id="371" r:id="rId10"/>
    <p:sldId id="372" r:id="rId11"/>
    <p:sldId id="373" r:id="rId12"/>
    <p:sldId id="375" r:id="rId13"/>
    <p:sldId id="378" r:id="rId14"/>
    <p:sldId id="311" r:id="rId15"/>
    <p:sldId id="344"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448" userDrawn="1">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5" autoAdjust="0"/>
    <p:restoredTop sz="95501" autoAdjust="0"/>
  </p:normalViewPr>
  <p:slideViewPr>
    <p:cSldViewPr>
      <p:cViewPr>
        <p:scale>
          <a:sx n="75" d="100"/>
          <a:sy n="75" d="100"/>
        </p:scale>
        <p:origin x="-1170" y="102"/>
      </p:cViewPr>
      <p:guideLst>
        <p:guide orient="horz" pos="2448"/>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xmlns=""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xmlns=""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fr-FR" dirty="0" smtClean="0"/>
              <a:t>Marvell, et al.</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fr-FR" dirty="0" smtClean="0"/>
              <a:t>Marvell, et al.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fr-FR" dirty="0" smtClean="0"/>
              <a:t>Marvell, et al.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8B98C5C-31B3-4EBC-80D6-CD78BF074347}" type="datetimeFigureOut">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3AC24C-92B1-4F0F-A35B-7F994D30D750}"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B98C5C-31B3-4EBC-80D6-CD78BF074347}" type="datetimeFigureOut">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3AC24C-92B1-4F0F-A35B-7F994D30D750}"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B98C5C-31B3-4EBC-80D6-CD78BF074347}" type="datetimeFigureOut">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3AC24C-92B1-4F0F-A35B-7F994D30D750}"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8B98C5C-31B3-4EBC-80D6-CD78BF074347}" type="datetimeFigureOut">
              <a:rPr lang="en-US" smtClean="0"/>
              <a:t>1/19/2016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3AC24C-92B1-4F0F-A35B-7F994D30D750}"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8B98C5C-31B3-4EBC-80D6-CD78BF074347}" type="datetimeFigureOut">
              <a:rPr lang="en-US" smtClean="0"/>
              <a:t>1/19/2016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3AC24C-92B1-4F0F-A35B-7F994D30D750}"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8B98C5C-31B3-4EBC-80D6-CD78BF074347}" type="datetimeFigureOut">
              <a:rPr lang="en-US" smtClean="0"/>
              <a:t>1/19/2016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3AC24C-92B1-4F0F-A35B-7F994D30D750}"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B98C5C-31B3-4EBC-80D6-CD78BF074347}" type="datetimeFigureOut">
              <a:rPr lang="en-US" smtClean="0"/>
              <a:t>1/19/2016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3AC24C-92B1-4F0F-A35B-7F994D30D750}"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B98C5C-31B3-4EBC-80D6-CD78BF074347}" type="datetimeFigureOut">
              <a:rPr lang="en-US" smtClean="0"/>
              <a:t>1/19/2016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3AC24C-92B1-4F0F-A35B-7F994D30D75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2043906"/>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fr-FR" dirty="0" smtClean="0"/>
              <a:t>Marvell, et al.</a:t>
            </a:r>
            <a:endParaRPr lang="en-US"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B98C5C-31B3-4EBC-80D6-CD78BF074347}" type="datetimeFigureOut">
              <a:rPr lang="en-US" smtClean="0"/>
              <a:t>1/19/2016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3AC24C-92B1-4F0F-A35B-7F994D30D750}" type="slidenum">
              <a:rPr lang="en-US" smtClean="0"/>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B98C5C-31B3-4EBC-80D6-CD78BF074347}" type="datetimeFigureOut">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3AC24C-92B1-4F0F-A35B-7F994D30D750}"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B98C5C-31B3-4EBC-80D6-CD78BF074347}" type="datetimeFigureOut">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3AC24C-92B1-4F0F-A35B-7F994D30D75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fr-FR" dirty="0" smtClean="0"/>
              <a:t>Marvell, et al.</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fr-FR" dirty="0" smtClean="0"/>
              <a:t>Marvell, et al.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fr-FR" dirty="0" smtClean="0"/>
              <a:t>Marvell, et al.</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fr-FR" dirty="0" smtClean="0"/>
              <a:t>Marvell, et al.</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fr-FR" dirty="0" smtClean="0"/>
              <a:t>Marvell, et al.</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fr-FR" dirty="0" smtClean="0"/>
              <a:t>Marvell, et al.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fr-FR" dirty="0" smtClean="0"/>
              <a:t>Marvell, et al.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fr-FR" dirty="0" smtClean="0"/>
              <a:t>Marvell,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smtClean="0"/>
              <a:t>Submission</a:t>
            </a:r>
            <a:endParaRPr lang="en-US" dirty="0"/>
          </a:p>
        </p:txBody>
      </p:sp>
      <p:sp>
        <p:nvSpPr>
          <p:cNvPr id="1034" name="Line 10"/>
          <p:cNvSpPr>
            <a:spLocks noChangeShapeType="1"/>
          </p:cNvSpPr>
          <p:nvPr userDrawn="1"/>
        </p:nvSpPr>
        <p:spPr bwMode="auto">
          <a:xfrm>
            <a:off x="7620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userDrawn="1"/>
        </p:nvSpPr>
        <p:spPr>
          <a:xfrm>
            <a:off x="3581401" y="303340"/>
            <a:ext cx="4876800" cy="307777"/>
          </a:xfrm>
          <a:prstGeom prst="rect">
            <a:avLst/>
          </a:prstGeom>
          <a:noFill/>
        </p:spPr>
        <p:txBody>
          <a:bodyPr wrap="square" rtlCol="0">
            <a:spAutoFit/>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a:t>
            </a:r>
            <a:r>
              <a:rPr kumimoji="0" lang="en-US" altLang="ja-JP"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0068</a:t>
            </a: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r1</a:t>
            </a:r>
            <a:endPar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
        <p:nvSpPr>
          <p:cNvPr id="11" name="TextBox 10"/>
          <p:cNvSpPr txBox="1"/>
          <p:nvPr userDrawn="1"/>
        </p:nvSpPr>
        <p:spPr>
          <a:xfrm>
            <a:off x="381001" y="303340"/>
            <a:ext cx="1295399" cy="307777"/>
          </a:xfrm>
          <a:prstGeom prst="rect">
            <a:avLst/>
          </a:prstGeom>
          <a:noFill/>
        </p:spPr>
        <p:txBody>
          <a:bodyPr wrap="square" rtlCol="0">
            <a:spAutoFit/>
          </a:bodyPr>
          <a:lstStyle/>
          <a:p>
            <a:pPr algn="r"/>
            <a:r>
              <a:rPr lang="en-US" sz="1400" b="1" dirty="0" smtClean="0"/>
              <a:t>Jan 2016</a:t>
            </a:r>
            <a:endParaRPr lang="en-US" sz="14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B98C5C-31B3-4EBC-80D6-CD78BF074347}" type="datetimeFigureOut">
              <a:rPr lang="en-US" smtClean="0"/>
              <a:t>1/19/2016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3AC24C-92B1-4F0F-A35B-7F994D30D75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rporat@broadcom.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mujtaba@apple.com" TargetMode="External"/><Relationship Id="rId2" Type="http://schemas.openxmlformats.org/officeDocument/2006/relationships/hyperlink" Target="mailto:joonsuk@apple.com" TargetMode="External"/><Relationship Id="rId1" Type="http://schemas.openxmlformats.org/officeDocument/2006/relationships/slideLayout" Target="../slideLayouts/slideLayout2.xml"/><Relationship Id="rId6" Type="http://schemas.openxmlformats.org/officeDocument/2006/relationships/hyperlink" Target="mailto:chartman@apple.com" TargetMode="External"/><Relationship Id="rId5" Type="http://schemas.openxmlformats.org/officeDocument/2006/relationships/hyperlink" Target="mailto:ericwong@apple.com" TargetMode="External"/><Relationship Id="rId4" Type="http://schemas.openxmlformats.org/officeDocument/2006/relationships/hyperlink" Target="mailto:guoqing_li@apple.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mailto:yao.ke5@zte.com.cn" TargetMode="External"/><Relationship Id="rId3" Type="http://schemas.openxmlformats.org/officeDocument/2006/relationships/hyperlink" Target="mailto:pmonajem@cisco.com" TargetMode="External"/><Relationship Id="rId7" Type="http://schemas.openxmlformats.org/officeDocument/2006/relationships/hyperlink" Target="mailto:yfang@ztetx.com" TargetMode="External"/><Relationship Id="rId2" Type="http://schemas.openxmlformats.org/officeDocument/2006/relationships/hyperlink" Target="mailto:brianh@cisco.com" TargetMode="External"/><Relationship Id="rId1" Type="http://schemas.openxmlformats.org/officeDocument/2006/relationships/slideLayout" Target="../slideLayouts/slideLayout2.xml"/><Relationship Id="rId6" Type="http://schemas.openxmlformats.org/officeDocument/2006/relationships/hyperlink" Target="mailto:lv.kaiying@zte.com.cn" TargetMode="External"/><Relationship Id="rId5" Type="http://schemas.openxmlformats.org/officeDocument/2006/relationships/hyperlink" Target="mailto:sun.bo1@zte.com.cn" TargetMode="External"/><Relationship Id="rId4" Type="http://schemas.openxmlformats.org/officeDocument/2006/relationships/hyperlink" Target="mailto:hy0117.choi@lge.com" TargetMode="External"/><Relationship Id="rId9" Type="http://schemas.openxmlformats.org/officeDocument/2006/relationships/hyperlink" Target="mailto:xing.weimin@zte.com.cn"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09600"/>
          </a:xfrm>
        </p:spPr>
        <p:txBody>
          <a:bodyPr/>
          <a:lstStyle/>
          <a:p>
            <a:r>
              <a:rPr lang="en-US" dirty="0" smtClean="0"/>
              <a:t>BSS color and multiple BSSID</a:t>
            </a:r>
            <a:endParaRPr lang="en-US" dirty="0"/>
          </a:p>
        </p:txBody>
      </p:sp>
      <p:sp>
        <p:nvSpPr>
          <p:cNvPr id="6" name="Slide Number Placeholder 5"/>
          <p:cNvSpPr>
            <a:spLocks noGrp="1"/>
          </p:cNvSpPr>
          <p:nvPr>
            <p:ph type="sldNum" sz="quarter" idx="4294967295"/>
          </p:nvPr>
        </p:nvSpPr>
        <p:spPr>
          <a:xfrm>
            <a:off x="4344988" y="6475412"/>
            <a:ext cx="989012" cy="382587"/>
          </a:xfrm>
          <a:prstGeom prst="rect">
            <a:avLst/>
          </a:prstGeom>
        </p:spPr>
        <p:txBody>
          <a:bodyPr/>
          <a:lstStyle/>
          <a:p>
            <a:pPr>
              <a:defRPr/>
            </a:pPr>
            <a:r>
              <a:rPr lang="en-US" sz="1050" smtClean="0"/>
              <a:t>Slide </a:t>
            </a:r>
            <a:fld id="{C1789BC7-C074-42CC-ADF8-5107DF6BD1C1}" type="slidenum">
              <a:rPr lang="en-US" sz="1050" smtClean="0"/>
              <a:pPr>
                <a:defRPr/>
              </a:pPr>
              <a:t>1</a:t>
            </a:fld>
            <a:endParaRPr lang="en-US" sz="1050"/>
          </a:p>
        </p:txBody>
      </p:sp>
      <p:sp>
        <p:nvSpPr>
          <p:cNvPr id="7" name="Rectangle 6"/>
          <p:cNvSpPr txBox="1">
            <a:spLocks noChangeArrowheads="1"/>
          </p:cNvSpPr>
          <p:nvPr/>
        </p:nvSpPr>
        <p:spPr bwMode="auto">
          <a:xfrm>
            <a:off x="685800" y="1295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2016-01-18</a:t>
            </a:r>
          </a:p>
        </p:txBody>
      </p:sp>
      <p:sp>
        <p:nvSpPr>
          <p:cNvPr id="8" name="Rectangle 12"/>
          <p:cNvSpPr>
            <a:spLocks noChangeArrowheads="1"/>
          </p:cNvSpPr>
          <p:nvPr/>
        </p:nvSpPr>
        <p:spPr bwMode="auto">
          <a:xfrm>
            <a:off x="1066800" y="1524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4" name="Table 13"/>
          <p:cNvGraphicFramePr>
            <a:graphicFrameLocks noGrp="1"/>
          </p:cNvGraphicFramePr>
          <p:nvPr/>
        </p:nvGraphicFramePr>
        <p:xfrm>
          <a:off x="990600" y="1981200"/>
          <a:ext cx="7239000" cy="3845008"/>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Liwen Chu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liwenchu@marvell.com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Jinjing Jiang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jinjing@marvell.com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Hongyuan Zhang</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hongyuan@marvell.com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Yakun Sun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yakunsun@marvell.com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jiehuang@marvell.com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Edward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edwardau@marvell.com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Rectangle 5"/>
          <p:cNvSpPr>
            <a:spLocks noGrp="1" noChangeArrowheads="1"/>
          </p:cNvSpPr>
          <p:nvPr>
            <p:ph type="ftr" sz="quarter" idx="11"/>
          </p:nvPr>
        </p:nvSpPr>
        <p:spPr>
          <a:xfrm>
            <a:off x="6628336" y="6475413"/>
            <a:ext cx="1736053"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extLst>
      <p:ext uri="{BB962C8B-B14F-4D97-AF65-F5344CB8AC3E}">
        <p14:creationId xmlns:p14="http://schemas.microsoft.com/office/powerpoint/2010/main" xmlns=""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78728"/>
            <a:ext cx="8610600" cy="762000"/>
          </a:xfrm>
        </p:spPr>
        <p:txBody>
          <a:bodyPr/>
          <a:lstStyle/>
          <a:p>
            <a:r>
              <a:rPr lang="en-US" sz="2800" dirty="0" smtClean="0"/>
              <a:t>BSS Color with Virtual APs</a:t>
            </a:r>
            <a:endParaRPr lang="en-US" sz="2800" dirty="0"/>
          </a:p>
        </p:txBody>
      </p:sp>
      <p:sp>
        <p:nvSpPr>
          <p:cNvPr id="121" name="Content Placeholder 2"/>
          <p:cNvSpPr txBox="1">
            <a:spLocks/>
          </p:cNvSpPr>
          <p:nvPr/>
        </p:nvSpPr>
        <p:spPr bwMode="auto">
          <a:xfrm>
            <a:off x="0" y="914400"/>
            <a:ext cx="91440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rgbClr val="D7381B"/>
              </a:buClr>
              <a:buFontTx/>
              <a:buChar char="•"/>
              <a:defRPr/>
            </a:pPr>
            <a:r>
              <a:rPr lang="en-US" sz="1600" kern="0" dirty="0" smtClean="0">
                <a:latin typeface="+mn-lt"/>
              </a:rPr>
              <a:t>When each virtual AP selects its own BSS color, more collision may occur.</a:t>
            </a:r>
          </a:p>
        </p:txBody>
      </p:sp>
      <p:cxnSp>
        <p:nvCxnSpPr>
          <p:cNvPr id="12" name="Straight Connector 11"/>
          <p:cNvCxnSpPr/>
          <p:nvPr/>
        </p:nvCxnSpPr>
        <p:spPr bwMode="auto">
          <a:xfrm>
            <a:off x="1219200" y="2209800"/>
            <a:ext cx="4495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a:off x="1219200" y="1676400"/>
            <a:ext cx="4495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 name="Straight Connector 13"/>
          <p:cNvCxnSpPr/>
          <p:nvPr/>
        </p:nvCxnSpPr>
        <p:spPr bwMode="auto">
          <a:xfrm>
            <a:off x="1219200" y="3297198"/>
            <a:ext cx="4495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 name="Rectangle 14"/>
          <p:cNvSpPr/>
          <p:nvPr/>
        </p:nvSpPr>
        <p:spPr bwMode="auto">
          <a:xfrm>
            <a:off x="1828800" y="1295400"/>
            <a:ext cx="12192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6" name="TextBox 15"/>
          <p:cNvSpPr txBox="1"/>
          <p:nvPr/>
        </p:nvSpPr>
        <p:spPr>
          <a:xfrm>
            <a:off x="838200" y="1371600"/>
            <a:ext cx="609600" cy="276999"/>
          </a:xfrm>
          <a:prstGeom prst="rect">
            <a:avLst/>
          </a:prstGeom>
          <a:noFill/>
        </p:spPr>
        <p:txBody>
          <a:bodyPr wrap="square" rtlCol="0">
            <a:spAutoFit/>
          </a:bodyPr>
          <a:lstStyle/>
          <a:p>
            <a:r>
              <a:rPr lang="en-US" sz="1200" dirty="0" smtClean="0"/>
              <a:t>STA1</a:t>
            </a:r>
            <a:endParaRPr lang="en-US" sz="1200" dirty="0"/>
          </a:p>
        </p:txBody>
      </p:sp>
      <p:sp>
        <p:nvSpPr>
          <p:cNvPr id="17" name="TextBox 16"/>
          <p:cNvSpPr txBox="1"/>
          <p:nvPr/>
        </p:nvSpPr>
        <p:spPr>
          <a:xfrm>
            <a:off x="802575" y="2992398"/>
            <a:ext cx="609600" cy="276999"/>
          </a:xfrm>
          <a:prstGeom prst="rect">
            <a:avLst/>
          </a:prstGeom>
          <a:noFill/>
        </p:spPr>
        <p:txBody>
          <a:bodyPr wrap="square" rtlCol="0">
            <a:spAutoFit/>
          </a:bodyPr>
          <a:lstStyle/>
          <a:p>
            <a:r>
              <a:rPr lang="en-US" sz="1200" dirty="0" smtClean="0"/>
              <a:t>STA2</a:t>
            </a:r>
            <a:endParaRPr lang="en-US" sz="1200" dirty="0"/>
          </a:p>
        </p:txBody>
      </p:sp>
      <p:sp>
        <p:nvSpPr>
          <p:cNvPr id="18" name="TextBox 17"/>
          <p:cNvSpPr txBox="1"/>
          <p:nvPr/>
        </p:nvSpPr>
        <p:spPr>
          <a:xfrm>
            <a:off x="914400" y="1905000"/>
            <a:ext cx="609600" cy="276999"/>
          </a:xfrm>
          <a:prstGeom prst="rect">
            <a:avLst/>
          </a:prstGeom>
          <a:noFill/>
        </p:spPr>
        <p:txBody>
          <a:bodyPr wrap="square" rtlCol="0">
            <a:spAutoFit/>
          </a:bodyPr>
          <a:lstStyle/>
          <a:p>
            <a:r>
              <a:rPr lang="en-US" sz="1200" dirty="0" smtClean="0"/>
              <a:t>AP1</a:t>
            </a:r>
            <a:endParaRPr lang="en-US" sz="1200" dirty="0"/>
          </a:p>
        </p:txBody>
      </p:sp>
      <p:sp>
        <p:nvSpPr>
          <p:cNvPr id="20" name="TextBox 19"/>
          <p:cNvSpPr txBox="1"/>
          <p:nvPr/>
        </p:nvSpPr>
        <p:spPr>
          <a:xfrm>
            <a:off x="1828800" y="1374577"/>
            <a:ext cx="1219200" cy="246221"/>
          </a:xfrm>
          <a:prstGeom prst="rect">
            <a:avLst/>
          </a:prstGeom>
          <a:noFill/>
        </p:spPr>
        <p:txBody>
          <a:bodyPr wrap="square" rtlCol="0">
            <a:spAutoFit/>
          </a:bodyPr>
          <a:lstStyle/>
          <a:p>
            <a:r>
              <a:rPr lang="en-US" sz="1000" dirty="0" smtClean="0"/>
              <a:t>HE PPDU to AP1</a:t>
            </a:r>
            <a:endParaRPr lang="en-US" sz="1000" dirty="0"/>
          </a:p>
        </p:txBody>
      </p:sp>
      <p:cxnSp>
        <p:nvCxnSpPr>
          <p:cNvPr id="22" name="Straight Connector 21"/>
          <p:cNvCxnSpPr/>
          <p:nvPr/>
        </p:nvCxnSpPr>
        <p:spPr bwMode="auto">
          <a:xfrm>
            <a:off x="1219200" y="2743200"/>
            <a:ext cx="4495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3" name="TextBox 22"/>
          <p:cNvSpPr txBox="1"/>
          <p:nvPr/>
        </p:nvSpPr>
        <p:spPr>
          <a:xfrm>
            <a:off x="914400" y="2438400"/>
            <a:ext cx="609600" cy="276999"/>
          </a:xfrm>
          <a:prstGeom prst="rect">
            <a:avLst/>
          </a:prstGeom>
          <a:noFill/>
        </p:spPr>
        <p:txBody>
          <a:bodyPr wrap="square" rtlCol="0">
            <a:spAutoFit/>
          </a:bodyPr>
          <a:lstStyle/>
          <a:p>
            <a:r>
              <a:rPr lang="en-US" sz="1200" dirty="0" smtClean="0"/>
              <a:t>AP2</a:t>
            </a:r>
            <a:endParaRPr lang="en-US" sz="1200" dirty="0"/>
          </a:p>
        </p:txBody>
      </p:sp>
      <p:cxnSp>
        <p:nvCxnSpPr>
          <p:cNvPr id="41" name="Straight Connector 40"/>
          <p:cNvCxnSpPr/>
          <p:nvPr/>
        </p:nvCxnSpPr>
        <p:spPr bwMode="auto">
          <a:xfrm>
            <a:off x="1447800" y="1447800"/>
            <a:ext cx="381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 name="Straight Connector 41"/>
          <p:cNvCxnSpPr/>
          <p:nvPr/>
        </p:nvCxnSpPr>
        <p:spPr bwMode="auto">
          <a:xfrm flipH="1">
            <a:off x="1371600" y="1447800"/>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 name="Straight Connector 42"/>
          <p:cNvCxnSpPr/>
          <p:nvPr/>
        </p:nvCxnSpPr>
        <p:spPr bwMode="auto">
          <a:xfrm flipH="1">
            <a:off x="1447800" y="1447800"/>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 name="Straight Connector 43"/>
          <p:cNvCxnSpPr/>
          <p:nvPr/>
        </p:nvCxnSpPr>
        <p:spPr bwMode="auto">
          <a:xfrm flipH="1">
            <a:off x="1524000" y="1447800"/>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 name="Straight Connector 44"/>
          <p:cNvCxnSpPr/>
          <p:nvPr/>
        </p:nvCxnSpPr>
        <p:spPr bwMode="auto">
          <a:xfrm flipH="1">
            <a:off x="1600200" y="1447800"/>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 name="Straight Connector 45"/>
          <p:cNvCxnSpPr/>
          <p:nvPr/>
        </p:nvCxnSpPr>
        <p:spPr bwMode="auto">
          <a:xfrm flipH="1">
            <a:off x="1676400" y="1447800"/>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 name="Straight Arrow Connector 47"/>
          <p:cNvCxnSpPr/>
          <p:nvPr/>
        </p:nvCxnSpPr>
        <p:spPr bwMode="auto">
          <a:xfrm>
            <a:off x="2362200" y="1676400"/>
            <a:ext cx="0" cy="47779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9" name="Straight Arrow Connector 48"/>
          <p:cNvCxnSpPr/>
          <p:nvPr/>
        </p:nvCxnSpPr>
        <p:spPr bwMode="auto">
          <a:xfrm>
            <a:off x="2057400" y="1676400"/>
            <a:ext cx="0" cy="146839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52" name="Straight Arrow Connector 51"/>
          <p:cNvCxnSpPr/>
          <p:nvPr/>
        </p:nvCxnSpPr>
        <p:spPr bwMode="auto">
          <a:xfrm>
            <a:off x="2209800" y="1676400"/>
            <a:ext cx="0" cy="93499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54" name="Straight Arrow Connector 53"/>
          <p:cNvCxnSpPr/>
          <p:nvPr/>
        </p:nvCxnSpPr>
        <p:spPr bwMode="auto">
          <a:xfrm flipV="1">
            <a:off x="1447800" y="3144798"/>
            <a:ext cx="457200" cy="249198"/>
          </a:xfrm>
          <a:prstGeom prst="straightConnector1">
            <a:avLst/>
          </a:prstGeom>
          <a:solidFill>
            <a:schemeClr val="accent1"/>
          </a:solidFill>
          <a:ln w="9525" cap="flat" cmpd="sng" algn="ctr">
            <a:solidFill>
              <a:schemeClr val="tx1"/>
            </a:solidFill>
            <a:prstDash val="lgDash"/>
            <a:round/>
            <a:headEnd type="none" w="med" len="med"/>
            <a:tailEnd type="arrow"/>
          </a:ln>
          <a:effectLst/>
        </p:spPr>
      </p:cxnSp>
      <p:sp>
        <p:nvSpPr>
          <p:cNvPr id="55" name="TextBox 54"/>
          <p:cNvSpPr txBox="1"/>
          <p:nvPr/>
        </p:nvSpPr>
        <p:spPr>
          <a:xfrm>
            <a:off x="228600" y="3317796"/>
            <a:ext cx="7010400" cy="246221"/>
          </a:xfrm>
          <a:prstGeom prst="rect">
            <a:avLst/>
          </a:prstGeom>
          <a:noFill/>
        </p:spPr>
        <p:txBody>
          <a:bodyPr wrap="square" rtlCol="0">
            <a:spAutoFit/>
          </a:bodyPr>
          <a:lstStyle/>
          <a:p>
            <a:r>
              <a:rPr lang="en-US" sz="1000" dirty="0" smtClean="0"/>
              <a:t>The transmission is from different BSS, and the detected signal is lower than dynamic CCA level and higher than -82dbm.</a:t>
            </a:r>
            <a:endParaRPr lang="en-US" sz="1000" dirty="0"/>
          </a:p>
        </p:txBody>
      </p:sp>
      <p:sp>
        <p:nvSpPr>
          <p:cNvPr id="56" name="Rectangle 55"/>
          <p:cNvSpPr/>
          <p:nvPr/>
        </p:nvSpPr>
        <p:spPr bwMode="auto">
          <a:xfrm>
            <a:off x="2286000" y="2916198"/>
            <a:ext cx="12192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57" name="TextBox 56"/>
          <p:cNvSpPr txBox="1"/>
          <p:nvPr/>
        </p:nvSpPr>
        <p:spPr>
          <a:xfrm>
            <a:off x="2362200" y="2995375"/>
            <a:ext cx="1143000" cy="246221"/>
          </a:xfrm>
          <a:prstGeom prst="rect">
            <a:avLst/>
          </a:prstGeom>
          <a:noFill/>
        </p:spPr>
        <p:txBody>
          <a:bodyPr wrap="square" rtlCol="0">
            <a:spAutoFit/>
          </a:bodyPr>
          <a:lstStyle/>
          <a:p>
            <a:r>
              <a:rPr lang="en-US" sz="1000" dirty="0" smtClean="0"/>
              <a:t>HE PPDU to AP2</a:t>
            </a:r>
            <a:endParaRPr lang="en-US" sz="1000" dirty="0"/>
          </a:p>
        </p:txBody>
      </p:sp>
      <p:cxnSp>
        <p:nvCxnSpPr>
          <p:cNvPr id="59" name="Straight Arrow Connector 58"/>
          <p:cNvCxnSpPr/>
          <p:nvPr/>
        </p:nvCxnSpPr>
        <p:spPr bwMode="auto">
          <a:xfrm flipV="1">
            <a:off x="2514600" y="2335887"/>
            <a:ext cx="0" cy="58031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61" name="Straight Arrow Connector 60"/>
          <p:cNvCxnSpPr/>
          <p:nvPr/>
        </p:nvCxnSpPr>
        <p:spPr bwMode="auto">
          <a:xfrm flipV="1">
            <a:off x="2743200" y="1773198"/>
            <a:ext cx="0" cy="11430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62" name="Explosion 2 61"/>
          <p:cNvSpPr/>
          <p:nvPr/>
        </p:nvSpPr>
        <p:spPr bwMode="auto">
          <a:xfrm>
            <a:off x="2362200" y="1925598"/>
            <a:ext cx="762000" cy="685800"/>
          </a:xfrm>
          <a:prstGeom prst="irregularSeal2">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cxnSp>
        <p:nvCxnSpPr>
          <p:cNvPr id="63" name="Straight Arrow Connector 62"/>
          <p:cNvCxnSpPr/>
          <p:nvPr/>
        </p:nvCxnSpPr>
        <p:spPr bwMode="auto">
          <a:xfrm flipH="1">
            <a:off x="3048000" y="1905000"/>
            <a:ext cx="381000" cy="228600"/>
          </a:xfrm>
          <a:prstGeom prst="straightConnector1">
            <a:avLst/>
          </a:prstGeom>
          <a:solidFill>
            <a:schemeClr val="accent1"/>
          </a:solidFill>
          <a:ln w="9525" cap="flat" cmpd="sng" algn="ctr">
            <a:solidFill>
              <a:schemeClr val="tx1"/>
            </a:solidFill>
            <a:prstDash val="lgDash"/>
            <a:round/>
            <a:headEnd type="none" w="med" len="med"/>
            <a:tailEnd type="arrow"/>
          </a:ln>
          <a:effectLst/>
        </p:spPr>
      </p:cxnSp>
      <p:sp>
        <p:nvSpPr>
          <p:cNvPr id="65" name="TextBox 64"/>
          <p:cNvSpPr txBox="1"/>
          <p:nvPr/>
        </p:nvSpPr>
        <p:spPr>
          <a:xfrm>
            <a:off x="3505200" y="1752600"/>
            <a:ext cx="1143000" cy="246221"/>
          </a:xfrm>
          <a:prstGeom prst="rect">
            <a:avLst/>
          </a:prstGeom>
          <a:noFill/>
        </p:spPr>
        <p:txBody>
          <a:bodyPr wrap="square" rtlCol="0">
            <a:spAutoFit/>
          </a:bodyPr>
          <a:lstStyle/>
          <a:p>
            <a:r>
              <a:rPr lang="en-US" sz="1000" dirty="0" smtClean="0"/>
              <a:t>Collision occurs.</a:t>
            </a:r>
            <a:endParaRPr lang="en-US" sz="1000" dirty="0"/>
          </a:p>
        </p:txBody>
      </p:sp>
      <p:sp>
        <p:nvSpPr>
          <p:cNvPr id="66" name="TextBox 65"/>
          <p:cNvSpPr txBox="1"/>
          <p:nvPr/>
        </p:nvSpPr>
        <p:spPr>
          <a:xfrm>
            <a:off x="4800600" y="5168900"/>
            <a:ext cx="2057400" cy="461665"/>
          </a:xfrm>
          <a:prstGeom prst="rect">
            <a:avLst/>
          </a:prstGeom>
          <a:noFill/>
        </p:spPr>
        <p:txBody>
          <a:bodyPr wrap="square" rtlCol="0">
            <a:spAutoFit/>
          </a:bodyPr>
          <a:lstStyle/>
          <a:p>
            <a:r>
              <a:rPr lang="en-US" sz="1200" dirty="0" smtClean="0"/>
              <a:t>STA1 associates with AP1.</a:t>
            </a:r>
          </a:p>
          <a:p>
            <a:r>
              <a:rPr lang="en-US" sz="1200" dirty="0" smtClean="0"/>
              <a:t>STA2 associates with AP2.</a:t>
            </a:r>
            <a:endParaRPr lang="en-US" sz="1200" dirty="0"/>
          </a:p>
        </p:txBody>
      </p:sp>
      <p:sp>
        <p:nvSpPr>
          <p:cNvPr id="67" name="Content Placeholder 2"/>
          <p:cNvSpPr txBox="1">
            <a:spLocks/>
          </p:cNvSpPr>
          <p:nvPr/>
        </p:nvSpPr>
        <p:spPr bwMode="auto">
          <a:xfrm>
            <a:off x="0" y="3657600"/>
            <a:ext cx="914400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rgbClr val="D7381B"/>
              </a:buClr>
              <a:buFontTx/>
              <a:buChar char="•"/>
              <a:defRPr/>
            </a:pPr>
            <a:r>
              <a:rPr lang="en-US" sz="1600" kern="0" dirty="0" smtClean="0">
                <a:latin typeface="+mn-lt"/>
              </a:rPr>
              <a:t>When each virtual AP selects its own BSS color, it is difficult to allow the STAs from different virtual BSSs to transmit MPDUs/A-MPDUs in a downlink/uplink OFDMA transmission.</a:t>
            </a:r>
          </a:p>
        </p:txBody>
      </p:sp>
      <p:sp>
        <p:nvSpPr>
          <p:cNvPr id="69" name="Rectangle 68"/>
          <p:cNvSpPr/>
          <p:nvPr/>
        </p:nvSpPr>
        <p:spPr bwMode="auto">
          <a:xfrm>
            <a:off x="1547750" y="4178300"/>
            <a:ext cx="609600" cy="762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70" name="Rectangle 69"/>
          <p:cNvSpPr/>
          <p:nvPr/>
        </p:nvSpPr>
        <p:spPr bwMode="auto">
          <a:xfrm>
            <a:off x="2157350" y="4178300"/>
            <a:ext cx="12954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71" name="TextBox 70"/>
          <p:cNvSpPr txBox="1"/>
          <p:nvPr/>
        </p:nvSpPr>
        <p:spPr>
          <a:xfrm>
            <a:off x="404750" y="4254500"/>
            <a:ext cx="1143000" cy="461665"/>
          </a:xfrm>
          <a:prstGeom prst="rect">
            <a:avLst/>
          </a:prstGeom>
          <a:noFill/>
        </p:spPr>
        <p:txBody>
          <a:bodyPr wrap="square" rtlCol="0">
            <a:spAutoFit/>
          </a:bodyPr>
          <a:lstStyle/>
          <a:p>
            <a:r>
              <a:rPr lang="en-US" sz="1200" dirty="0" smtClean="0"/>
              <a:t>Primary 20MHz for STA1</a:t>
            </a:r>
            <a:endParaRPr lang="en-US" sz="1200" dirty="0"/>
          </a:p>
        </p:txBody>
      </p:sp>
      <p:sp>
        <p:nvSpPr>
          <p:cNvPr id="74" name="TextBox 73"/>
          <p:cNvSpPr txBox="1"/>
          <p:nvPr/>
        </p:nvSpPr>
        <p:spPr>
          <a:xfrm>
            <a:off x="404750" y="5016500"/>
            <a:ext cx="1143000" cy="461665"/>
          </a:xfrm>
          <a:prstGeom prst="rect">
            <a:avLst/>
          </a:prstGeom>
          <a:noFill/>
        </p:spPr>
        <p:txBody>
          <a:bodyPr wrap="square" rtlCol="0">
            <a:spAutoFit/>
          </a:bodyPr>
          <a:lstStyle/>
          <a:p>
            <a:r>
              <a:rPr lang="en-US" sz="1200" dirty="0" smtClean="0"/>
              <a:t>Primary 20MHz for STA2</a:t>
            </a:r>
            <a:endParaRPr lang="en-US" sz="1200" dirty="0"/>
          </a:p>
        </p:txBody>
      </p:sp>
      <p:sp>
        <p:nvSpPr>
          <p:cNvPr id="83" name="Rectangle 82"/>
          <p:cNvSpPr/>
          <p:nvPr/>
        </p:nvSpPr>
        <p:spPr bwMode="auto">
          <a:xfrm>
            <a:off x="1547750" y="5016500"/>
            <a:ext cx="609600" cy="762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85" name="Rectangle 84"/>
          <p:cNvSpPr/>
          <p:nvPr/>
        </p:nvSpPr>
        <p:spPr bwMode="auto">
          <a:xfrm>
            <a:off x="2157350" y="5397500"/>
            <a:ext cx="12954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cxnSp>
        <p:nvCxnSpPr>
          <p:cNvPr id="88" name="Straight Arrow Connector 87"/>
          <p:cNvCxnSpPr/>
          <p:nvPr/>
        </p:nvCxnSpPr>
        <p:spPr bwMode="auto">
          <a:xfrm flipH="1" flipV="1">
            <a:off x="2004950" y="4787900"/>
            <a:ext cx="457200" cy="152400"/>
          </a:xfrm>
          <a:prstGeom prst="straightConnector1">
            <a:avLst/>
          </a:prstGeom>
          <a:solidFill>
            <a:schemeClr val="accent1"/>
          </a:solidFill>
          <a:ln w="9525" cap="flat" cmpd="sng" algn="ctr">
            <a:solidFill>
              <a:schemeClr val="tx1"/>
            </a:solidFill>
            <a:prstDash val="lgDash"/>
            <a:round/>
            <a:headEnd type="none" w="med" len="med"/>
            <a:tailEnd type="arrow"/>
          </a:ln>
          <a:effectLst/>
        </p:spPr>
      </p:cxnSp>
      <p:cxnSp>
        <p:nvCxnSpPr>
          <p:cNvPr id="90" name="Straight Arrow Connector 89"/>
          <p:cNvCxnSpPr/>
          <p:nvPr/>
        </p:nvCxnSpPr>
        <p:spPr bwMode="auto">
          <a:xfrm flipH="1">
            <a:off x="2016825" y="5016500"/>
            <a:ext cx="457200" cy="152400"/>
          </a:xfrm>
          <a:prstGeom prst="straightConnector1">
            <a:avLst/>
          </a:prstGeom>
          <a:solidFill>
            <a:schemeClr val="accent1"/>
          </a:solidFill>
          <a:ln w="9525" cap="flat" cmpd="sng" algn="ctr">
            <a:solidFill>
              <a:schemeClr val="tx1"/>
            </a:solidFill>
            <a:prstDash val="lgDash"/>
            <a:round/>
            <a:headEnd type="none" w="med" len="med"/>
            <a:tailEnd type="arrow"/>
          </a:ln>
          <a:effectLst/>
        </p:spPr>
      </p:cxnSp>
      <p:sp>
        <p:nvSpPr>
          <p:cNvPr id="94" name="TextBox 93"/>
          <p:cNvSpPr txBox="1"/>
          <p:nvPr/>
        </p:nvSpPr>
        <p:spPr>
          <a:xfrm>
            <a:off x="2514600" y="4771075"/>
            <a:ext cx="2133600" cy="461665"/>
          </a:xfrm>
          <a:prstGeom prst="rect">
            <a:avLst/>
          </a:prstGeom>
          <a:noFill/>
        </p:spPr>
        <p:txBody>
          <a:bodyPr wrap="square" rtlCol="0">
            <a:spAutoFit/>
          </a:bodyPr>
          <a:lstStyle/>
          <a:p>
            <a:r>
              <a:rPr lang="en-US" sz="1200" dirty="0" smtClean="0"/>
              <a:t>HE SIGs are different because of different BSS color.</a:t>
            </a:r>
            <a:endParaRPr lang="en-US" sz="1200" dirty="0"/>
          </a:p>
        </p:txBody>
      </p:sp>
      <p:sp>
        <p:nvSpPr>
          <p:cNvPr id="95" name="Oval 94"/>
          <p:cNvSpPr/>
          <p:nvPr/>
        </p:nvSpPr>
        <p:spPr bwMode="auto">
          <a:xfrm>
            <a:off x="6629400" y="3149263"/>
            <a:ext cx="152400" cy="152400"/>
          </a:xfrm>
          <a:prstGeom prst="ellipse">
            <a:avLst/>
          </a:prstGeom>
          <a:noFill/>
          <a:ln w="9525"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96" name="Oval 95"/>
          <p:cNvSpPr/>
          <p:nvPr/>
        </p:nvSpPr>
        <p:spPr bwMode="auto">
          <a:xfrm>
            <a:off x="8077200" y="3149263"/>
            <a:ext cx="152400" cy="15240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97" name="TextBox 96"/>
          <p:cNvSpPr txBox="1"/>
          <p:nvPr/>
        </p:nvSpPr>
        <p:spPr>
          <a:xfrm>
            <a:off x="6096000" y="3073063"/>
            <a:ext cx="609600" cy="276999"/>
          </a:xfrm>
          <a:prstGeom prst="rect">
            <a:avLst/>
          </a:prstGeom>
          <a:noFill/>
        </p:spPr>
        <p:txBody>
          <a:bodyPr wrap="square" rtlCol="0">
            <a:spAutoFit/>
          </a:bodyPr>
          <a:lstStyle/>
          <a:p>
            <a:r>
              <a:rPr lang="en-US" sz="1200" dirty="0" smtClean="0">
                <a:solidFill>
                  <a:srgbClr val="00B050"/>
                </a:solidFill>
              </a:rPr>
              <a:t>STA1</a:t>
            </a:r>
            <a:endParaRPr lang="en-US" sz="1200" dirty="0">
              <a:solidFill>
                <a:srgbClr val="00B050"/>
              </a:solidFill>
            </a:endParaRPr>
          </a:p>
        </p:txBody>
      </p:sp>
      <p:sp>
        <p:nvSpPr>
          <p:cNvPr id="98" name="TextBox 97"/>
          <p:cNvSpPr txBox="1"/>
          <p:nvPr/>
        </p:nvSpPr>
        <p:spPr>
          <a:xfrm>
            <a:off x="8153400" y="3073063"/>
            <a:ext cx="609600" cy="276999"/>
          </a:xfrm>
          <a:prstGeom prst="rect">
            <a:avLst/>
          </a:prstGeom>
          <a:noFill/>
        </p:spPr>
        <p:txBody>
          <a:bodyPr wrap="square" rtlCol="0">
            <a:spAutoFit/>
          </a:bodyPr>
          <a:lstStyle/>
          <a:p>
            <a:r>
              <a:rPr lang="en-US" sz="1200" dirty="0" smtClean="0">
                <a:solidFill>
                  <a:srgbClr val="FF0000"/>
                </a:solidFill>
              </a:rPr>
              <a:t>STA2</a:t>
            </a:r>
            <a:endParaRPr lang="en-US" sz="1200" dirty="0">
              <a:solidFill>
                <a:srgbClr val="FF0000"/>
              </a:solidFill>
            </a:endParaRPr>
          </a:p>
        </p:txBody>
      </p:sp>
      <p:sp>
        <p:nvSpPr>
          <p:cNvPr id="101" name="Isosceles Triangle 100"/>
          <p:cNvSpPr/>
          <p:nvPr/>
        </p:nvSpPr>
        <p:spPr bwMode="auto">
          <a:xfrm>
            <a:off x="7315200" y="2692063"/>
            <a:ext cx="152400" cy="381000"/>
          </a:xfrm>
          <a:prstGeom prst="triangle">
            <a:avLst/>
          </a:prstGeom>
          <a:noFill/>
          <a:ln w="9525"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02" name="TextBox 101"/>
          <p:cNvSpPr txBox="1"/>
          <p:nvPr/>
        </p:nvSpPr>
        <p:spPr>
          <a:xfrm>
            <a:off x="6477000" y="2458998"/>
            <a:ext cx="914400" cy="461665"/>
          </a:xfrm>
          <a:prstGeom prst="rect">
            <a:avLst/>
          </a:prstGeom>
          <a:noFill/>
        </p:spPr>
        <p:txBody>
          <a:bodyPr wrap="square" rtlCol="0">
            <a:spAutoFit/>
          </a:bodyPr>
          <a:lstStyle/>
          <a:p>
            <a:r>
              <a:rPr lang="en-US" sz="1200" dirty="0" smtClean="0">
                <a:solidFill>
                  <a:srgbClr val="00B050"/>
                </a:solidFill>
              </a:rPr>
              <a:t>Virtual AP1 with color1</a:t>
            </a:r>
            <a:endParaRPr lang="en-US" sz="1200" dirty="0">
              <a:solidFill>
                <a:srgbClr val="00B050"/>
              </a:solidFill>
            </a:endParaRPr>
          </a:p>
        </p:txBody>
      </p:sp>
      <p:sp>
        <p:nvSpPr>
          <p:cNvPr id="103" name="TextBox 102"/>
          <p:cNvSpPr txBox="1"/>
          <p:nvPr/>
        </p:nvSpPr>
        <p:spPr>
          <a:xfrm>
            <a:off x="7467600" y="2458998"/>
            <a:ext cx="914400" cy="461665"/>
          </a:xfrm>
          <a:prstGeom prst="rect">
            <a:avLst/>
          </a:prstGeom>
          <a:noFill/>
        </p:spPr>
        <p:txBody>
          <a:bodyPr wrap="square" rtlCol="0">
            <a:spAutoFit/>
          </a:bodyPr>
          <a:lstStyle/>
          <a:p>
            <a:r>
              <a:rPr lang="en-US" sz="1200" dirty="0" smtClean="0">
                <a:solidFill>
                  <a:srgbClr val="FF0000"/>
                </a:solidFill>
              </a:rPr>
              <a:t>Virtual AP2 with color2</a:t>
            </a:r>
            <a:endParaRPr lang="en-US" sz="1200" dirty="0">
              <a:solidFill>
                <a:srgbClr val="FF0000"/>
              </a:solidFill>
            </a:endParaRPr>
          </a:p>
        </p:txBody>
      </p:sp>
      <p:sp>
        <p:nvSpPr>
          <p:cNvPr id="104" name="Isosceles Triangle 103"/>
          <p:cNvSpPr/>
          <p:nvPr/>
        </p:nvSpPr>
        <p:spPr bwMode="auto">
          <a:xfrm>
            <a:off x="7372600" y="2692063"/>
            <a:ext cx="152400" cy="381000"/>
          </a:xfrm>
          <a:prstGeom prst="triangl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05" name="Oval 104"/>
          <p:cNvSpPr/>
          <p:nvPr/>
        </p:nvSpPr>
        <p:spPr bwMode="auto">
          <a:xfrm>
            <a:off x="7010400" y="5397500"/>
            <a:ext cx="152400" cy="152400"/>
          </a:xfrm>
          <a:prstGeom prst="ellipse">
            <a:avLst/>
          </a:prstGeom>
          <a:noFill/>
          <a:ln w="9525"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06" name="Oval 105"/>
          <p:cNvSpPr/>
          <p:nvPr/>
        </p:nvSpPr>
        <p:spPr bwMode="auto">
          <a:xfrm>
            <a:off x="8458200" y="5397500"/>
            <a:ext cx="152400" cy="15240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07" name="TextBox 106"/>
          <p:cNvSpPr txBox="1"/>
          <p:nvPr/>
        </p:nvSpPr>
        <p:spPr>
          <a:xfrm>
            <a:off x="6553200" y="5349101"/>
            <a:ext cx="609600" cy="276999"/>
          </a:xfrm>
          <a:prstGeom prst="rect">
            <a:avLst/>
          </a:prstGeom>
          <a:noFill/>
        </p:spPr>
        <p:txBody>
          <a:bodyPr wrap="square" rtlCol="0">
            <a:spAutoFit/>
          </a:bodyPr>
          <a:lstStyle/>
          <a:p>
            <a:r>
              <a:rPr lang="en-US" sz="1200" dirty="0" smtClean="0">
                <a:solidFill>
                  <a:srgbClr val="00B050"/>
                </a:solidFill>
              </a:rPr>
              <a:t>STA1</a:t>
            </a:r>
            <a:endParaRPr lang="en-US" sz="1200" dirty="0">
              <a:solidFill>
                <a:srgbClr val="00B050"/>
              </a:solidFill>
            </a:endParaRPr>
          </a:p>
        </p:txBody>
      </p:sp>
      <p:sp>
        <p:nvSpPr>
          <p:cNvPr id="108" name="TextBox 107"/>
          <p:cNvSpPr txBox="1"/>
          <p:nvPr/>
        </p:nvSpPr>
        <p:spPr>
          <a:xfrm>
            <a:off x="8534400" y="5349101"/>
            <a:ext cx="609600" cy="276999"/>
          </a:xfrm>
          <a:prstGeom prst="rect">
            <a:avLst/>
          </a:prstGeom>
          <a:noFill/>
        </p:spPr>
        <p:txBody>
          <a:bodyPr wrap="square" rtlCol="0">
            <a:spAutoFit/>
          </a:bodyPr>
          <a:lstStyle/>
          <a:p>
            <a:r>
              <a:rPr lang="en-US" sz="1200" dirty="0" smtClean="0">
                <a:solidFill>
                  <a:srgbClr val="FF0000"/>
                </a:solidFill>
              </a:rPr>
              <a:t>STA2</a:t>
            </a:r>
            <a:endParaRPr lang="en-US" sz="1200" dirty="0">
              <a:solidFill>
                <a:srgbClr val="FF0000"/>
              </a:solidFill>
            </a:endParaRPr>
          </a:p>
        </p:txBody>
      </p:sp>
      <p:sp>
        <p:nvSpPr>
          <p:cNvPr id="111" name="Isosceles Triangle 110"/>
          <p:cNvSpPr/>
          <p:nvPr/>
        </p:nvSpPr>
        <p:spPr bwMode="auto">
          <a:xfrm>
            <a:off x="7696200" y="4940300"/>
            <a:ext cx="152400" cy="381000"/>
          </a:xfrm>
          <a:prstGeom prst="triangle">
            <a:avLst/>
          </a:prstGeom>
          <a:noFill/>
          <a:ln w="9525"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12" name="TextBox 111"/>
          <p:cNvSpPr txBox="1"/>
          <p:nvPr/>
        </p:nvSpPr>
        <p:spPr>
          <a:xfrm>
            <a:off x="6858000" y="4707235"/>
            <a:ext cx="914400" cy="461665"/>
          </a:xfrm>
          <a:prstGeom prst="rect">
            <a:avLst/>
          </a:prstGeom>
          <a:noFill/>
        </p:spPr>
        <p:txBody>
          <a:bodyPr wrap="square" rtlCol="0">
            <a:spAutoFit/>
          </a:bodyPr>
          <a:lstStyle/>
          <a:p>
            <a:r>
              <a:rPr lang="en-US" sz="1200" dirty="0" smtClean="0">
                <a:solidFill>
                  <a:srgbClr val="00B050"/>
                </a:solidFill>
              </a:rPr>
              <a:t>Virtual AP1 with color1</a:t>
            </a:r>
            <a:endParaRPr lang="en-US" sz="1200" dirty="0">
              <a:solidFill>
                <a:srgbClr val="00B050"/>
              </a:solidFill>
            </a:endParaRPr>
          </a:p>
        </p:txBody>
      </p:sp>
      <p:sp>
        <p:nvSpPr>
          <p:cNvPr id="113" name="TextBox 112"/>
          <p:cNvSpPr txBox="1"/>
          <p:nvPr/>
        </p:nvSpPr>
        <p:spPr>
          <a:xfrm>
            <a:off x="7848600" y="4707235"/>
            <a:ext cx="914400" cy="461665"/>
          </a:xfrm>
          <a:prstGeom prst="rect">
            <a:avLst/>
          </a:prstGeom>
          <a:noFill/>
        </p:spPr>
        <p:txBody>
          <a:bodyPr wrap="square" rtlCol="0">
            <a:spAutoFit/>
          </a:bodyPr>
          <a:lstStyle/>
          <a:p>
            <a:r>
              <a:rPr lang="en-US" sz="1200" dirty="0" smtClean="0">
                <a:solidFill>
                  <a:srgbClr val="FF0000"/>
                </a:solidFill>
              </a:rPr>
              <a:t>Virtual AP2 with color2</a:t>
            </a:r>
            <a:endParaRPr lang="en-US" sz="1200" dirty="0">
              <a:solidFill>
                <a:srgbClr val="FF0000"/>
              </a:solidFill>
            </a:endParaRPr>
          </a:p>
        </p:txBody>
      </p:sp>
      <p:sp>
        <p:nvSpPr>
          <p:cNvPr id="114" name="Isosceles Triangle 113"/>
          <p:cNvSpPr/>
          <p:nvPr/>
        </p:nvSpPr>
        <p:spPr bwMode="auto">
          <a:xfrm>
            <a:off x="7753600" y="4940300"/>
            <a:ext cx="152400" cy="381000"/>
          </a:xfrm>
          <a:prstGeom prst="triangl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60"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10</a:t>
            </a:fld>
            <a:endParaRPr lang="en-US" dirty="0"/>
          </a:p>
        </p:txBody>
      </p:sp>
      <p:sp>
        <p:nvSpPr>
          <p:cNvPr id="64" name="Content Placeholder 2"/>
          <p:cNvSpPr txBox="1">
            <a:spLocks/>
          </p:cNvSpPr>
          <p:nvPr/>
        </p:nvSpPr>
        <p:spPr bwMode="auto">
          <a:xfrm>
            <a:off x="0" y="5791200"/>
            <a:ext cx="914400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rgbClr val="D7381B"/>
              </a:buClr>
              <a:buFontTx/>
              <a:buChar char="•"/>
              <a:defRPr/>
            </a:pPr>
            <a:r>
              <a:rPr lang="en-US" sz="1600" kern="0" dirty="0" smtClean="0">
                <a:latin typeface="+mn-lt"/>
              </a:rPr>
              <a:t>We propose that </a:t>
            </a:r>
            <a:r>
              <a:rPr lang="en-US" sz="1600" dirty="0" smtClean="0"/>
              <a:t>a same BSS Color shall be used for the virtual APs which are defined by Multiple BSSID element</a:t>
            </a:r>
            <a:r>
              <a:rPr lang="en-US" sz="1600" kern="0" dirty="0" smtClean="0">
                <a:latin typeface="+mn-lt"/>
              </a:rPr>
              <a:t>.</a:t>
            </a:r>
          </a:p>
        </p:txBody>
      </p:sp>
      <p:sp>
        <p:nvSpPr>
          <p:cNvPr id="68" name="Rectangle 5"/>
          <p:cNvSpPr>
            <a:spLocks noGrp="1" noChangeArrowheads="1"/>
          </p:cNvSpPr>
          <p:nvPr>
            <p:ph type="ftr" sz="quarter" idx="11"/>
          </p:nvPr>
        </p:nvSpPr>
        <p:spPr>
          <a:xfrm>
            <a:off x="6628336" y="6475413"/>
            <a:ext cx="1736053"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610600" cy="762000"/>
          </a:xfrm>
        </p:spPr>
        <p:txBody>
          <a:bodyPr/>
          <a:lstStyle/>
          <a:p>
            <a:r>
              <a:rPr lang="en-US" sz="2800" dirty="0" smtClean="0"/>
              <a:t>Collision Avoidance with Virtual APs</a:t>
            </a:r>
            <a:endParaRPr lang="en-US" sz="2800" dirty="0"/>
          </a:p>
        </p:txBody>
      </p:sp>
      <p:sp>
        <p:nvSpPr>
          <p:cNvPr id="121" name="Content Placeholder 2"/>
          <p:cNvSpPr txBox="1">
            <a:spLocks/>
          </p:cNvSpPr>
          <p:nvPr/>
        </p:nvSpPr>
        <p:spPr bwMode="auto">
          <a:xfrm>
            <a:off x="0" y="1143000"/>
            <a:ext cx="914400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rgbClr val="D7381B"/>
              </a:buClr>
              <a:buFontTx/>
              <a:buChar char="•"/>
              <a:defRPr/>
            </a:pPr>
            <a:r>
              <a:rPr lang="en-US" sz="1800" kern="0" dirty="0" smtClean="0">
                <a:latin typeface="+mn-lt"/>
              </a:rPr>
              <a:t>Collision can be avoided since all virtual APs have same BSS color.</a:t>
            </a:r>
          </a:p>
        </p:txBody>
      </p:sp>
      <p:cxnSp>
        <p:nvCxnSpPr>
          <p:cNvPr id="12" name="Straight Connector 11"/>
          <p:cNvCxnSpPr/>
          <p:nvPr/>
        </p:nvCxnSpPr>
        <p:spPr bwMode="auto">
          <a:xfrm>
            <a:off x="1026225" y="3733800"/>
            <a:ext cx="4917375"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a:off x="1026225" y="3124200"/>
            <a:ext cx="4917375"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 name="Straight Connector 13"/>
          <p:cNvCxnSpPr/>
          <p:nvPr/>
        </p:nvCxnSpPr>
        <p:spPr bwMode="auto">
          <a:xfrm>
            <a:off x="1026225" y="4953000"/>
            <a:ext cx="4841175"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 name="Rectangle 14"/>
          <p:cNvSpPr/>
          <p:nvPr/>
        </p:nvSpPr>
        <p:spPr bwMode="auto">
          <a:xfrm>
            <a:off x="1635825" y="2743200"/>
            <a:ext cx="12192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6" name="TextBox 15"/>
          <p:cNvSpPr txBox="1"/>
          <p:nvPr/>
        </p:nvSpPr>
        <p:spPr>
          <a:xfrm>
            <a:off x="645225" y="2819400"/>
            <a:ext cx="609600" cy="276999"/>
          </a:xfrm>
          <a:prstGeom prst="rect">
            <a:avLst/>
          </a:prstGeom>
          <a:noFill/>
        </p:spPr>
        <p:txBody>
          <a:bodyPr wrap="square" rtlCol="0">
            <a:spAutoFit/>
          </a:bodyPr>
          <a:lstStyle/>
          <a:p>
            <a:r>
              <a:rPr lang="en-US" sz="1200" dirty="0" smtClean="0"/>
              <a:t>STA1</a:t>
            </a:r>
            <a:endParaRPr lang="en-US" sz="1200" dirty="0"/>
          </a:p>
        </p:txBody>
      </p:sp>
      <p:sp>
        <p:nvSpPr>
          <p:cNvPr id="17" name="TextBox 16"/>
          <p:cNvSpPr txBox="1"/>
          <p:nvPr/>
        </p:nvSpPr>
        <p:spPr>
          <a:xfrm>
            <a:off x="609600" y="4648200"/>
            <a:ext cx="609600" cy="276999"/>
          </a:xfrm>
          <a:prstGeom prst="rect">
            <a:avLst/>
          </a:prstGeom>
          <a:noFill/>
        </p:spPr>
        <p:txBody>
          <a:bodyPr wrap="square" rtlCol="0">
            <a:spAutoFit/>
          </a:bodyPr>
          <a:lstStyle/>
          <a:p>
            <a:r>
              <a:rPr lang="en-US" sz="1200" dirty="0" smtClean="0"/>
              <a:t>STA2</a:t>
            </a:r>
            <a:endParaRPr lang="en-US" sz="1200" dirty="0"/>
          </a:p>
        </p:txBody>
      </p:sp>
      <p:sp>
        <p:nvSpPr>
          <p:cNvPr id="18" name="TextBox 17"/>
          <p:cNvSpPr txBox="1"/>
          <p:nvPr/>
        </p:nvSpPr>
        <p:spPr>
          <a:xfrm>
            <a:off x="721425" y="3429000"/>
            <a:ext cx="609600" cy="276999"/>
          </a:xfrm>
          <a:prstGeom prst="rect">
            <a:avLst/>
          </a:prstGeom>
          <a:noFill/>
        </p:spPr>
        <p:txBody>
          <a:bodyPr wrap="square" rtlCol="0">
            <a:spAutoFit/>
          </a:bodyPr>
          <a:lstStyle/>
          <a:p>
            <a:r>
              <a:rPr lang="en-US" sz="1200" dirty="0" smtClean="0"/>
              <a:t>AP1</a:t>
            </a:r>
            <a:endParaRPr lang="en-US" sz="1200" dirty="0"/>
          </a:p>
        </p:txBody>
      </p:sp>
      <p:sp>
        <p:nvSpPr>
          <p:cNvPr id="20" name="TextBox 19"/>
          <p:cNvSpPr txBox="1"/>
          <p:nvPr/>
        </p:nvSpPr>
        <p:spPr>
          <a:xfrm>
            <a:off x="1712025" y="2514600"/>
            <a:ext cx="1219200" cy="246221"/>
          </a:xfrm>
          <a:prstGeom prst="rect">
            <a:avLst/>
          </a:prstGeom>
          <a:noFill/>
        </p:spPr>
        <p:txBody>
          <a:bodyPr wrap="square" rtlCol="0">
            <a:spAutoFit/>
          </a:bodyPr>
          <a:lstStyle/>
          <a:p>
            <a:r>
              <a:rPr lang="en-US" sz="1000" dirty="0" smtClean="0"/>
              <a:t>HE PPDU to AP1</a:t>
            </a:r>
            <a:endParaRPr lang="en-US" sz="1000" dirty="0"/>
          </a:p>
        </p:txBody>
      </p:sp>
      <p:cxnSp>
        <p:nvCxnSpPr>
          <p:cNvPr id="22" name="Straight Connector 21"/>
          <p:cNvCxnSpPr/>
          <p:nvPr/>
        </p:nvCxnSpPr>
        <p:spPr bwMode="auto">
          <a:xfrm>
            <a:off x="1026225" y="4267200"/>
            <a:ext cx="4917375"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3" name="TextBox 22"/>
          <p:cNvSpPr txBox="1"/>
          <p:nvPr/>
        </p:nvSpPr>
        <p:spPr>
          <a:xfrm>
            <a:off x="721425" y="3962400"/>
            <a:ext cx="609600" cy="276999"/>
          </a:xfrm>
          <a:prstGeom prst="rect">
            <a:avLst/>
          </a:prstGeom>
          <a:noFill/>
        </p:spPr>
        <p:txBody>
          <a:bodyPr wrap="square" rtlCol="0">
            <a:spAutoFit/>
          </a:bodyPr>
          <a:lstStyle/>
          <a:p>
            <a:r>
              <a:rPr lang="en-US" sz="1200" dirty="0" smtClean="0"/>
              <a:t>AP2</a:t>
            </a:r>
            <a:endParaRPr lang="en-US" sz="1200" dirty="0"/>
          </a:p>
        </p:txBody>
      </p:sp>
      <p:cxnSp>
        <p:nvCxnSpPr>
          <p:cNvPr id="41" name="Straight Connector 40"/>
          <p:cNvCxnSpPr/>
          <p:nvPr/>
        </p:nvCxnSpPr>
        <p:spPr bwMode="auto">
          <a:xfrm>
            <a:off x="1254825" y="2895600"/>
            <a:ext cx="381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 name="Straight Connector 41"/>
          <p:cNvCxnSpPr/>
          <p:nvPr/>
        </p:nvCxnSpPr>
        <p:spPr bwMode="auto">
          <a:xfrm flipH="1">
            <a:off x="1178625" y="2895600"/>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 name="Straight Connector 42"/>
          <p:cNvCxnSpPr/>
          <p:nvPr/>
        </p:nvCxnSpPr>
        <p:spPr bwMode="auto">
          <a:xfrm flipH="1">
            <a:off x="1254825" y="2895600"/>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 name="Straight Connector 43"/>
          <p:cNvCxnSpPr/>
          <p:nvPr/>
        </p:nvCxnSpPr>
        <p:spPr bwMode="auto">
          <a:xfrm flipH="1">
            <a:off x="1331025" y="2895600"/>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 name="Straight Connector 44"/>
          <p:cNvCxnSpPr/>
          <p:nvPr/>
        </p:nvCxnSpPr>
        <p:spPr bwMode="auto">
          <a:xfrm flipH="1">
            <a:off x="1407225" y="2895600"/>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 name="Straight Connector 45"/>
          <p:cNvCxnSpPr/>
          <p:nvPr/>
        </p:nvCxnSpPr>
        <p:spPr bwMode="auto">
          <a:xfrm flipH="1">
            <a:off x="1483425" y="2895600"/>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 name="Straight Arrow Connector 47"/>
          <p:cNvCxnSpPr/>
          <p:nvPr/>
        </p:nvCxnSpPr>
        <p:spPr bwMode="auto">
          <a:xfrm>
            <a:off x="1981200" y="3124200"/>
            <a:ext cx="0" cy="5334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9" name="Straight Arrow Connector 48"/>
          <p:cNvCxnSpPr/>
          <p:nvPr/>
        </p:nvCxnSpPr>
        <p:spPr bwMode="auto">
          <a:xfrm>
            <a:off x="1788225" y="3124200"/>
            <a:ext cx="0" cy="17526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52" name="Straight Arrow Connector 51"/>
          <p:cNvCxnSpPr/>
          <p:nvPr/>
        </p:nvCxnSpPr>
        <p:spPr bwMode="auto">
          <a:xfrm>
            <a:off x="1905000" y="3124200"/>
            <a:ext cx="0" cy="10668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54" name="Straight Arrow Connector 53"/>
          <p:cNvCxnSpPr/>
          <p:nvPr/>
        </p:nvCxnSpPr>
        <p:spPr bwMode="auto">
          <a:xfrm flipV="1">
            <a:off x="1331025" y="4800600"/>
            <a:ext cx="381000" cy="304800"/>
          </a:xfrm>
          <a:prstGeom prst="straightConnector1">
            <a:avLst/>
          </a:prstGeom>
          <a:solidFill>
            <a:schemeClr val="accent1"/>
          </a:solidFill>
          <a:ln w="9525" cap="flat" cmpd="sng" algn="ctr">
            <a:solidFill>
              <a:schemeClr val="tx1"/>
            </a:solidFill>
            <a:prstDash val="lgDash"/>
            <a:round/>
            <a:headEnd type="none" w="med" len="med"/>
            <a:tailEnd type="arrow"/>
          </a:ln>
          <a:effectLst/>
        </p:spPr>
      </p:cxnSp>
      <p:sp>
        <p:nvSpPr>
          <p:cNvPr id="56" name="Rectangle 55"/>
          <p:cNvSpPr/>
          <p:nvPr/>
        </p:nvSpPr>
        <p:spPr bwMode="auto">
          <a:xfrm>
            <a:off x="3962400" y="4572000"/>
            <a:ext cx="12192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57" name="TextBox 56"/>
          <p:cNvSpPr txBox="1"/>
          <p:nvPr/>
        </p:nvSpPr>
        <p:spPr>
          <a:xfrm>
            <a:off x="4038600" y="4343400"/>
            <a:ext cx="1143000" cy="246221"/>
          </a:xfrm>
          <a:prstGeom prst="rect">
            <a:avLst/>
          </a:prstGeom>
          <a:noFill/>
        </p:spPr>
        <p:txBody>
          <a:bodyPr wrap="square" rtlCol="0">
            <a:spAutoFit/>
          </a:bodyPr>
          <a:lstStyle/>
          <a:p>
            <a:r>
              <a:rPr lang="en-US" sz="1000" dirty="0" smtClean="0"/>
              <a:t>HE PPDU to AP2</a:t>
            </a:r>
            <a:endParaRPr lang="en-US" sz="1000" dirty="0"/>
          </a:p>
        </p:txBody>
      </p:sp>
      <p:cxnSp>
        <p:nvCxnSpPr>
          <p:cNvPr id="59" name="Straight Arrow Connector 58"/>
          <p:cNvCxnSpPr/>
          <p:nvPr/>
        </p:nvCxnSpPr>
        <p:spPr bwMode="auto">
          <a:xfrm flipV="1">
            <a:off x="4114800" y="3991689"/>
            <a:ext cx="0" cy="58031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61" name="Straight Arrow Connector 60"/>
          <p:cNvCxnSpPr/>
          <p:nvPr/>
        </p:nvCxnSpPr>
        <p:spPr bwMode="auto">
          <a:xfrm flipV="1">
            <a:off x="4214750" y="3429000"/>
            <a:ext cx="0" cy="11430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66" name="TextBox 65"/>
          <p:cNvSpPr txBox="1"/>
          <p:nvPr/>
        </p:nvSpPr>
        <p:spPr>
          <a:xfrm>
            <a:off x="4114800" y="5862935"/>
            <a:ext cx="2057400" cy="461665"/>
          </a:xfrm>
          <a:prstGeom prst="rect">
            <a:avLst/>
          </a:prstGeom>
          <a:noFill/>
        </p:spPr>
        <p:txBody>
          <a:bodyPr wrap="square" rtlCol="0">
            <a:spAutoFit/>
          </a:bodyPr>
          <a:lstStyle/>
          <a:p>
            <a:r>
              <a:rPr lang="en-US" sz="1200" dirty="0" smtClean="0"/>
              <a:t>STA1 associates with AP1.</a:t>
            </a:r>
          </a:p>
          <a:p>
            <a:r>
              <a:rPr lang="en-US" sz="1200" dirty="0" smtClean="0"/>
              <a:t>STA2 associates with AP2.</a:t>
            </a:r>
            <a:endParaRPr lang="en-US" sz="1200" dirty="0"/>
          </a:p>
        </p:txBody>
      </p:sp>
      <p:sp>
        <p:nvSpPr>
          <p:cNvPr id="40" name="TextBox 39"/>
          <p:cNvSpPr txBox="1"/>
          <p:nvPr/>
        </p:nvSpPr>
        <p:spPr>
          <a:xfrm>
            <a:off x="609600" y="5105400"/>
            <a:ext cx="3733800" cy="400110"/>
          </a:xfrm>
          <a:prstGeom prst="rect">
            <a:avLst/>
          </a:prstGeom>
          <a:noFill/>
        </p:spPr>
        <p:txBody>
          <a:bodyPr wrap="square" rtlCol="0">
            <a:spAutoFit/>
          </a:bodyPr>
          <a:lstStyle/>
          <a:p>
            <a:r>
              <a:rPr lang="en-US" sz="1000" dirty="0" smtClean="0"/>
              <a:t>The transmission is from virtual BSS, and the detected signal is lower than dynamic CCA level and higher than -82dbm.</a:t>
            </a:r>
            <a:endParaRPr lang="en-US" sz="1000" dirty="0"/>
          </a:p>
        </p:txBody>
      </p:sp>
      <p:sp>
        <p:nvSpPr>
          <p:cNvPr id="47" name="TextBox 46"/>
          <p:cNvSpPr txBox="1"/>
          <p:nvPr/>
        </p:nvSpPr>
        <p:spPr>
          <a:xfrm>
            <a:off x="1905000" y="4419600"/>
            <a:ext cx="1143000" cy="276999"/>
          </a:xfrm>
          <a:prstGeom prst="rect">
            <a:avLst/>
          </a:prstGeom>
          <a:noFill/>
        </p:spPr>
        <p:txBody>
          <a:bodyPr wrap="square" rtlCol="0">
            <a:spAutoFit/>
          </a:bodyPr>
          <a:lstStyle/>
          <a:p>
            <a:r>
              <a:rPr lang="en-US" sz="1200" dirty="0" smtClean="0"/>
              <a:t>Busy medium</a:t>
            </a:r>
            <a:endParaRPr lang="en-US" sz="1200" dirty="0"/>
          </a:p>
        </p:txBody>
      </p:sp>
      <p:sp>
        <p:nvSpPr>
          <p:cNvPr id="50" name="Right Brace 49"/>
          <p:cNvSpPr/>
          <p:nvPr/>
        </p:nvSpPr>
        <p:spPr bwMode="auto">
          <a:xfrm rot="16200000">
            <a:off x="2438400" y="3886200"/>
            <a:ext cx="152400" cy="167640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60" name="Oval 59"/>
          <p:cNvSpPr/>
          <p:nvPr/>
        </p:nvSpPr>
        <p:spPr bwMode="auto">
          <a:xfrm>
            <a:off x="6400800" y="6019800"/>
            <a:ext cx="152400" cy="152400"/>
          </a:xfrm>
          <a:prstGeom prst="ellipse">
            <a:avLst/>
          </a:prstGeom>
          <a:noFill/>
          <a:ln w="9525"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64" name="Oval 63"/>
          <p:cNvSpPr/>
          <p:nvPr/>
        </p:nvSpPr>
        <p:spPr bwMode="auto">
          <a:xfrm>
            <a:off x="7848600" y="6019800"/>
            <a:ext cx="152400" cy="15240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67" name="TextBox 66"/>
          <p:cNvSpPr txBox="1"/>
          <p:nvPr/>
        </p:nvSpPr>
        <p:spPr>
          <a:xfrm>
            <a:off x="5943600" y="5971401"/>
            <a:ext cx="609600" cy="276999"/>
          </a:xfrm>
          <a:prstGeom prst="rect">
            <a:avLst/>
          </a:prstGeom>
          <a:noFill/>
        </p:spPr>
        <p:txBody>
          <a:bodyPr wrap="square" rtlCol="0">
            <a:spAutoFit/>
          </a:bodyPr>
          <a:lstStyle/>
          <a:p>
            <a:r>
              <a:rPr lang="en-US" sz="1200" dirty="0" smtClean="0">
                <a:solidFill>
                  <a:srgbClr val="00B050"/>
                </a:solidFill>
              </a:rPr>
              <a:t>STA1</a:t>
            </a:r>
            <a:endParaRPr lang="en-US" sz="1200" dirty="0">
              <a:solidFill>
                <a:srgbClr val="00B050"/>
              </a:solidFill>
            </a:endParaRPr>
          </a:p>
        </p:txBody>
      </p:sp>
      <p:sp>
        <p:nvSpPr>
          <p:cNvPr id="68" name="TextBox 67"/>
          <p:cNvSpPr txBox="1"/>
          <p:nvPr/>
        </p:nvSpPr>
        <p:spPr>
          <a:xfrm>
            <a:off x="7924800" y="5971401"/>
            <a:ext cx="609600" cy="276999"/>
          </a:xfrm>
          <a:prstGeom prst="rect">
            <a:avLst/>
          </a:prstGeom>
          <a:noFill/>
        </p:spPr>
        <p:txBody>
          <a:bodyPr wrap="square" rtlCol="0">
            <a:spAutoFit/>
          </a:bodyPr>
          <a:lstStyle/>
          <a:p>
            <a:r>
              <a:rPr lang="en-US" sz="1200" dirty="0" smtClean="0">
                <a:solidFill>
                  <a:srgbClr val="FF0000"/>
                </a:solidFill>
              </a:rPr>
              <a:t>STA2</a:t>
            </a:r>
            <a:endParaRPr lang="en-US" sz="1200" dirty="0">
              <a:solidFill>
                <a:srgbClr val="FF0000"/>
              </a:solidFill>
            </a:endParaRPr>
          </a:p>
        </p:txBody>
      </p:sp>
      <p:sp>
        <p:nvSpPr>
          <p:cNvPr id="71" name="Isosceles Triangle 70"/>
          <p:cNvSpPr/>
          <p:nvPr/>
        </p:nvSpPr>
        <p:spPr bwMode="auto">
          <a:xfrm>
            <a:off x="7086600" y="5562600"/>
            <a:ext cx="152400" cy="381000"/>
          </a:xfrm>
          <a:prstGeom prst="triangle">
            <a:avLst/>
          </a:prstGeom>
          <a:noFill/>
          <a:ln w="9525"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72" name="TextBox 71"/>
          <p:cNvSpPr txBox="1"/>
          <p:nvPr/>
        </p:nvSpPr>
        <p:spPr>
          <a:xfrm>
            <a:off x="6248400" y="5329535"/>
            <a:ext cx="914400" cy="461665"/>
          </a:xfrm>
          <a:prstGeom prst="rect">
            <a:avLst/>
          </a:prstGeom>
          <a:noFill/>
        </p:spPr>
        <p:txBody>
          <a:bodyPr wrap="square" rtlCol="0">
            <a:spAutoFit/>
          </a:bodyPr>
          <a:lstStyle/>
          <a:p>
            <a:r>
              <a:rPr lang="en-US" sz="1200" dirty="0" smtClean="0">
                <a:solidFill>
                  <a:srgbClr val="00B050"/>
                </a:solidFill>
              </a:rPr>
              <a:t>Virtual AP1 with color1</a:t>
            </a:r>
            <a:endParaRPr lang="en-US" sz="1200" dirty="0">
              <a:solidFill>
                <a:srgbClr val="00B050"/>
              </a:solidFill>
            </a:endParaRPr>
          </a:p>
        </p:txBody>
      </p:sp>
      <p:sp>
        <p:nvSpPr>
          <p:cNvPr id="73" name="TextBox 72"/>
          <p:cNvSpPr txBox="1"/>
          <p:nvPr/>
        </p:nvSpPr>
        <p:spPr>
          <a:xfrm>
            <a:off x="7239000" y="5329535"/>
            <a:ext cx="914400" cy="461665"/>
          </a:xfrm>
          <a:prstGeom prst="rect">
            <a:avLst/>
          </a:prstGeom>
          <a:noFill/>
        </p:spPr>
        <p:txBody>
          <a:bodyPr wrap="square" rtlCol="0">
            <a:spAutoFit/>
          </a:bodyPr>
          <a:lstStyle/>
          <a:p>
            <a:r>
              <a:rPr lang="en-US" sz="1200" dirty="0" smtClean="0">
                <a:solidFill>
                  <a:srgbClr val="FF0000"/>
                </a:solidFill>
              </a:rPr>
              <a:t>Virtual AP2 with color2</a:t>
            </a:r>
            <a:endParaRPr lang="en-US" sz="1200" dirty="0">
              <a:solidFill>
                <a:srgbClr val="FF0000"/>
              </a:solidFill>
            </a:endParaRPr>
          </a:p>
        </p:txBody>
      </p:sp>
      <p:sp>
        <p:nvSpPr>
          <p:cNvPr id="74" name="Isosceles Triangle 73"/>
          <p:cNvSpPr/>
          <p:nvPr/>
        </p:nvSpPr>
        <p:spPr bwMode="auto">
          <a:xfrm>
            <a:off x="7144000" y="5562600"/>
            <a:ext cx="152400" cy="381000"/>
          </a:xfrm>
          <a:prstGeom prst="triangl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75" name="Rectangle 74"/>
          <p:cNvSpPr/>
          <p:nvPr/>
        </p:nvSpPr>
        <p:spPr bwMode="auto">
          <a:xfrm>
            <a:off x="3007425" y="3352800"/>
            <a:ext cx="345375"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cxnSp>
        <p:nvCxnSpPr>
          <p:cNvPr id="76" name="Straight Arrow Connector 75"/>
          <p:cNvCxnSpPr/>
          <p:nvPr/>
        </p:nvCxnSpPr>
        <p:spPr bwMode="auto">
          <a:xfrm flipV="1">
            <a:off x="3188525" y="2755075"/>
            <a:ext cx="0" cy="58031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77" name="TextBox 76"/>
          <p:cNvSpPr txBox="1"/>
          <p:nvPr/>
        </p:nvSpPr>
        <p:spPr>
          <a:xfrm>
            <a:off x="2971800" y="3124200"/>
            <a:ext cx="381000" cy="246221"/>
          </a:xfrm>
          <a:prstGeom prst="rect">
            <a:avLst/>
          </a:prstGeom>
          <a:noFill/>
        </p:spPr>
        <p:txBody>
          <a:bodyPr wrap="square" rtlCol="0">
            <a:spAutoFit/>
          </a:bodyPr>
          <a:lstStyle/>
          <a:p>
            <a:r>
              <a:rPr lang="en-US" sz="1000" dirty="0" smtClean="0"/>
              <a:t>BA</a:t>
            </a:r>
            <a:endParaRPr lang="en-US" sz="1000" dirty="0"/>
          </a:p>
        </p:txBody>
      </p:sp>
      <p:cxnSp>
        <p:nvCxnSpPr>
          <p:cNvPr id="82" name="Straight Arrow Connector 81"/>
          <p:cNvCxnSpPr/>
          <p:nvPr/>
        </p:nvCxnSpPr>
        <p:spPr bwMode="auto">
          <a:xfrm flipV="1">
            <a:off x="4343400" y="2895600"/>
            <a:ext cx="0" cy="16764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84" name="Straight Arrow Connector 83"/>
          <p:cNvCxnSpPr/>
          <p:nvPr/>
        </p:nvCxnSpPr>
        <p:spPr bwMode="auto">
          <a:xfrm>
            <a:off x="3200400" y="3750625"/>
            <a:ext cx="0" cy="112617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85" name="Straight Connector 84"/>
          <p:cNvCxnSpPr/>
          <p:nvPr/>
        </p:nvCxnSpPr>
        <p:spPr bwMode="auto">
          <a:xfrm>
            <a:off x="3574475" y="4724400"/>
            <a:ext cx="381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 name="Straight Connector 85"/>
          <p:cNvCxnSpPr/>
          <p:nvPr/>
        </p:nvCxnSpPr>
        <p:spPr bwMode="auto">
          <a:xfrm flipH="1">
            <a:off x="3498275" y="4724400"/>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 name="Straight Connector 86"/>
          <p:cNvCxnSpPr/>
          <p:nvPr/>
        </p:nvCxnSpPr>
        <p:spPr bwMode="auto">
          <a:xfrm flipH="1">
            <a:off x="3574475" y="4724400"/>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8" name="Straight Connector 87"/>
          <p:cNvCxnSpPr/>
          <p:nvPr/>
        </p:nvCxnSpPr>
        <p:spPr bwMode="auto">
          <a:xfrm flipH="1">
            <a:off x="3650675" y="4724400"/>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 name="Straight Connector 88"/>
          <p:cNvCxnSpPr/>
          <p:nvPr/>
        </p:nvCxnSpPr>
        <p:spPr bwMode="auto">
          <a:xfrm flipH="1">
            <a:off x="3726875" y="4724400"/>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0" name="Straight Connector 89"/>
          <p:cNvCxnSpPr/>
          <p:nvPr/>
        </p:nvCxnSpPr>
        <p:spPr bwMode="auto">
          <a:xfrm flipH="1">
            <a:off x="3803075" y="4724400"/>
            <a:ext cx="76200" cy="2286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1" name="Rectangle 90"/>
          <p:cNvSpPr/>
          <p:nvPr/>
        </p:nvSpPr>
        <p:spPr bwMode="auto">
          <a:xfrm>
            <a:off x="5369625" y="3886200"/>
            <a:ext cx="345375"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92" name="TextBox 91"/>
          <p:cNvSpPr txBox="1"/>
          <p:nvPr/>
        </p:nvSpPr>
        <p:spPr>
          <a:xfrm>
            <a:off x="5334000" y="3693225"/>
            <a:ext cx="381000" cy="246221"/>
          </a:xfrm>
          <a:prstGeom prst="rect">
            <a:avLst/>
          </a:prstGeom>
          <a:noFill/>
        </p:spPr>
        <p:txBody>
          <a:bodyPr wrap="square" rtlCol="0">
            <a:spAutoFit/>
          </a:bodyPr>
          <a:lstStyle/>
          <a:p>
            <a:r>
              <a:rPr lang="en-US" sz="1000" dirty="0" smtClean="0"/>
              <a:t>BA </a:t>
            </a:r>
            <a:endParaRPr lang="en-US" sz="1000" dirty="0"/>
          </a:p>
        </p:txBody>
      </p:sp>
      <p:cxnSp>
        <p:nvCxnSpPr>
          <p:cNvPr id="97" name="Straight Arrow Connector 96"/>
          <p:cNvCxnSpPr/>
          <p:nvPr/>
        </p:nvCxnSpPr>
        <p:spPr bwMode="auto">
          <a:xfrm>
            <a:off x="5562600" y="4267200"/>
            <a:ext cx="0" cy="5334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98" name="Straight Arrow Connector 97"/>
          <p:cNvCxnSpPr/>
          <p:nvPr/>
        </p:nvCxnSpPr>
        <p:spPr bwMode="auto">
          <a:xfrm flipV="1">
            <a:off x="5562600" y="2831275"/>
            <a:ext cx="0" cy="9906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0" name="Oval 99"/>
          <p:cNvSpPr/>
          <p:nvPr/>
        </p:nvSpPr>
        <p:spPr bwMode="auto">
          <a:xfrm>
            <a:off x="6705600" y="4424065"/>
            <a:ext cx="152400" cy="152400"/>
          </a:xfrm>
          <a:prstGeom prst="ellipse">
            <a:avLst/>
          </a:prstGeom>
          <a:noFill/>
          <a:ln w="9525"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01" name="Oval 100"/>
          <p:cNvSpPr/>
          <p:nvPr/>
        </p:nvSpPr>
        <p:spPr bwMode="auto">
          <a:xfrm>
            <a:off x="8153400" y="4424065"/>
            <a:ext cx="152400" cy="15240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02" name="TextBox 101"/>
          <p:cNvSpPr txBox="1"/>
          <p:nvPr/>
        </p:nvSpPr>
        <p:spPr>
          <a:xfrm>
            <a:off x="6248400" y="4371201"/>
            <a:ext cx="609600" cy="276999"/>
          </a:xfrm>
          <a:prstGeom prst="rect">
            <a:avLst/>
          </a:prstGeom>
          <a:noFill/>
        </p:spPr>
        <p:txBody>
          <a:bodyPr wrap="square" rtlCol="0">
            <a:spAutoFit/>
          </a:bodyPr>
          <a:lstStyle/>
          <a:p>
            <a:r>
              <a:rPr lang="en-US" sz="1200" dirty="0" smtClean="0">
                <a:solidFill>
                  <a:srgbClr val="00B050"/>
                </a:solidFill>
              </a:rPr>
              <a:t>STA1</a:t>
            </a:r>
            <a:endParaRPr lang="en-US" sz="1200" dirty="0">
              <a:solidFill>
                <a:srgbClr val="00B050"/>
              </a:solidFill>
            </a:endParaRPr>
          </a:p>
        </p:txBody>
      </p:sp>
      <p:sp>
        <p:nvSpPr>
          <p:cNvPr id="103" name="TextBox 102"/>
          <p:cNvSpPr txBox="1"/>
          <p:nvPr/>
        </p:nvSpPr>
        <p:spPr>
          <a:xfrm>
            <a:off x="8229600" y="4371201"/>
            <a:ext cx="609600" cy="276999"/>
          </a:xfrm>
          <a:prstGeom prst="rect">
            <a:avLst/>
          </a:prstGeom>
          <a:noFill/>
        </p:spPr>
        <p:txBody>
          <a:bodyPr wrap="square" rtlCol="0">
            <a:spAutoFit/>
          </a:bodyPr>
          <a:lstStyle/>
          <a:p>
            <a:r>
              <a:rPr lang="en-US" sz="1200" dirty="0" smtClean="0">
                <a:solidFill>
                  <a:srgbClr val="FF0000"/>
                </a:solidFill>
              </a:rPr>
              <a:t>STA2</a:t>
            </a:r>
            <a:endParaRPr lang="en-US" sz="1200" dirty="0">
              <a:solidFill>
                <a:srgbClr val="FF0000"/>
              </a:solidFill>
            </a:endParaRPr>
          </a:p>
        </p:txBody>
      </p:sp>
      <p:sp>
        <p:nvSpPr>
          <p:cNvPr id="104" name="Isosceles Triangle 103"/>
          <p:cNvSpPr/>
          <p:nvPr/>
        </p:nvSpPr>
        <p:spPr bwMode="auto">
          <a:xfrm>
            <a:off x="7391400" y="3966865"/>
            <a:ext cx="152400" cy="381000"/>
          </a:xfrm>
          <a:prstGeom prst="triangle">
            <a:avLst/>
          </a:prstGeom>
          <a:noFill/>
          <a:ln w="9525"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05" name="TextBox 104"/>
          <p:cNvSpPr txBox="1"/>
          <p:nvPr/>
        </p:nvSpPr>
        <p:spPr>
          <a:xfrm>
            <a:off x="6553200" y="3733800"/>
            <a:ext cx="914400" cy="461665"/>
          </a:xfrm>
          <a:prstGeom prst="rect">
            <a:avLst/>
          </a:prstGeom>
          <a:noFill/>
        </p:spPr>
        <p:txBody>
          <a:bodyPr wrap="square" rtlCol="0">
            <a:spAutoFit/>
          </a:bodyPr>
          <a:lstStyle/>
          <a:p>
            <a:r>
              <a:rPr lang="en-US" sz="1200" dirty="0" smtClean="0">
                <a:solidFill>
                  <a:srgbClr val="00B050"/>
                </a:solidFill>
              </a:rPr>
              <a:t>Virtual AP1 with color1</a:t>
            </a:r>
            <a:endParaRPr lang="en-US" sz="1200" dirty="0">
              <a:solidFill>
                <a:srgbClr val="00B050"/>
              </a:solidFill>
            </a:endParaRPr>
          </a:p>
        </p:txBody>
      </p:sp>
      <p:sp>
        <p:nvSpPr>
          <p:cNvPr id="106" name="TextBox 105"/>
          <p:cNvSpPr txBox="1"/>
          <p:nvPr/>
        </p:nvSpPr>
        <p:spPr>
          <a:xfrm>
            <a:off x="7543800" y="3733800"/>
            <a:ext cx="914400" cy="461665"/>
          </a:xfrm>
          <a:prstGeom prst="rect">
            <a:avLst/>
          </a:prstGeom>
          <a:noFill/>
        </p:spPr>
        <p:txBody>
          <a:bodyPr wrap="square" rtlCol="0">
            <a:spAutoFit/>
          </a:bodyPr>
          <a:lstStyle/>
          <a:p>
            <a:r>
              <a:rPr lang="en-US" sz="1200" dirty="0" smtClean="0">
                <a:solidFill>
                  <a:srgbClr val="FF0000"/>
                </a:solidFill>
              </a:rPr>
              <a:t>Virtual AP2 with color1</a:t>
            </a:r>
            <a:endParaRPr lang="en-US" sz="1200" dirty="0">
              <a:solidFill>
                <a:srgbClr val="FF0000"/>
              </a:solidFill>
            </a:endParaRPr>
          </a:p>
        </p:txBody>
      </p:sp>
      <p:sp>
        <p:nvSpPr>
          <p:cNvPr id="107" name="Isosceles Triangle 106"/>
          <p:cNvSpPr/>
          <p:nvPr/>
        </p:nvSpPr>
        <p:spPr bwMode="auto">
          <a:xfrm>
            <a:off x="7448800" y="3966865"/>
            <a:ext cx="152400" cy="381000"/>
          </a:xfrm>
          <a:prstGeom prst="triangl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63"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11</a:t>
            </a:fld>
            <a:endParaRPr lang="en-US" dirty="0"/>
          </a:p>
        </p:txBody>
      </p:sp>
      <p:sp>
        <p:nvSpPr>
          <p:cNvPr id="65" name="Rectangle 5"/>
          <p:cNvSpPr>
            <a:spLocks noGrp="1" noChangeArrowheads="1"/>
          </p:cNvSpPr>
          <p:nvPr>
            <p:ph type="ftr" sz="quarter" idx="11"/>
          </p:nvPr>
        </p:nvSpPr>
        <p:spPr>
          <a:xfrm>
            <a:off x="6628336" y="6475413"/>
            <a:ext cx="1736053"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78728"/>
            <a:ext cx="8610600" cy="762000"/>
          </a:xfrm>
        </p:spPr>
        <p:txBody>
          <a:bodyPr/>
          <a:lstStyle/>
          <a:p>
            <a:r>
              <a:rPr lang="en-US" sz="2800" dirty="0" smtClean="0"/>
              <a:t>MU Transmission with multiple Virtual APs</a:t>
            </a:r>
            <a:endParaRPr lang="en-US" sz="2800" dirty="0"/>
          </a:p>
        </p:txBody>
      </p:sp>
      <p:sp>
        <p:nvSpPr>
          <p:cNvPr id="66" name="TextBox 65"/>
          <p:cNvSpPr txBox="1"/>
          <p:nvPr/>
        </p:nvSpPr>
        <p:spPr>
          <a:xfrm>
            <a:off x="4624450" y="5181600"/>
            <a:ext cx="2057400" cy="461665"/>
          </a:xfrm>
          <a:prstGeom prst="rect">
            <a:avLst/>
          </a:prstGeom>
          <a:noFill/>
        </p:spPr>
        <p:txBody>
          <a:bodyPr wrap="square" rtlCol="0">
            <a:spAutoFit/>
          </a:bodyPr>
          <a:lstStyle/>
          <a:p>
            <a:r>
              <a:rPr lang="en-US" sz="1200" dirty="0" smtClean="0"/>
              <a:t>STA1 associates with AP1.</a:t>
            </a:r>
          </a:p>
          <a:p>
            <a:r>
              <a:rPr lang="en-US" sz="1200" dirty="0" smtClean="0"/>
              <a:t>STA2 associates with AP2.</a:t>
            </a:r>
            <a:endParaRPr lang="en-US" sz="1200" dirty="0"/>
          </a:p>
        </p:txBody>
      </p:sp>
      <p:sp>
        <p:nvSpPr>
          <p:cNvPr id="67" name="Content Placeholder 2"/>
          <p:cNvSpPr txBox="1">
            <a:spLocks/>
          </p:cNvSpPr>
          <p:nvPr/>
        </p:nvSpPr>
        <p:spPr bwMode="auto">
          <a:xfrm>
            <a:off x="0" y="1219200"/>
            <a:ext cx="914400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rgbClr val="D7381B"/>
              </a:buClr>
              <a:buFontTx/>
              <a:buChar char="•"/>
              <a:defRPr/>
            </a:pPr>
            <a:r>
              <a:rPr lang="en-US" sz="1600" kern="0" dirty="0" smtClean="0">
                <a:latin typeface="+mn-lt"/>
              </a:rPr>
              <a:t>When all virtual APs have same BSS color, </a:t>
            </a:r>
            <a:r>
              <a:rPr lang="en-US" sz="1600" dirty="0" smtClean="0"/>
              <a:t>frames from/to STAs associated with multiple virtual APs can be included in one MU transmission</a:t>
            </a:r>
            <a:r>
              <a:rPr lang="en-US" sz="1600" kern="0" dirty="0" smtClean="0">
                <a:latin typeface="+mn-lt"/>
              </a:rPr>
              <a:t>.</a:t>
            </a:r>
          </a:p>
        </p:txBody>
      </p:sp>
      <p:sp>
        <p:nvSpPr>
          <p:cNvPr id="69" name="Rectangle 68"/>
          <p:cNvSpPr/>
          <p:nvPr/>
        </p:nvSpPr>
        <p:spPr bwMode="auto">
          <a:xfrm>
            <a:off x="1371600" y="4038600"/>
            <a:ext cx="609600" cy="762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70" name="Rectangle 69"/>
          <p:cNvSpPr/>
          <p:nvPr/>
        </p:nvSpPr>
        <p:spPr bwMode="auto">
          <a:xfrm>
            <a:off x="1981200" y="4038600"/>
            <a:ext cx="12954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71" name="TextBox 70"/>
          <p:cNvSpPr txBox="1"/>
          <p:nvPr/>
        </p:nvSpPr>
        <p:spPr>
          <a:xfrm>
            <a:off x="228600" y="4114800"/>
            <a:ext cx="1143000" cy="461665"/>
          </a:xfrm>
          <a:prstGeom prst="rect">
            <a:avLst/>
          </a:prstGeom>
          <a:noFill/>
        </p:spPr>
        <p:txBody>
          <a:bodyPr wrap="square" rtlCol="0">
            <a:spAutoFit/>
          </a:bodyPr>
          <a:lstStyle/>
          <a:p>
            <a:r>
              <a:rPr lang="en-US" sz="1200" dirty="0" smtClean="0"/>
              <a:t>Primary 20MHz for STA1</a:t>
            </a:r>
            <a:endParaRPr lang="en-US" sz="1200" dirty="0"/>
          </a:p>
        </p:txBody>
      </p:sp>
      <p:sp>
        <p:nvSpPr>
          <p:cNvPr id="74" name="TextBox 73"/>
          <p:cNvSpPr txBox="1"/>
          <p:nvPr/>
        </p:nvSpPr>
        <p:spPr>
          <a:xfrm>
            <a:off x="228600" y="4876800"/>
            <a:ext cx="1143000" cy="461665"/>
          </a:xfrm>
          <a:prstGeom prst="rect">
            <a:avLst/>
          </a:prstGeom>
          <a:noFill/>
        </p:spPr>
        <p:txBody>
          <a:bodyPr wrap="square" rtlCol="0">
            <a:spAutoFit/>
          </a:bodyPr>
          <a:lstStyle/>
          <a:p>
            <a:r>
              <a:rPr lang="en-US" sz="1200" dirty="0" smtClean="0"/>
              <a:t>Primary 20MHz for STA2</a:t>
            </a:r>
            <a:endParaRPr lang="en-US" sz="1200" dirty="0"/>
          </a:p>
        </p:txBody>
      </p:sp>
      <p:sp>
        <p:nvSpPr>
          <p:cNvPr id="83" name="Rectangle 82"/>
          <p:cNvSpPr/>
          <p:nvPr/>
        </p:nvSpPr>
        <p:spPr bwMode="auto">
          <a:xfrm>
            <a:off x="1371600" y="4876800"/>
            <a:ext cx="609600" cy="762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85" name="Rectangle 84"/>
          <p:cNvSpPr/>
          <p:nvPr/>
        </p:nvSpPr>
        <p:spPr bwMode="auto">
          <a:xfrm>
            <a:off x="1981200" y="5257800"/>
            <a:ext cx="12954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cxnSp>
        <p:nvCxnSpPr>
          <p:cNvPr id="88" name="Straight Arrow Connector 87"/>
          <p:cNvCxnSpPr/>
          <p:nvPr/>
        </p:nvCxnSpPr>
        <p:spPr bwMode="auto">
          <a:xfrm flipH="1" flipV="1">
            <a:off x="1828800" y="4648200"/>
            <a:ext cx="457200" cy="152400"/>
          </a:xfrm>
          <a:prstGeom prst="straightConnector1">
            <a:avLst/>
          </a:prstGeom>
          <a:solidFill>
            <a:schemeClr val="accent1"/>
          </a:solidFill>
          <a:ln w="9525" cap="flat" cmpd="sng" algn="ctr">
            <a:solidFill>
              <a:schemeClr val="tx1"/>
            </a:solidFill>
            <a:prstDash val="lgDash"/>
            <a:round/>
            <a:headEnd type="none" w="med" len="med"/>
            <a:tailEnd type="arrow"/>
          </a:ln>
          <a:effectLst/>
        </p:spPr>
      </p:cxnSp>
      <p:cxnSp>
        <p:nvCxnSpPr>
          <p:cNvPr id="90" name="Straight Arrow Connector 89"/>
          <p:cNvCxnSpPr/>
          <p:nvPr/>
        </p:nvCxnSpPr>
        <p:spPr bwMode="auto">
          <a:xfrm flipH="1">
            <a:off x="1840675" y="4876800"/>
            <a:ext cx="457200" cy="152400"/>
          </a:xfrm>
          <a:prstGeom prst="straightConnector1">
            <a:avLst/>
          </a:prstGeom>
          <a:solidFill>
            <a:schemeClr val="accent1"/>
          </a:solidFill>
          <a:ln w="9525" cap="flat" cmpd="sng" algn="ctr">
            <a:solidFill>
              <a:schemeClr val="tx1"/>
            </a:solidFill>
            <a:prstDash val="lgDash"/>
            <a:round/>
            <a:headEnd type="none" w="med" len="med"/>
            <a:tailEnd type="arrow"/>
          </a:ln>
          <a:effectLst/>
        </p:spPr>
      </p:cxnSp>
      <p:sp>
        <p:nvSpPr>
          <p:cNvPr id="94" name="TextBox 93"/>
          <p:cNvSpPr txBox="1"/>
          <p:nvPr/>
        </p:nvSpPr>
        <p:spPr>
          <a:xfrm>
            <a:off x="2338450" y="4631375"/>
            <a:ext cx="2286000" cy="461665"/>
          </a:xfrm>
          <a:prstGeom prst="rect">
            <a:avLst/>
          </a:prstGeom>
          <a:noFill/>
        </p:spPr>
        <p:txBody>
          <a:bodyPr wrap="square" rtlCol="0">
            <a:spAutoFit/>
          </a:bodyPr>
          <a:lstStyle/>
          <a:p>
            <a:r>
              <a:rPr lang="en-US" sz="1200" dirty="0" smtClean="0"/>
              <a:t>HE SIGs are same when all virtual APs have same BSS color.</a:t>
            </a:r>
            <a:endParaRPr lang="en-US" sz="1200" dirty="0"/>
          </a:p>
        </p:txBody>
      </p:sp>
      <p:sp>
        <p:nvSpPr>
          <p:cNvPr id="105" name="Oval 104"/>
          <p:cNvSpPr/>
          <p:nvPr/>
        </p:nvSpPr>
        <p:spPr bwMode="auto">
          <a:xfrm>
            <a:off x="6834250" y="5410200"/>
            <a:ext cx="152400" cy="152400"/>
          </a:xfrm>
          <a:prstGeom prst="ellipse">
            <a:avLst/>
          </a:prstGeom>
          <a:noFill/>
          <a:ln w="9525"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06" name="Oval 105"/>
          <p:cNvSpPr/>
          <p:nvPr/>
        </p:nvSpPr>
        <p:spPr bwMode="auto">
          <a:xfrm>
            <a:off x="8229600" y="5410200"/>
            <a:ext cx="152400" cy="15240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07" name="TextBox 106"/>
          <p:cNvSpPr txBox="1"/>
          <p:nvPr/>
        </p:nvSpPr>
        <p:spPr>
          <a:xfrm>
            <a:off x="6377050" y="5361801"/>
            <a:ext cx="609600" cy="276999"/>
          </a:xfrm>
          <a:prstGeom prst="rect">
            <a:avLst/>
          </a:prstGeom>
          <a:noFill/>
        </p:spPr>
        <p:txBody>
          <a:bodyPr wrap="square" rtlCol="0">
            <a:spAutoFit/>
          </a:bodyPr>
          <a:lstStyle/>
          <a:p>
            <a:r>
              <a:rPr lang="en-US" sz="1200" dirty="0" smtClean="0">
                <a:solidFill>
                  <a:srgbClr val="00B050"/>
                </a:solidFill>
              </a:rPr>
              <a:t>STA1</a:t>
            </a:r>
            <a:endParaRPr lang="en-US" sz="1200" dirty="0">
              <a:solidFill>
                <a:srgbClr val="00B050"/>
              </a:solidFill>
            </a:endParaRPr>
          </a:p>
        </p:txBody>
      </p:sp>
      <p:sp>
        <p:nvSpPr>
          <p:cNvPr id="108" name="TextBox 107"/>
          <p:cNvSpPr txBox="1"/>
          <p:nvPr/>
        </p:nvSpPr>
        <p:spPr>
          <a:xfrm>
            <a:off x="8358250" y="5361801"/>
            <a:ext cx="609600" cy="276999"/>
          </a:xfrm>
          <a:prstGeom prst="rect">
            <a:avLst/>
          </a:prstGeom>
          <a:noFill/>
        </p:spPr>
        <p:txBody>
          <a:bodyPr wrap="square" rtlCol="0">
            <a:spAutoFit/>
          </a:bodyPr>
          <a:lstStyle/>
          <a:p>
            <a:r>
              <a:rPr lang="en-US" sz="1200" dirty="0" smtClean="0">
                <a:solidFill>
                  <a:srgbClr val="FF0000"/>
                </a:solidFill>
              </a:rPr>
              <a:t>STA2</a:t>
            </a:r>
            <a:endParaRPr lang="en-US" sz="1200" dirty="0">
              <a:solidFill>
                <a:srgbClr val="FF0000"/>
              </a:solidFill>
            </a:endParaRPr>
          </a:p>
        </p:txBody>
      </p:sp>
      <p:sp>
        <p:nvSpPr>
          <p:cNvPr id="111" name="Isosceles Triangle 110"/>
          <p:cNvSpPr/>
          <p:nvPr/>
        </p:nvSpPr>
        <p:spPr bwMode="auto">
          <a:xfrm>
            <a:off x="7520050" y="4953000"/>
            <a:ext cx="152400" cy="381000"/>
          </a:xfrm>
          <a:prstGeom prst="triangle">
            <a:avLst/>
          </a:prstGeom>
          <a:noFill/>
          <a:ln w="9525"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12" name="TextBox 111"/>
          <p:cNvSpPr txBox="1"/>
          <p:nvPr/>
        </p:nvSpPr>
        <p:spPr>
          <a:xfrm>
            <a:off x="6681850" y="4719935"/>
            <a:ext cx="914400" cy="461665"/>
          </a:xfrm>
          <a:prstGeom prst="rect">
            <a:avLst/>
          </a:prstGeom>
          <a:noFill/>
        </p:spPr>
        <p:txBody>
          <a:bodyPr wrap="square" rtlCol="0">
            <a:spAutoFit/>
          </a:bodyPr>
          <a:lstStyle/>
          <a:p>
            <a:r>
              <a:rPr lang="en-US" sz="1200" dirty="0" smtClean="0">
                <a:solidFill>
                  <a:srgbClr val="00B050"/>
                </a:solidFill>
              </a:rPr>
              <a:t>Virtual AP1 with color0</a:t>
            </a:r>
            <a:endParaRPr lang="en-US" sz="1200" dirty="0">
              <a:solidFill>
                <a:srgbClr val="00B050"/>
              </a:solidFill>
            </a:endParaRPr>
          </a:p>
        </p:txBody>
      </p:sp>
      <p:sp>
        <p:nvSpPr>
          <p:cNvPr id="113" name="TextBox 112"/>
          <p:cNvSpPr txBox="1"/>
          <p:nvPr/>
        </p:nvSpPr>
        <p:spPr>
          <a:xfrm>
            <a:off x="7672450" y="4719935"/>
            <a:ext cx="914400" cy="461665"/>
          </a:xfrm>
          <a:prstGeom prst="rect">
            <a:avLst/>
          </a:prstGeom>
          <a:noFill/>
        </p:spPr>
        <p:txBody>
          <a:bodyPr wrap="square" rtlCol="0">
            <a:spAutoFit/>
          </a:bodyPr>
          <a:lstStyle/>
          <a:p>
            <a:r>
              <a:rPr lang="en-US" sz="1200" dirty="0" smtClean="0">
                <a:solidFill>
                  <a:srgbClr val="FF0000"/>
                </a:solidFill>
              </a:rPr>
              <a:t>Virtual AP2 with color0</a:t>
            </a:r>
            <a:endParaRPr lang="en-US" sz="1200" dirty="0">
              <a:solidFill>
                <a:srgbClr val="FF0000"/>
              </a:solidFill>
            </a:endParaRPr>
          </a:p>
        </p:txBody>
      </p:sp>
      <p:sp>
        <p:nvSpPr>
          <p:cNvPr id="114" name="Isosceles Triangle 113"/>
          <p:cNvSpPr/>
          <p:nvPr/>
        </p:nvSpPr>
        <p:spPr bwMode="auto">
          <a:xfrm>
            <a:off x="7577450" y="4953000"/>
            <a:ext cx="152400" cy="381000"/>
          </a:xfrm>
          <a:prstGeom prst="triangl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60"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12</a:t>
            </a:fld>
            <a:endParaRPr lang="en-US" dirty="0"/>
          </a:p>
        </p:txBody>
      </p:sp>
      <p:sp>
        <p:nvSpPr>
          <p:cNvPr id="23" name="Rectangle 5"/>
          <p:cNvSpPr>
            <a:spLocks noGrp="1" noChangeArrowheads="1"/>
          </p:cNvSpPr>
          <p:nvPr>
            <p:ph type="ftr" sz="quarter" idx="11"/>
          </p:nvPr>
        </p:nvSpPr>
        <p:spPr>
          <a:xfrm>
            <a:off x="6628336" y="6475413"/>
            <a:ext cx="1736053"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dirty="0" smtClean="0"/>
              <a:t>References</a:t>
            </a:r>
            <a:endParaRPr lang="en-US" dirty="0"/>
          </a:p>
        </p:txBody>
      </p:sp>
      <p:sp>
        <p:nvSpPr>
          <p:cNvPr id="3" name="Content Placeholder 2"/>
          <p:cNvSpPr>
            <a:spLocks noGrp="1"/>
          </p:cNvSpPr>
          <p:nvPr>
            <p:ph idx="1"/>
          </p:nvPr>
        </p:nvSpPr>
        <p:spPr>
          <a:xfrm>
            <a:off x="0" y="1600200"/>
            <a:ext cx="9144000" cy="3505200"/>
          </a:xfrm>
        </p:spPr>
        <p:txBody>
          <a:bodyPr/>
          <a:lstStyle/>
          <a:p>
            <a:r>
              <a:rPr lang="en-US" sz="2000" dirty="0" smtClean="0"/>
              <a:t>[1] Draft P802.11REVmc_D5.0</a:t>
            </a:r>
          </a:p>
          <a:p>
            <a:r>
              <a:rPr lang="en-US" sz="2000" dirty="0" smtClean="0"/>
              <a:t>[2]11-15/132r13 Specification Framework for </a:t>
            </a:r>
            <a:r>
              <a:rPr lang="en-US" sz="2000" dirty="0" err="1" smtClean="0"/>
              <a:t>TGax</a:t>
            </a:r>
            <a:r>
              <a:rPr lang="en-US" sz="2000" dirty="0" smtClean="0"/>
              <a:t>  </a:t>
            </a:r>
            <a:endParaRPr lang="pt-BR" sz="2000" dirty="0" smtClean="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13</a:t>
            </a:fld>
            <a:endParaRPr lang="en-US" dirty="0"/>
          </a:p>
        </p:txBody>
      </p:sp>
      <p:sp>
        <p:nvSpPr>
          <p:cNvPr id="7" name="Rectangle 5"/>
          <p:cNvSpPr>
            <a:spLocks noGrp="1" noChangeArrowheads="1"/>
          </p:cNvSpPr>
          <p:nvPr>
            <p:ph type="ftr" sz="quarter" idx="11"/>
          </p:nvPr>
        </p:nvSpPr>
        <p:spPr>
          <a:xfrm>
            <a:off x="6628336" y="6475413"/>
            <a:ext cx="1736053"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extLst>
      <p:ext uri="{BB962C8B-B14F-4D97-AF65-F5344CB8AC3E}">
        <p14:creationId xmlns:p14="http://schemas.microsoft.com/office/powerpoint/2010/main" xmlns="" val="24524715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a:xfrm>
            <a:off x="0" y="1528764"/>
            <a:ext cx="9144000" cy="4719635"/>
          </a:xfrm>
        </p:spPr>
        <p:txBody>
          <a:bodyPr/>
          <a:lstStyle/>
          <a:p>
            <a:pPr>
              <a:buNone/>
            </a:pPr>
            <a:r>
              <a:rPr lang="en-US" sz="1800" dirty="0" smtClean="0"/>
              <a:t>Do you agree to add the following text into the SFD:</a:t>
            </a:r>
          </a:p>
          <a:p>
            <a:r>
              <a:rPr lang="en-US" sz="1800" dirty="0" smtClean="0"/>
              <a:t>A same BSS Color shall be used for the virtual APs which are defined </a:t>
            </a:r>
            <a:r>
              <a:rPr lang="en-US" sz="1800" dirty="0" smtClean="0"/>
              <a:t>by </a:t>
            </a:r>
            <a:r>
              <a:rPr lang="en-US" sz="1800" dirty="0" smtClean="0"/>
              <a:t>TBD </a:t>
            </a:r>
            <a:r>
              <a:rPr lang="en-US" sz="1800" dirty="0" smtClean="0"/>
              <a:t>Multiple </a:t>
            </a:r>
            <a:r>
              <a:rPr lang="en-US" sz="1800" dirty="0" smtClean="0"/>
              <a:t>BSSID </a:t>
            </a:r>
            <a:r>
              <a:rPr lang="en-US" sz="1800" dirty="0" smtClean="0"/>
              <a:t>signaling</a:t>
            </a:r>
            <a:endParaRPr lang="en-US" sz="1800" dirty="0" smtClean="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14</a:t>
            </a:fld>
            <a:endParaRPr lang="en-US" dirty="0"/>
          </a:p>
        </p:txBody>
      </p:sp>
      <p:sp>
        <p:nvSpPr>
          <p:cNvPr id="7" name="Rectangle 5"/>
          <p:cNvSpPr>
            <a:spLocks noGrp="1" noChangeArrowheads="1"/>
          </p:cNvSpPr>
          <p:nvPr>
            <p:ph type="ftr" sz="quarter" idx="11"/>
          </p:nvPr>
        </p:nvSpPr>
        <p:spPr>
          <a:xfrm>
            <a:off x="6628336" y="6475413"/>
            <a:ext cx="1736053"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extLst>
      <p:ext uri="{BB962C8B-B14F-4D97-AF65-F5344CB8AC3E}">
        <p14:creationId xmlns:p14="http://schemas.microsoft.com/office/powerpoint/2010/main" xmlns="" val="19763013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dirty="0" smtClean="0"/>
              <a:t>Slide </a:t>
            </a:r>
            <a:fld id="{E7E6215C-0148-4EB1-A390-22B113FC486F}" type="slidenum">
              <a:rPr lang="en-US" smtClean="0"/>
              <a:pPr>
                <a:defRPr/>
              </a:pPr>
              <a:t>2</a:t>
            </a:fld>
            <a:endParaRPr lang="en-US" dirty="0"/>
          </a:p>
        </p:txBody>
      </p:sp>
      <p:sp>
        <p:nvSpPr>
          <p:cNvPr id="19" name="标题 18"/>
          <p:cNvSpPr>
            <a:spLocks noGrp="1"/>
          </p:cNvSpPr>
          <p:nvPr>
            <p:ph type="title"/>
          </p:nvPr>
        </p:nvSpPr>
        <p:spPr>
          <a:xfrm>
            <a:off x="685800" y="6858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nvGraphicFramePr>
        <p:xfrm>
          <a:off x="762000" y="1219200"/>
          <a:ext cx="7772400" cy="51714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a:t>
                      </a:r>
                      <a:r>
                        <a:rPr lang="en-US" sz="1200" dirty="0" err="1">
                          <a:solidFill>
                            <a:srgbClr val="000000"/>
                          </a:solidFill>
                          <a:latin typeface="Times New Roman"/>
                          <a:ea typeface="Times New Roman"/>
                          <a:cs typeface="Arial"/>
                        </a:rPr>
                        <a:t>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6">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Straatweg 66-S Breukelen, 3621 BR Netherlands</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Arjun Bharadwaj</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arjunb@qti.qualcomm.com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Menzo Wentink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Richard Van Nee</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Rolf De Vegt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Simone Merlin</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Tevfik</a:t>
                      </a:r>
                      <a:r>
                        <a:rPr lang="en-US" sz="1200" dirty="0">
                          <a:solidFill>
                            <a:srgbClr val="000000"/>
                          </a:solidFill>
                          <a:latin typeface="Times New Roman"/>
                          <a:ea typeface="Times New Roman"/>
                          <a:cs typeface="Arial"/>
                        </a:rPr>
                        <a:t> </a:t>
                      </a:r>
                      <a:r>
                        <a:rPr lang="en-US" sz="1200" dirty="0" err="1">
                          <a:solidFill>
                            <a:srgbClr val="000000"/>
                          </a:solidFill>
                          <a:latin typeface="Times New Roman"/>
                          <a:ea typeface="Times New Roman"/>
                          <a:cs typeface="Arial"/>
                        </a:rPr>
                        <a:t>Yucek</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Rectangle 5"/>
          <p:cNvSpPr>
            <a:spLocks noGrp="1" noChangeArrowheads="1"/>
          </p:cNvSpPr>
          <p:nvPr>
            <p:ph type="ftr" sz="quarter" idx="11"/>
          </p:nvPr>
        </p:nvSpPr>
        <p:spPr>
          <a:xfrm>
            <a:off x="6628336" y="6475413"/>
            <a:ext cx="1736053"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3</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nvGraphicFramePr>
        <p:xfrm>
          <a:off x="762000" y="1143000"/>
          <a:ext cx="7239000" cy="274320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Robert Stacey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Intel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2111 NE 25th Ave, Hillsboro OR 97124, USA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+1-503-724-893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Times New Roman"/>
                          <a:ea typeface="Times New Roman"/>
                          <a:cs typeface="Arial"/>
                        </a:rPr>
                        <a:t>robert.stacey@intel.com</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Eldad Perahia</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eldad.perahia@intel.com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a:t>
                      </a:r>
                      <a:r>
                        <a:rPr lang="en-US" sz="1200" dirty="0" err="1" smtClean="0">
                          <a:solidFill>
                            <a:srgbClr val="000000"/>
                          </a:solidFill>
                          <a:latin typeface="+mn-lt"/>
                          <a:ea typeface="Times New Roman"/>
                          <a:cs typeface="Arial"/>
                        </a:rPr>
                        <a:t>cariou</a:t>
                      </a:r>
                      <a:r>
                        <a:rPr lang="en-US" sz="1200" dirty="0" smtClean="0">
                          <a:solidFill>
                            <a:srgbClr val="000000"/>
                          </a:solidFill>
                          <a:latin typeface="+mn-lt"/>
                          <a:ea typeface="Times New Roman"/>
                          <a:cs typeface="Arial"/>
                        </a:rPr>
                        <a:t>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Rongzhen</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rongzhen.yang@intel.com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nvGraphicFramePr>
        <p:xfrm>
          <a:off x="762000" y="3886200"/>
          <a:ext cx="7239000" cy="201847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b="0" dirty="0">
                          <a:solidFill>
                            <a:srgbClr val="000000"/>
                          </a:solidFill>
                          <a:latin typeface="Times New Roman"/>
                          <a:ea typeface="Times New Roman"/>
                          <a:cs typeface="Arial"/>
                        </a:rPr>
                        <a:t>Broadcom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2"/>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Matthew Fischer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mfischer@broadcom.com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Sriram Venkateswaran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Zhou</a:t>
                      </a:r>
                      <a:r>
                        <a:rPr lang="en-US" sz="1200" baseline="0" dirty="0" smtClean="0">
                          <a:solidFill>
                            <a:srgbClr val="000000"/>
                          </a:solidFill>
                          <a:latin typeface="Times New Roman"/>
                          <a:ea typeface="Times New Roman"/>
                          <a:cs typeface="Arial"/>
                        </a:rPr>
                        <a:t>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Andrew Blanksby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Vinko Erceg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Rectangle 5"/>
          <p:cNvSpPr>
            <a:spLocks noGrp="1" noChangeArrowheads="1"/>
          </p:cNvSpPr>
          <p:nvPr>
            <p:ph type="ftr" sz="quarter" idx="11"/>
          </p:nvPr>
        </p:nvSpPr>
        <p:spPr>
          <a:xfrm>
            <a:off x="6628336" y="6475413"/>
            <a:ext cx="1736053"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4</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nvGraphicFramePr>
        <p:xfrm>
          <a:off x="762000" y="914400"/>
          <a:ext cx="7239000" cy="337875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No. 1 Dusing 1</a:t>
                      </a:r>
                      <a:r>
                        <a:rPr lang="en-GB" sz="1200" baseline="30000">
                          <a:solidFill>
                            <a:srgbClr val="000000"/>
                          </a:solidFill>
                          <a:latin typeface="Times New Roman"/>
                          <a:ea typeface="Times New Roman"/>
                          <a:cs typeface="Arial"/>
                        </a:rPr>
                        <a:t>st</a:t>
                      </a:r>
                      <a:r>
                        <a:rPr lang="en-GB" sz="1200">
                          <a:solidFill>
                            <a:srgbClr val="000000"/>
                          </a:solidFill>
                          <a:latin typeface="Times New Roman"/>
                          <a:ea typeface="Times New Roman"/>
                          <a:cs typeface="Arial"/>
                        </a:rPr>
                        <a:t> Road, Hsinchu, Taiwan</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+886-3-567-0766</a:t>
                      </a: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Chingwa Hu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chinghwa.yu@mediatek.com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p>
                      <a:pPr marL="0" marR="0" algn="ctr">
                        <a:spcBef>
                          <a:spcPts val="0"/>
                        </a:spcBef>
                        <a:spcAft>
                          <a:spcPts val="0"/>
                        </a:spcAft>
                      </a:pPr>
                      <a:r>
                        <a:rPr lang="en-US" sz="1200">
                          <a:solidFill>
                            <a:srgbClr val="000000"/>
                          </a:solidFill>
                          <a:latin typeface="Times New Roman"/>
                          <a:ea typeface="Times New Roman"/>
                          <a:cs typeface="Arial"/>
                        </a:rPr>
                        <a:t>USA</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2860 Junction Ave, San Jose, CA 95134, USA</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thomas.pare@mediatek.com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ChaoChun Wang</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chaochun.wang@mediatek.com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James Wang</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Jianhan Liu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Jianhan.Liu@mediatek.com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Tianyu Wu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Russell Huang</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nvGraphicFramePr>
        <p:xfrm>
          <a:off x="762000" y="4267200"/>
          <a:ext cx="7239000" cy="13772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lt1"/>
                          </a:solidFill>
                          <a:latin typeface="+mn-lt"/>
                          <a:ea typeface="+mn-ea"/>
                          <a:cs typeface="+mn-cs"/>
                        </a:rPr>
                        <a:t> </a:t>
                      </a:r>
                      <a:r>
                        <a:rPr lang="en-US" sz="1200" b="0" u="sng" kern="1200" dirty="0" smtClean="0">
                          <a:solidFill>
                            <a:schemeClr val="lt1"/>
                          </a:solidFill>
                          <a:latin typeface="+mn-lt"/>
                          <a:ea typeface="+mn-ea"/>
                          <a:cs typeface="+mn-cs"/>
                          <a:hlinkClick r:id="rId2"/>
                        </a:rPr>
                        <a:t>joonsuk@apple.com</a:t>
                      </a:r>
                      <a:endParaRPr lang="en-US" sz="9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Aon </a:t>
                      </a:r>
                      <a:r>
                        <a:rPr lang="en-US" sz="1200" kern="1200" dirty="0" err="1" smtClean="0">
                          <a:solidFill>
                            <a:schemeClr val="dk1"/>
                          </a:solidFill>
                          <a:latin typeface="+mn-lt"/>
                          <a:ea typeface="+mn-ea"/>
                          <a:cs typeface="+mn-cs"/>
                        </a:rPr>
                        <a:t>Mujtaba</a:t>
                      </a:r>
                      <a:r>
                        <a:rPr lang="en-US" sz="12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3"/>
                        </a:rPr>
                        <a:t>mujtaba@apple.com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4"/>
                        </a:rPr>
                        <a:t>guoqing_li@apple.com</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5"/>
                        </a:rPr>
                        <a:t>ericwong@apple.com</a:t>
                      </a:r>
                      <a:r>
                        <a:rPr lang="en-US" sz="900" dirty="0">
                          <a:solidFill>
                            <a:srgbClr val="000000"/>
                          </a:solidFill>
                          <a:latin typeface="Times New Roman"/>
                          <a:ea typeface="Times New Roman"/>
                          <a:cs typeface="Arial"/>
                        </a:rPr>
                        <a:t> </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6"/>
                        </a:rPr>
                        <a:t>chartman@apple.com</a:t>
                      </a:r>
                      <a:endParaRPr lang="en-US" sz="900" u="none"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Rectangle 5"/>
          <p:cNvSpPr>
            <a:spLocks noGrp="1" noChangeArrowheads="1"/>
          </p:cNvSpPr>
          <p:nvPr>
            <p:ph type="ftr" sz="quarter" idx="11"/>
          </p:nvPr>
        </p:nvSpPr>
        <p:spPr>
          <a:xfrm>
            <a:off x="6628336" y="6475413"/>
            <a:ext cx="1736053"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z="900" smtClean="0"/>
              <a:t>Slide </a:t>
            </a:r>
            <a:fld id="{E7E6215C-0148-4EB1-A390-22B113FC486F}" type="slidenum">
              <a:rPr lang="en-US" sz="900" smtClean="0"/>
              <a:pPr>
                <a:defRPr/>
              </a:pPr>
              <a:t>5</a:t>
            </a:fld>
            <a:endParaRPr lang="en-US" sz="900"/>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nvGraphicFramePr>
        <p:xfrm>
          <a:off x="762000" y="914400"/>
          <a:ext cx="7467600" cy="4837264"/>
        </p:xfrm>
        <a:graphic>
          <a:graphicData uri="http://schemas.openxmlformats.org/drawingml/2006/table">
            <a:tbl>
              <a:tblPr firstRow="1" bandRow="1">
                <a:tableStyleId>{F5AB1C69-6EDB-4FF4-983F-18BD219EF322}</a:tableStyleId>
              </a:tblPr>
              <a:tblGrid>
                <a:gridCol w="1493520"/>
                <a:gridCol w="1179095"/>
                <a:gridCol w="1650733"/>
                <a:gridCol w="1336307"/>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Phillip Barber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The Lone Star State, TX</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pbarber@broadbandmobiletech.com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Peter Loc</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peterloc@iwirelesstech.com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 Liu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liule@huawei.com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303 Terry Fox, Suite 400 Kanata, Ottawa, Canada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Rob.Sun@huawei.com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David X.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Zhou </a:t>
                      </a:r>
                      <a:r>
                        <a:rPr lang="en-US" sz="1200" dirty="0" err="1">
                          <a:solidFill>
                            <a:srgbClr val="000000"/>
                          </a:solidFill>
                          <a:latin typeface="Times New Roman"/>
                          <a:ea typeface="Times New Roman"/>
                          <a:cs typeface="Arial"/>
                        </a:rPr>
                        <a:t>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+86-18565826350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Lanzhou1@huawei.com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303 Terry Fox, Suite 400 Kanata, Ottawa, Canada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Rectangle 5"/>
          <p:cNvSpPr>
            <a:spLocks noGrp="1" noChangeArrowheads="1"/>
          </p:cNvSpPr>
          <p:nvPr>
            <p:ph type="ftr" sz="quarter" idx="11"/>
          </p:nvPr>
        </p:nvSpPr>
        <p:spPr>
          <a:xfrm>
            <a:off x="6628336" y="6475413"/>
            <a:ext cx="1736053"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z="900" dirty="0" smtClean="0"/>
              <a:t>Slide </a:t>
            </a:r>
            <a:fld id="{E7E6215C-0148-4EB1-A390-22B113FC486F}" type="slidenum">
              <a:rPr lang="en-US" sz="900" smtClean="0"/>
              <a:pPr>
                <a:defRPr/>
              </a:pPr>
              <a:t>6</a:t>
            </a:fld>
            <a:endParaRPr lang="en-US" sz="900" dirty="0"/>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7" name="Table 6"/>
          <p:cNvGraphicFramePr>
            <a:graphicFrameLocks noGrp="1"/>
          </p:cNvGraphicFramePr>
          <p:nvPr/>
        </p:nvGraphicFramePr>
        <p:xfrm>
          <a:off x="762000" y="4374963"/>
          <a:ext cx="7620000" cy="379420"/>
        </p:xfrm>
        <a:graphic>
          <a:graphicData uri="http://schemas.openxmlformats.org/drawingml/2006/table">
            <a:tbl>
              <a:tblPr/>
              <a:tblGrid>
                <a:gridCol w="1523999"/>
                <a:gridCol w="1219200"/>
                <a:gridCol w="1676400"/>
                <a:gridCol w="1371600"/>
                <a:gridCol w="1828801"/>
              </a:tblGrid>
              <a:tr h="189710">
                <a:tc>
                  <a:txBody>
                    <a:bodyPr/>
                    <a:lstStyle/>
                    <a:p>
                      <a:pPr algn="ctr" fontAlgn="ctr"/>
                      <a:r>
                        <a:rPr lang="en-US" sz="1000" b="0" i="0" u="none" strike="noStrike" dirty="0">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Pooya Monajemi</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3"/>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nvGraphicFramePr>
        <p:xfrm>
          <a:off x="762000" y="1078644"/>
          <a:ext cx="7620000" cy="3294104"/>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err="1" smtClean="0">
                          <a:solidFill>
                            <a:schemeClr val="dk1"/>
                          </a:solidFill>
                          <a:latin typeface="+mn-lt"/>
                          <a:ea typeface="+mn-ea"/>
                          <a:cs typeface="+mn-cs"/>
                        </a:rPr>
                        <a:t>Hyeyoung</a:t>
                      </a:r>
                      <a:r>
                        <a:rPr lang="en-US" sz="1200" kern="1200" dirty="0" smtClean="0">
                          <a:solidFill>
                            <a:schemeClr val="dk1"/>
                          </a:solidFill>
                          <a:latin typeface="+mn-lt"/>
                          <a:ea typeface="+mn-ea"/>
                          <a:cs typeface="+mn-cs"/>
                        </a:rPr>
                        <a:t> Choi </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4"/>
                        </a:rPr>
                        <a:t>hy0117.choi@lge.com</a:t>
                      </a:r>
                      <a:r>
                        <a:rPr lang="en-US" sz="1200" kern="1200" dirty="0" smtClean="0">
                          <a:solidFill>
                            <a:schemeClr val="dk1"/>
                          </a:solidFill>
                          <a:latin typeface="+mn-lt"/>
                          <a:ea typeface="+mn-ea"/>
                          <a:cs typeface="+mn-cs"/>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Giwon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giwon.park@lge.com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Derham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Orange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thomas.derham@orange.com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nvGraphicFramePr>
        <p:xfrm>
          <a:off x="762000" y="4762500"/>
          <a:ext cx="7620000" cy="1100317"/>
        </p:xfrm>
        <a:graphic>
          <a:graphicData uri="http://schemas.openxmlformats.org/drawingml/2006/table">
            <a:tbl>
              <a:tblPr/>
              <a:tblGrid>
                <a:gridCol w="1523999"/>
                <a:gridCol w="1219201"/>
                <a:gridCol w="1676399"/>
                <a:gridCol w="1371600"/>
                <a:gridCol w="1828801"/>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8"/>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9"/>
                        </a:rPr>
                        <a:t>xing.weimin@zte.com.cn</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 name="Rectangle 5"/>
          <p:cNvSpPr>
            <a:spLocks noGrp="1" noChangeArrowheads="1"/>
          </p:cNvSpPr>
          <p:nvPr>
            <p:ph type="ftr" sz="quarter" idx="11"/>
          </p:nvPr>
        </p:nvSpPr>
        <p:spPr>
          <a:xfrm>
            <a:off x="6628336" y="6475413"/>
            <a:ext cx="1736053"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z="900" dirty="0" smtClean="0"/>
              <a:t>Slide </a:t>
            </a:r>
            <a:fld id="{E7E6215C-0148-4EB1-A390-22B113FC486F}" type="slidenum">
              <a:rPr lang="en-US" sz="900" smtClean="0"/>
              <a:pPr>
                <a:defRPr/>
              </a:pPr>
              <a:t>7</a:t>
            </a:fld>
            <a:endParaRPr lang="en-US" sz="900" dirty="0"/>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nvGraphicFramePr>
        <p:xfrm>
          <a:off x="381000" y="1193248"/>
          <a:ext cx="8153400" cy="4476032"/>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Yusuke </a:t>
                      </a:r>
                      <a:r>
                        <a:rPr lang="en-US" sz="1200" dirty="0" err="1">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a:t>
                      </a:r>
                      <a:r>
                        <a:rPr lang="en-US" sz="1200" dirty="0" err="1">
                          <a:solidFill>
                            <a:srgbClr val="000000"/>
                          </a:solidFill>
                          <a:latin typeface="Times New Roman"/>
                          <a:ea typeface="Times New Roman"/>
                          <a:cs typeface="Arial"/>
                        </a:rPr>
                        <a:t>Kishida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kishida.akira@lab.ntt.co.jp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Fujio</a:t>
                      </a:r>
                      <a:r>
                        <a:rPr lang="en-US" sz="1200" dirty="0">
                          <a:solidFill>
                            <a:srgbClr val="000000"/>
                          </a:solidFill>
                          <a:latin typeface="Times New Roman"/>
                          <a:ea typeface="Times New Roman"/>
                          <a:cs typeface="Arial"/>
                        </a:rPr>
                        <a:t> Watanabe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000" dirty="0">
                          <a:solidFill>
                            <a:srgbClr val="000000"/>
                          </a:solidFill>
                          <a:latin typeface="Times New Roman"/>
                          <a:ea typeface="Times New Roman"/>
                          <a:cs typeface="Arial"/>
                        </a:rPr>
                        <a:t>3240 </a:t>
                      </a:r>
                      <a:r>
                        <a:rPr lang="en-US" sz="1000" dirty="0" err="1">
                          <a:solidFill>
                            <a:srgbClr val="000000"/>
                          </a:solidFill>
                          <a:latin typeface="Times New Roman"/>
                          <a:ea typeface="Times New Roman"/>
                          <a:cs typeface="Arial"/>
                        </a:rPr>
                        <a:t>Hillview</a:t>
                      </a:r>
                      <a:r>
                        <a:rPr lang="en-US" sz="1000" dirty="0">
                          <a:solidFill>
                            <a:srgbClr val="000000"/>
                          </a:solidFill>
                          <a:latin typeface="Times New Roman"/>
                          <a:ea typeface="Times New Roman"/>
                          <a:cs typeface="Arial"/>
                        </a:rPr>
                        <a:t> Ave, Palo Alto, CA </a:t>
                      </a:r>
                      <a:r>
                        <a:rPr lang="en-US" sz="1000" dirty="0" smtClean="0">
                          <a:solidFill>
                            <a:srgbClr val="000000"/>
                          </a:solidFill>
                          <a:latin typeface="Times New Roman"/>
                          <a:ea typeface="Times New Roman"/>
                          <a:cs typeface="Arial"/>
                        </a:rPr>
                        <a:t>94304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watanabe@docomoinnovations.com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Haralabos</a:t>
                      </a:r>
                      <a:r>
                        <a:rPr lang="en-US" sz="1200" dirty="0">
                          <a:solidFill>
                            <a:srgbClr val="000000"/>
                          </a:solidFill>
                          <a:latin typeface="Times New Roman"/>
                          <a:ea typeface="Times New Roman"/>
                          <a:cs typeface="Arial"/>
                        </a:rPr>
                        <a:t> Papadopoulos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hpapadopoulos@docomoinnovations.com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Rectangle 5"/>
          <p:cNvSpPr>
            <a:spLocks noGrp="1" noChangeArrowheads="1"/>
          </p:cNvSpPr>
          <p:nvPr>
            <p:ph type="ftr" sz="quarter" idx="11"/>
          </p:nvPr>
        </p:nvSpPr>
        <p:spPr>
          <a:xfrm>
            <a:off x="6628336" y="6475413"/>
            <a:ext cx="1736053"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610600" cy="762000"/>
          </a:xfrm>
        </p:spPr>
        <p:txBody>
          <a:bodyPr/>
          <a:lstStyle/>
          <a:p>
            <a:r>
              <a:rPr lang="en-US" sz="2800" dirty="0" smtClean="0"/>
              <a:t>Dynamic CCA and BSS Coloring</a:t>
            </a:r>
            <a:endParaRPr lang="en-US" sz="2800" dirty="0"/>
          </a:p>
        </p:txBody>
      </p:sp>
      <p:sp>
        <p:nvSpPr>
          <p:cNvPr id="121" name="Content Placeholder 2"/>
          <p:cNvSpPr txBox="1">
            <a:spLocks/>
          </p:cNvSpPr>
          <p:nvPr/>
        </p:nvSpPr>
        <p:spPr bwMode="auto">
          <a:xfrm>
            <a:off x="76200" y="1143000"/>
            <a:ext cx="8915400" cy="5257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rgbClr val="D7381B"/>
              </a:buClr>
              <a:buFontTx/>
              <a:buChar char="•"/>
              <a:defRPr/>
            </a:pPr>
            <a:r>
              <a:rPr lang="en-US" sz="1600" kern="0" dirty="0" smtClean="0">
                <a:latin typeface="+mn-lt"/>
              </a:rPr>
              <a:t>Originally static CCA (with normal CCA level) is used for channel idle/busy detection.</a:t>
            </a:r>
          </a:p>
          <a:p>
            <a:pPr marL="800100" lvl="1" indent="-342900">
              <a:spcBef>
                <a:spcPct val="20000"/>
              </a:spcBef>
              <a:buClr>
                <a:srgbClr val="D7381B"/>
              </a:buClr>
              <a:buFont typeface="Times New Roman" pitchFamily="18" charset="0"/>
              <a:buChar char="‒"/>
              <a:defRPr/>
            </a:pPr>
            <a:r>
              <a:rPr lang="en-US" sz="1600" kern="0" dirty="0" smtClean="0">
                <a:latin typeface="+mn-lt"/>
              </a:rPr>
              <a:t>-82dbm/-79dbm/-76dnm/-73dbm (normal CCA level) of 802.11 signal are used for 20MHz/40MHz/80Mhz/160MHz(80+80MHz) idle/busy detection and -62 </a:t>
            </a:r>
            <a:r>
              <a:rPr lang="en-US" sz="1600" kern="0" dirty="0" err="1" smtClean="0">
                <a:latin typeface="+mn-lt"/>
              </a:rPr>
              <a:t>dbm</a:t>
            </a:r>
            <a:r>
              <a:rPr lang="en-US" sz="1600" kern="0" dirty="0" smtClean="0">
                <a:latin typeface="+mn-lt"/>
              </a:rPr>
              <a:t> of any signal is used for idle/busy medium detection. </a:t>
            </a:r>
          </a:p>
          <a:p>
            <a:pPr marL="342900" indent="-342900">
              <a:spcBef>
                <a:spcPct val="20000"/>
              </a:spcBef>
              <a:buClr>
                <a:srgbClr val="D7381B"/>
              </a:buClr>
              <a:buFontTx/>
              <a:buChar char="•"/>
              <a:defRPr/>
            </a:pPr>
            <a:r>
              <a:rPr lang="en-US" sz="1600" kern="0" dirty="0" smtClean="0">
                <a:latin typeface="+mn-lt"/>
              </a:rPr>
              <a:t>When the transmission is from neighbor BSS, 802.11ax/HE may use dynamic CCA level (higher CCA level) to decide whether the medium is busy, e.g. -62dbm which can increase spatial reuse among neighboring BSSs. However normal CCA level, e.g. -82dbm for 20MHz is used when the transmission is from self BSS. </a:t>
            </a:r>
          </a:p>
          <a:p>
            <a:pPr marL="342900" indent="-342900">
              <a:spcBef>
                <a:spcPct val="20000"/>
              </a:spcBef>
              <a:buClr>
                <a:srgbClr val="D7381B"/>
              </a:buClr>
              <a:buFontTx/>
              <a:buChar char="•"/>
              <a:defRPr/>
            </a:pPr>
            <a:r>
              <a:rPr lang="en-US" sz="1600" kern="0" dirty="0" smtClean="0">
                <a:latin typeface="+mn-lt"/>
              </a:rPr>
              <a:t>BSS color in HE PHY SIG is used for a STA/AP to decide whether the detected 802.11 transmission is from the self BSS or neighbor BSS.</a:t>
            </a:r>
          </a:p>
          <a:p>
            <a:pPr marL="800100" lvl="1" indent="-342900">
              <a:spcBef>
                <a:spcPct val="20000"/>
              </a:spcBef>
              <a:buClr>
                <a:srgbClr val="D7381B"/>
              </a:buClr>
              <a:buFont typeface="Times New Roman" pitchFamily="18" charset="0"/>
              <a:buChar char="‒"/>
              <a:defRPr/>
            </a:pPr>
            <a:r>
              <a:rPr lang="en-US" sz="1600" kern="0" dirty="0" smtClean="0">
                <a:latin typeface="+mn-lt"/>
              </a:rPr>
              <a:t>When the transmission is from the self BSS and the CCA level is lower than the defined lower CCA level, a STA/AP can decide the medium is busy.</a:t>
            </a:r>
          </a:p>
          <a:p>
            <a:pPr marL="800100" lvl="1" indent="-342900">
              <a:spcBef>
                <a:spcPct val="20000"/>
              </a:spcBef>
              <a:buClr>
                <a:srgbClr val="D7381B"/>
              </a:buClr>
              <a:buFont typeface="Times New Roman" pitchFamily="18" charset="0"/>
              <a:buChar char="‒"/>
              <a:defRPr/>
            </a:pPr>
            <a:r>
              <a:rPr lang="en-US" sz="1600" kern="0" dirty="0" smtClean="0">
                <a:latin typeface="+mn-lt"/>
              </a:rPr>
              <a:t>When the transmission is from the neighbor BSS and the CCA level is lower than the defined higher CCA level, a STA/AP can decide the medium is idle.</a:t>
            </a:r>
          </a:p>
          <a:p>
            <a:pPr marL="800100" lvl="1" indent="-342900">
              <a:spcBef>
                <a:spcPct val="20000"/>
              </a:spcBef>
              <a:buClr>
                <a:srgbClr val="D7381B"/>
              </a:buClr>
              <a:buFont typeface="Times New Roman" pitchFamily="18" charset="0"/>
              <a:buChar char="‒"/>
              <a:defRPr/>
            </a:pPr>
            <a:r>
              <a:rPr lang="en-US" sz="1600" kern="0" dirty="0" smtClean="0">
                <a:latin typeface="+mn-lt"/>
              </a:rPr>
              <a:t>The decoding of PHY header before HE SIG is based on normal CCA level.</a:t>
            </a:r>
          </a:p>
        </p:txBody>
      </p:sp>
      <p:sp>
        <p:nvSpPr>
          <p:cNvPr id="4"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8</a:t>
            </a:fld>
            <a:endParaRPr lang="en-US" dirty="0"/>
          </a:p>
        </p:txBody>
      </p:sp>
      <p:sp>
        <p:nvSpPr>
          <p:cNvPr id="5" name="Rectangle 5"/>
          <p:cNvSpPr>
            <a:spLocks noGrp="1" noChangeArrowheads="1"/>
          </p:cNvSpPr>
          <p:nvPr>
            <p:ph type="ftr" sz="quarter" idx="11"/>
          </p:nvPr>
        </p:nvSpPr>
        <p:spPr>
          <a:xfrm>
            <a:off x="6628336" y="6475413"/>
            <a:ext cx="1736053"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610600" cy="762000"/>
          </a:xfrm>
        </p:spPr>
        <p:txBody>
          <a:bodyPr/>
          <a:lstStyle/>
          <a:p>
            <a:r>
              <a:rPr lang="en-US" sz="2800" dirty="0" smtClean="0"/>
              <a:t>Virtual APs in 802.11</a:t>
            </a:r>
            <a:endParaRPr lang="en-US" sz="2800" dirty="0"/>
          </a:p>
        </p:txBody>
      </p:sp>
      <p:sp>
        <p:nvSpPr>
          <p:cNvPr id="121" name="Content Placeholder 2"/>
          <p:cNvSpPr txBox="1">
            <a:spLocks/>
          </p:cNvSpPr>
          <p:nvPr/>
        </p:nvSpPr>
        <p:spPr bwMode="auto">
          <a:xfrm>
            <a:off x="76200" y="1066800"/>
            <a:ext cx="8991600"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rgbClr val="D7381B"/>
              </a:buClr>
              <a:buFontTx/>
              <a:buChar char="•"/>
              <a:defRPr/>
            </a:pPr>
            <a:r>
              <a:rPr lang="en-GB" sz="1800" dirty="0" smtClean="0">
                <a:latin typeface="+mn-lt"/>
              </a:rPr>
              <a:t>A 11ax STA shall support Multiple BSSI </a:t>
            </a:r>
            <a:r>
              <a:rPr lang="en-GB" sz="1800" dirty="0" err="1" smtClean="0">
                <a:latin typeface="+mn-lt"/>
              </a:rPr>
              <a:t>Delement</a:t>
            </a:r>
            <a:r>
              <a:rPr lang="en-GB" sz="1800" dirty="0" smtClean="0">
                <a:latin typeface="+mn-lt"/>
              </a:rPr>
              <a:t>.</a:t>
            </a:r>
          </a:p>
          <a:p>
            <a:pPr marL="342900" indent="-342900">
              <a:spcBef>
                <a:spcPct val="20000"/>
              </a:spcBef>
              <a:buClr>
                <a:srgbClr val="D7381B"/>
              </a:buClr>
              <a:buFontTx/>
              <a:buChar char="•"/>
              <a:defRPr/>
            </a:pPr>
            <a:r>
              <a:rPr lang="en-GB" sz="1800" dirty="0" smtClean="0">
                <a:latin typeface="+mn-lt"/>
              </a:rPr>
              <a:t>Multiple BSSID uses a single beacon to efficiently advertise multiple BSSIDs (virtual APs) and SSIDs</a:t>
            </a:r>
            <a:r>
              <a:rPr lang="en-US" sz="1800" kern="0" dirty="0" smtClean="0">
                <a:latin typeface="+mn-lt"/>
              </a:rPr>
              <a:t>.</a:t>
            </a:r>
          </a:p>
          <a:p>
            <a:pPr marL="342900" lvl="0" indent="-342900">
              <a:spcBef>
                <a:spcPct val="20000"/>
              </a:spcBef>
              <a:buClr>
                <a:srgbClr val="D7381B"/>
              </a:buClr>
              <a:buFontTx/>
              <a:buChar char="•"/>
              <a:defRPr/>
            </a:pPr>
            <a:r>
              <a:rPr lang="en-US" sz="1800" kern="0" dirty="0" smtClean="0">
                <a:latin typeface="+mn-lt"/>
              </a:rPr>
              <a:t>Virtual APs share many properties:</a:t>
            </a:r>
          </a:p>
          <a:p>
            <a:pPr marL="800100" lvl="1" indent="-342900">
              <a:spcBef>
                <a:spcPct val="20000"/>
              </a:spcBef>
              <a:buClr>
                <a:srgbClr val="D7381B"/>
              </a:buClr>
              <a:buFont typeface="Times New Roman" pitchFamily="18" charset="0"/>
              <a:buChar char="‒"/>
              <a:defRPr/>
            </a:pPr>
            <a:r>
              <a:rPr lang="en-US" sz="1600" dirty="0" smtClean="0">
                <a:latin typeface="+mn-lt"/>
              </a:rPr>
              <a:t>The Timestamp and Beacon Interval fields, DSSS Parameter Set, FH Parameter Set, IBSS Parameter Set, Country, FH Parameters, FH Pattern Table, Channel Switch Assignment, Extended Channel Switch Announcement, Supported Operating Classes, IBSS DFS, ERP Information, HT Capabilities and HT Operation elements are not included in the </a:t>
            </a:r>
            <a:r>
              <a:rPr lang="en-US" sz="1600" dirty="0" err="1" smtClean="0">
                <a:latin typeface="+mn-lt"/>
              </a:rPr>
              <a:t>Nontransmitted</a:t>
            </a:r>
            <a:r>
              <a:rPr lang="en-US" sz="1600" dirty="0" smtClean="0">
                <a:latin typeface="+mn-lt"/>
              </a:rPr>
              <a:t> BSSID Profile field; the values of these elements for each </a:t>
            </a:r>
            <a:r>
              <a:rPr lang="en-US" sz="1600" dirty="0" err="1" smtClean="0">
                <a:latin typeface="+mn-lt"/>
              </a:rPr>
              <a:t>nontransmitted</a:t>
            </a:r>
            <a:r>
              <a:rPr lang="en-US" sz="1600" dirty="0" smtClean="0">
                <a:latin typeface="+mn-lt"/>
              </a:rPr>
              <a:t> BSSID are always the same as the corresponding transmitted BSSID element values.</a:t>
            </a:r>
          </a:p>
          <a:p>
            <a:pPr marL="342900" indent="-342900">
              <a:spcBef>
                <a:spcPct val="20000"/>
              </a:spcBef>
              <a:buClr>
                <a:srgbClr val="D7381B"/>
              </a:buClr>
              <a:buFont typeface="Arial" pitchFamily="34" charset="0"/>
              <a:buChar char="•"/>
              <a:defRPr/>
            </a:pPr>
            <a:r>
              <a:rPr lang="en-US" sz="1800" dirty="0" smtClean="0">
                <a:latin typeface="+mn-lt"/>
              </a:rPr>
              <a:t>The first </a:t>
            </a:r>
            <a:r>
              <a:rPr lang="en-GB" sz="1800" dirty="0" smtClean="0">
                <a:latin typeface="+mn-lt"/>
              </a:rPr>
              <a:t>2</a:t>
            </a:r>
            <a:r>
              <a:rPr lang="en-GB" sz="1800" baseline="30000" dirty="0" smtClean="0">
                <a:latin typeface="+mn-lt"/>
              </a:rPr>
              <a:t>n</a:t>
            </a:r>
            <a:r>
              <a:rPr lang="en-US" sz="1800" dirty="0" smtClean="0">
                <a:latin typeface="+mn-lt"/>
              </a:rPr>
              <a:t> bits of the TIM are reserved for broadcast/multicast for each BSS</a:t>
            </a:r>
            <a:r>
              <a:rPr lang="en-US" sz="1800" kern="0" dirty="0" smtClean="0">
                <a:latin typeface="+mn-lt"/>
              </a:rPr>
              <a:t>. </a:t>
            </a:r>
            <a:r>
              <a:rPr lang="en-US" sz="1800" dirty="0" smtClean="0">
                <a:latin typeface="+mn-lt"/>
              </a:rPr>
              <a:t>The rest of the AID space is shared by all BSSs.</a:t>
            </a:r>
            <a:endParaRPr lang="en-US" sz="1800" kern="0" dirty="0" smtClean="0">
              <a:latin typeface="+mn-lt"/>
            </a:endParaRPr>
          </a:p>
          <a:p>
            <a:pPr marL="800100" lvl="1" indent="-342900">
              <a:spcBef>
                <a:spcPct val="20000"/>
              </a:spcBef>
              <a:buClr>
                <a:srgbClr val="D7381B"/>
              </a:buClr>
              <a:buFont typeface="Times New Roman" pitchFamily="18" charset="0"/>
              <a:buChar char="‒"/>
              <a:defRPr/>
            </a:pPr>
            <a:r>
              <a:rPr lang="en-US" sz="1600" dirty="0" smtClean="0">
                <a:latin typeface="+mn-lt"/>
              </a:rPr>
              <a:t>Each BSS can have its own DTIM interval.</a:t>
            </a:r>
          </a:p>
          <a:p>
            <a:pPr marL="342900" indent="-342900">
              <a:spcBef>
                <a:spcPct val="20000"/>
              </a:spcBef>
              <a:buClr>
                <a:srgbClr val="D7381B"/>
              </a:buClr>
              <a:buFont typeface="Arial" pitchFamily="34" charset="0"/>
              <a:buChar char="•"/>
              <a:defRPr/>
            </a:pPr>
            <a:r>
              <a:rPr lang="en-US" sz="1600" dirty="0" smtClean="0"/>
              <a:t>11ax already allows frames from/to STAs associated with multiple virtual APs to be included in one MU transmission.</a:t>
            </a:r>
            <a:endParaRPr lang="en-US" sz="1600" dirty="0" smtClean="0">
              <a:latin typeface="+mn-lt"/>
            </a:endParaRPr>
          </a:p>
        </p:txBody>
      </p:sp>
      <p:graphicFrame>
        <p:nvGraphicFramePr>
          <p:cNvPr id="4" name="Group 3"/>
          <p:cNvGraphicFramePr>
            <a:graphicFrameLocks noGrp="1"/>
          </p:cNvGraphicFramePr>
          <p:nvPr>
            <p:ph sz="half" idx="1"/>
          </p:nvPr>
        </p:nvGraphicFramePr>
        <p:xfrm>
          <a:off x="609600" y="5331023"/>
          <a:ext cx="7772400" cy="762000"/>
        </p:xfrm>
        <a:graphic>
          <a:graphicData uri="http://schemas.openxmlformats.org/drawingml/2006/table">
            <a:tbl>
              <a:tblPr/>
              <a:tblGrid>
                <a:gridCol w="1373188"/>
                <a:gridCol w="1574800"/>
                <a:gridCol w="1262062"/>
                <a:gridCol w="1711325"/>
                <a:gridCol w="1851025"/>
              </a:tblGrid>
              <a:tr h="3810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Helvetica" pitchFamily="34" charset="0"/>
                          <a:ea typeface="MS Mincho" pitchFamily="49" charset="-128"/>
                          <a:cs typeface="Times New Roman" pitchFamily="18" charset="0"/>
                        </a:rPr>
                        <a:t>Element ID</a:t>
                      </a:r>
                      <a:endParaRPr kumimoji="0" lang="en-US" sz="12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Helvetica" pitchFamily="34" charset="0"/>
                          <a:ea typeface="MS Mincho" pitchFamily="49" charset="-128"/>
                          <a:cs typeface="Times New Roman" pitchFamily="18" charset="0"/>
                        </a:rPr>
                        <a:t>Length</a:t>
                      </a:r>
                      <a:endParaRPr kumimoji="0" lang="en-US" sz="12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Helvetica" pitchFamily="34" charset="0"/>
                          <a:ea typeface="MS Mincho" pitchFamily="49" charset="-128"/>
                          <a:cs typeface="Times New Roman" pitchFamily="18" charset="0"/>
                        </a:rPr>
                        <a:t>Max BSSID indicator</a:t>
                      </a:r>
                      <a:endParaRPr kumimoji="0" lang="en-US" sz="12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chemeClr val="tx1"/>
                          </a:solidFill>
                          <a:effectLst/>
                          <a:latin typeface="Helvetica" pitchFamily="34" charset="0"/>
                          <a:ea typeface="MS Mincho" pitchFamily="49" charset="-128"/>
                          <a:cs typeface="Times New Roman" pitchFamily="18" charset="0"/>
                        </a:rPr>
                        <a:t>Nontransmitted</a:t>
                      </a:r>
                      <a:r>
                        <a:rPr kumimoji="0" lang="en-US" sz="1200" b="0" i="0" u="none" strike="noStrike" cap="none" normalizeH="0" baseline="0" dirty="0" smtClean="0">
                          <a:ln>
                            <a:noFill/>
                          </a:ln>
                          <a:solidFill>
                            <a:schemeClr val="tx1"/>
                          </a:solidFill>
                          <a:effectLst/>
                          <a:latin typeface="Helvetica" pitchFamily="34" charset="0"/>
                          <a:ea typeface="MS Mincho" pitchFamily="49" charset="-128"/>
                          <a:cs typeface="Times New Roman" pitchFamily="18" charset="0"/>
                        </a:rPr>
                        <a:t> BSSID Profile</a:t>
                      </a:r>
                      <a:endParaRPr kumimoji="0" lang="en-US" sz="12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Helvetica" pitchFamily="34" charset="0"/>
                          <a:ea typeface="MS Mincho" pitchFamily="49" charset="-128"/>
                          <a:cs typeface="Times New Roman" pitchFamily="18" charset="0"/>
                        </a:rPr>
                        <a:t>Octets:</a:t>
                      </a:r>
                      <a:endParaRPr kumimoji="0" lang="en-US" sz="12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Helvetica" pitchFamily="34" charset="0"/>
                          <a:ea typeface="MS Mincho" pitchFamily="49" charset="-128"/>
                          <a:cs typeface="Times New Roman" pitchFamily="18" charset="0"/>
                        </a:rPr>
                        <a:t>1</a:t>
                      </a:r>
                      <a:endParaRPr kumimoji="0" lang="en-US" sz="12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Helvetica" pitchFamily="34" charset="0"/>
                          <a:ea typeface="MS Mincho" pitchFamily="49" charset="-128"/>
                          <a:cs typeface="Times New Roman" pitchFamily="18" charset="0"/>
                        </a:rPr>
                        <a:t>1</a:t>
                      </a:r>
                      <a:endParaRPr kumimoji="0" lang="en-US" sz="12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Helvetica" pitchFamily="34" charset="0"/>
                          <a:ea typeface="MS Mincho" pitchFamily="49" charset="-128"/>
                          <a:cs typeface="Times New Roman" pitchFamily="18" charset="0"/>
                        </a:rPr>
                        <a:t>1</a:t>
                      </a:r>
                      <a:endParaRPr kumimoji="0" lang="en-US" sz="12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Helvetica" pitchFamily="34" charset="0"/>
                          <a:ea typeface="MS Mincho" pitchFamily="49" charset="-128"/>
                          <a:cs typeface="Times New Roman" pitchFamily="18" charset="0"/>
                        </a:rPr>
                        <a:t>variable</a:t>
                      </a:r>
                      <a:endParaRPr kumimoji="0" lang="en-US" sz="12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5" name="TextBox 4"/>
          <p:cNvSpPr txBox="1"/>
          <p:nvPr/>
        </p:nvSpPr>
        <p:spPr>
          <a:xfrm>
            <a:off x="3810000" y="6169223"/>
            <a:ext cx="1891865" cy="307777"/>
          </a:xfrm>
          <a:prstGeom prst="rect">
            <a:avLst/>
          </a:prstGeom>
          <a:noFill/>
        </p:spPr>
        <p:txBody>
          <a:bodyPr wrap="none" rtlCol="0">
            <a:spAutoFit/>
          </a:bodyPr>
          <a:lstStyle/>
          <a:p>
            <a:r>
              <a:rPr lang="en-US" sz="1400" dirty="0" smtClean="0"/>
              <a:t>Multiple BSSID element</a:t>
            </a:r>
            <a:endParaRPr lang="en-US" sz="1400" dirty="0"/>
          </a:p>
        </p:txBody>
      </p:sp>
      <p:sp>
        <p:nvSpPr>
          <p:cNvPr id="6"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9</a:t>
            </a:fld>
            <a:endParaRPr lang="en-US" dirty="0"/>
          </a:p>
        </p:txBody>
      </p:sp>
      <p:sp>
        <p:nvSpPr>
          <p:cNvPr id="7" name="Rectangle 5"/>
          <p:cNvSpPr>
            <a:spLocks noGrp="1" noChangeArrowheads="1"/>
          </p:cNvSpPr>
          <p:nvPr>
            <p:ph type="ftr" sz="quarter" idx="11"/>
          </p:nvPr>
        </p:nvSpPr>
        <p:spPr>
          <a:xfrm>
            <a:off x="6628336" y="6475413"/>
            <a:ext cx="1736053"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37563</TotalTime>
  <Words>1762</Words>
  <Application>Microsoft Office PowerPoint</Application>
  <PresentationFormat>On-screen Show (4:3)</PresentationFormat>
  <Paragraphs>526</Paragraphs>
  <Slides>14</Slides>
  <Notes>0</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ACcord Submission Template</vt:lpstr>
      <vt:lpstr>Custom Design</vt:lpstr>
      <vt:lpstr>BSS color and multiple BSSID</vt:lpstr>
      <vt:lpstr>Authors (continued)</vt:lpstr>
      <vt:lpstr>Authors (continued)</vt:lpstr>
      <vt:lpstr>Authors (continued)</vt:lpstr>
      <vt:lpstr>Authors (continued)</vt:lpstr>
      <vt:lpstr>Authors (continued)</vt:lpstr>
      <vt:lpstr>Authors (continued)</vt:lpstr>
      <vt:lpstr>Dynamic CCA and BSS Coloring</vt:lpstr>
      <vt:lpstr>Virtual APs in 802.11</vt:lpstr>
      <vt:lpstr>BSS Color with Virtual APs</vt:lpstr>
      <vt:lpstr>Collision Avoidance with Virtual APs</vt:lpstr>
      <vt:lpstr>MU Transmission with multiple Virtual APs</vt:lpstr>
      <vt:lpstr>References</vt:lpstr>
      <vt:lpstr>Straw Poll 1</vt:lpstr>
    </vt:vector>
  </TitlesOfParts>
  <Company>&lt;Company Name&gt;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liwenchu@marvell.com</dc:creator>
  <cp:lastModifiedBy>Windows User</cp:lastModifiedBy>
  <cp:revision>731</cp:revision>
  <cp:lastPrinted>1998-02-10T13:28:06Z</cp:lastPrinted>
  <dcterms:created xsi:type="dcterms:W3CDTF">2009-12-02T19:05:24Z</dcterms:created>
  <dcterms:modified xsi:type="dcterms:W3CDTF">2016-01-19T18:47:35Z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-477216848</vt:i4>
  </property>
  <property fmtid="{D5CDD505-2E9C-101B-9397-08002B2CF9AE}" pid="4" name="_EmailSubject">
    <vt:lpwstr>Review of F2F planned presentations</vt:lpwstr>
  </property>
  <property fmtid="{D5CDD505-2E9C-101B-9397-08002B2CF9AE}" pid="5" name="_AuthorEmail">
    <vt:lpwstr>aasterja@qti.qualcomm.com</vt:lpwstr>
  </property>
  <property fmtid="{D5CDD505-2E9C-101B-9397-08002B2CF9AE}" pid="6" name="_AuthorEmailDisplayName">
    <vt:lpwstr>Asterjadhi, Alfred</vt:lpwstr>
  </property>
  <property fmtid="{D5CDD505-2E9C-101B-9397-08002B2CF9AE}" pid="7" name="_PreviousAdHocReviewCycleID">
    <vt:i4>-660028118</vt:i4>
  </property>
</Properties>
</file>