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70" r:id="rId2"/>
    <p:sldId id="505" r:id="rId3"/>
    <p:sldId id="506" r:id="rId4"/>
    <p:sldId id="507" r:id="rId5"/>
    <p:sldId id="508" r:id="rId6"/>
    <p:sldId id="491" r:id="rId7"/>
    <p:sldId id="492" r:id="rId8"/>
    <p:sldId id="493" r:id="rId9"/>
    <p:sldId id="494" r:id="rId10"/>
    <p:sldId id="495" r:id="rId11"/>
    <p:sldId id="496" r:id="rId12"/>
    <p:sldId id="497" r:id="rId13"/>
    <p:sldId id="501" r:id="rId14"/>
    <p:sldId id="502" r:id="rId15"/>
    <p:sldId id="503" r:id="rId16"/>
    <p:sldId id="504" r:id="rId1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6911" autoAdjust="0"/>
  </p:normalViewPr>
  <p:slideViewPr>
    <p:cSldViewPr>
      <p:cViewPr varScale="1">
        <p:scale>
          <a:sx n="149" d="100"/>
          <a:sy n="149" d="100"/>
        </p:scale>
        <p:origin x="71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8" d="100"/>
          <a:sy n="48" d="100"/>
        </p:scale>
        <p:origin x="-2562" y="-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Joonsuk Kim, Apple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Joonsuk Kim, Apple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8733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2677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88668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9759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18996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86494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25803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20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3818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97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73021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3267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7579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4208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3352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262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87272" y="6475413"/>
            <a:ext cx="2056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0131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dirty="0" err="1" smtClean="0"/>
              <a:t>Joonsuk</a:t>
            </a:r>
            <a:r>
              <a:rPr lang="da-DK" altLang="ko-KR" dirty="0" smtClean="0"/>
              <a:t> Kim, et. al. (Apple)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013162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03815" y="6475413"/>
            <a:ext cx="134011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Jan, 2016</a:t>
            </a:r>
            <a:endParaRPr lang="en-US" altLang="ko-KR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8800" y="6475413"/>
            <a:ext cx="2095125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875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4864" y="6475413"/>
            <a:ext cx="17190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21" y="332601"/>
            <a:ext cx="3283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802.11-16/0066r2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" Type="http://schemas.openxmlformats.org/officeDocument/2006/relationships/hyperlink" Target="mailto:zubeir.bocus@toshiba-trel.com" TargetMode="External"/><Relationship Id="rId12" Type="http://schemas.openxmlformats.org/officeDocument/2006/relationships/hyperlink" Target="mailto:fengming.cao@toshiba-trel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hyperlink" Target="mailto:tomo.adachi@toshiba.co.jp" TargetMode="External"/><Relationship Id="rId4" Type="http://schemas.openxmlformats.org/officeDocument/2006/relationships/hyperlink" Target="mailto:narendar.madhavan@toshiba.co.jp" TargetMode="External"/><Relationship Id="rId5" Type="http://schemas.openxmlformats.org/officeDocument/2006/relationships/hyperlink" Target="mailto:kentaro.taniguchi@toshiba.co.jp" TargetMode="External"/><Relationship Id="rId6" Type="http://schemas.openxmlformats.org/officeDocument/2006/relationships/hyperlink" Target="mailto:toshihisa.nabetani@toshiba.co.jp" TargetMode="External"/><Relationship Id="rId7" Type="http://schemas.openxmlformats.org/officeDocument/2006/relationships/hyperlink" Target="mailto:tsuguhide.aoki@toshiba.co.jp" TargetMode="External"/><Relationship Id="rId8" Type="http://schemas.openxmlformats.org/officeDocument/2006/relationships/hyperlink" Target="mailto:kouji.horisaki@toshiba.co.jp" TargetMode="External"/><Relationship Id="rId9" Type="http://schemas.openxmlformats.org/officeDocument/2006/relationships/hyperlink" Target="mailto:david.halls@toshiba-trel.com" TargetMode="External"/><Relationship Id="rId10" Type="http://schemas.openxmlformats.org/officeDocument/2006/relationships/hyperlink" Target="mailto:filippo.tosato@toshiba-trel.com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hyperlink" Target="mailto:younghoon.kwon@newracom.com" TargetMode="External"/><Relationship Id="rId12" Type="http://schemas.openxmlformats.org/officeDocument/2006/relationships/hyperlink" Target="mailto:yongho.seok@newracom.com" TargetMode="External"/><Relationship Id="rId13" Type="http://schemas.openxmlformats.org/officeDocument/2006/relationships/hyperlink" Target="mailto:daewon.lee@newracom.com" TargetMode="External"/><Relationship Id="rId14" Type="http://schemas.openxmlformats.org/officeDocument/2006/relationships/hyperlink" Target="mailto:yujin.noh@newracom.com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mailto:k.josiam@samsung.com" TargetMode="External"/><Relationship Id="rId4" Type="http://schemas.openxmlformats.org/officeDocument/2006/relationships/hyperlink" Target="mailto:rakesh.taori@samsung.com" TargetMode="External"/><Relationship Id="rId5" Type="http://schemas.openxmlformats.org/officeDocument/2006/relationships/hyperlink" Target="mailto:s.nanda@partner.samsung.com" TargetMode="External"/><Relationship Id="rId6" Type="http://schemas.openxmlformats.org/officeDocument/2006/relationships/hyperlink" Target="mailto:s29.chang@samsung.com" TargetMode="External"/><Relationship Id="rId7" Type="http://schemas.openxmlformats.org/officeDocument/2006/relationships/hyperlink" Target="mailto:f.tong@samsung.com" TargetMode="External"/><Relationship Id="rId8" Type="http://schemas.openxmlformats.org/officeDocument/2006/relationships/hyperlink" Target="mailto:m.rison@samsung.com" TargetMode="External"/><Relationship Id="rId9" Type="http://schemas.openxmlformats.org/officeDocument/2006/relationships/hyperlink" Target="mailto:minho.cheong@newracom.com" TargetMode="External"/><Relationship Id="rId10" Type="http://schemas.openxmlformats.org/officeDocument/2006/relationships/hyperlink" Target="mailto:reza.hedayat@newracom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19" y="781050"/>
            <a:ext cx="7772400" cy="609600"/>
          </a:xfrm>
        </p:spPr>
        <p:txBody>
          <a:bodyPr/>
          <a:lstStyle/>
          <a:p>
            <a:r>
              <a:rPr lang="en-US" dirty="0" smtClean="0"/>
              <a:t>Views on UL-MU features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6675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2016-01-15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371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823225"/>
              </p:ext>
            </p:extLst>
          </p:nvPr>
        </p:nvGraphicFramePr>
        <p:xfrm>
          <a:off x="838200" y="1752600"/>
          <a:ext cx="72390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Apple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Infinite Loop,</a:t>
                      </a:r>
                    </a:p>
                    <a:p>
                      <a:pPr algn="ctr"/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Cupertino, CA 95014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err="1" smtClean="0">
                          <a:latin typeface="+mn-lt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Jarkko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Kneckt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jkneckt@apple.com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ericwong@apple.com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Chris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chartman@apple.com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mujtaba@apple.com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Tomoko Adachi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Toshiba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3"/>
                        </a:rPr>
                        <a:t>tomo.adachi@toshiba.co.jp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Narendar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Madhavan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4"/>
                        </a:rPr>
                        <a:t>narendar.madhavan@toshiba.co.jp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Kentaro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Taniguchi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5"/>
                        </a:rPr>
                        <a:t>kentaro.taniguchi@toshiba.co.jp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Toshihisa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Nabetani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6"/>
                        </a:rPr>
                        <a:t>toshihisa.nabetani@toshiba.co.jp</a:t>
                      </a:r>
                      <a:endParaRPr lang="en-US" sz="1200" b="0" i="0" u="none" strike="noStrike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Tsuguhide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Aoki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7"/>
                        </a:rPr>
                        <a:t>tsuguhide.aoki@toshiba.co.jp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Koji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Horisaki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8"/>
                        </a:rPr>
                        <a:t>kouji.horisaki@toshiba.co.jp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David Halls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9"/>
                        </a:rPr>
                        <a:t>david.halls@toshiba-trel.com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Filippo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Tosato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0"/>
                        </a:rPr>
                        <a:t>filippo.tosato@toshiba-trel.com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Zubeir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Bocus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1"/>
                        </a:rPr>
                        <a:t>zubeir.bocus@toshiba-trel.com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Fengming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lt"/>
                        </a:rPr>
                        <a:t> Cao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effectLst/>
                          <a:latin typeface="+mj-lt"/>
                          <a:hlinkClick r:id="rId12"/>
                        </a:rPr>
                        <a:t>fengming.cao@toshiba-trel.com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+mj-lt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Usage Model of UL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2973388"/>
          </a:xfrm>
        </p:spPr>
        <p:txBody>
          <a:bodyPr>
            <a:normAutofit/>
          </a:bodyPr>
          <a:lstStyle/>
          <a:p>
            <a:r>
              <a:rPr lang="en-US" dirty="0" smtClean="0"/>
              <a:t>One </a:t>
            </a:r>
            <a:r>
              <a:rPr lang="en-US" dirty="0" smtClean="0"/>
              <a:t>useful scenario of UL MU-MIMO we see is a response for DL MU-MIMO, e.g.,</a:t>
            </a:r>
          </a:p>
          <a:p>
            <a:pPr lvl="2"/>
            <a:r>
              <a:rPr lang="en-US" dirty="0" smtClean="0"/>
              <a:t>UL MU-ACK/BA followed by DL MU-MIMO PPDU</a:t>
            </a:r>
          </a:p>
          <a:p>
            <a:pPr lvl="2"/>
            <a:r>
              <a:rPr lang="en-US" dirty="0" smtClean="0"/>
              <a:t>MU BF feedback followed by Trigger in DL sounding sequence</a:t>
            </a:r>
          </a:p>
          <a:p>
            <a:pPr lvl="1"/>
            <a:r>
              <a:rPr lang="en-US" dirty="0" smtClean="0"/>
              <a:t>There is no need for Non-AP STAs to send an </a:t>
            </a:r>
            <a:r>
              <a:rPr lang="en-US" dirty="0" smtClean="0"/>
              <a:t>HE-NDP </a:t>
            </a:r>
            <a:r>
              <a:rPr lang="en-US" dirty="0" smtClean="0"/>
              <a:t>for</a:t>
            </a:r>
            <a:r>
              <a:rPr lang="en-US" dirty="0" smtClean="0"/>
              <a:t> UL-MU-MIMO</a:t>
            </a:r>
            <a:endParaRPr lang="en-US" dirty="0" smtClean="0"/>
          </a:p>
          <a:p>
            <a:r>
              <a:rPr lang="en-US" dirty="0" smtClean="0"/>
              <a:t>For UL MU </a:t>
            </a:r>
            <a:r>
              <a:rPr lang="en-US" dirty="0" err="1" smtClean="0"/>
              <a:t>Tx</a:t>
            </a:r>
            <a:r>
              <a:rPr lang="en-US" dirty="0" smtClean="0"/>
              <a:t> capable devices, it should meet more complex HW requirement</a:t>
            </a:r>
          </a:p>
          <a:p>
            <a:pPr lvl="1"/>
            <a:r>
              <a:rPr lang="en-US" dirty="0" smtClean="0"/>
              <a:t>DL MU Rx capable requirement is just marginal compared to it 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371600" y="4953000"/>
            <a:ext cx="6629400" cy="1411126"/>
            <a:chOff x="1371600" y="4953000"/>
            <a:chExt cx="6629400" cy="1411126"/>
          </a:xfrm>
        </p:grpSpPr>
        <p:grpSp>
          <p:nvGrpSpPr>
            <p:cNvPr id="13" name="Group 12"/>
            <p:cNvGrpSpPr/>
            <p:nvPr/>
          </p:nvGrpSpPr>
          <p:grpSpPr>
            <a:xfrm>
              <a:off x="1371600" y="4953000"/>
              <a:ext cx="6629400" cy="1371601"/>
              <a:chOff x="1371600" y="4267200"/>
              <a:chExt cx="6629400" cy="1371601"/>
            </a:xfrm>
          </p:grpSpPr>
          <p:cxnSp>
            <p:nvCxnSpPr>
              <p:cNvPr id="7" name="Straight Connector 6"/>
              <p:cNvCxnSpPr/>
              <p:nvPr/>
            </p:nvCxnSpPr>
            <p:spPr bwMode="auto">
              <a:xfrm>
                <a:off x="1371600" y="4953000"/>
                <a:ext cx="66294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8" name="Rectangle 7"/>
              <p:cNvSpPr/>
              <p:nvPr/>
            </p:nvSpPr>
            <p:spPr bwMode="auto">
              <a:xfrm>
                <a:off x="1905000" y="4267200"/>
                <a:ext cx="3276600" cy="609600"/>
              </a:xfrm>
              <a:prstGeom prst="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smtClean="0"/>
                  <a:t>DL MU-MIMO PPDU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9" name="Rectangle 8"/>
              <p:cNvSpPr/>
              <p:nvPr/>
            </p:nvSpPr>
            <p:spPr bwMode="auto">
              <a:xfrm>
                <a:off x="5715000" y="5029201"/>
                <a:ext cx="838200" cy="609600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dirty="0" smtClean="0"/>
                  <a:t>UL MU- ACK/BA</a:t>
                </a:r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5212080" y="4572000"/>
                <a:ext cx="49084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mtClean="0"/>
                  <a:t>SIFS</a:t>
                </a:r>
                <a:endParaRPr lang="en-US"/>
              </a:p>
            </p:txBody>
          </p:sp>
          <p:cxnSp>
            <p:nvCxnSpPr>
              <p:cNvPr id="12" name="Straight Arrow Connector 11"/>
              <p:cNvCxnSpPr/>
              <p:nvPr/>
            </p:nvCxnSpPr>
            <p:spPr bwMode="auto">
              <a:xfrm>
                <a:off x="5181600" y="4800600"/>
                <a:ext cx="5334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sp>
          <p:nvSpPr>
            <p:cNvPr id="14" name="TextBox 13"/>
            <p:cNvSpPr txBox="1"/>
            <p:nvPr/>
          </p:nvSpPr>
          <p:spPr>
            <a:xfrm>
              <a:off x="1611868" y="5003243"/>
              <a:ext cx="369332" cy="531556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dirty="0" smtClean="0"/>
                <a:t>An RU</a:t>
              </a:r>
              <a:endParaRPr lang="en-US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258536" y="5675476"/>
              <a:ext cx="553998" cy="688650"/>
            </a:xfrm>
            <a:prstGeom prst="rect">
              <a:avLst/>
            </a:prstGeom>
            <a:noFill/>
          </p:spPr>
          <p:txBody>
            <a:bodyPr vert="vert270" wrap="none" rtlCol="0">
              <a:spAutoFit/>
            </a:bodyPr>
            <a:lstStyle/>
            <a:p>
              <a:r>
                <a:rPr lang="en-US" smtClean="0"/>
                <a:t>The same</a:t>
              </a:r>
            </a:p>
            <a:p>
              <a:r>
                <a:rPr lang="en-US" dirty="0" smtClean="0"/>
                <a:t> RU</a:t>
              </a:r>
              <a:endParaRPr lang="en-US" dirty="0"/>
            </a:p>
          </p:txBody>
        </p:sp>
      </p:grp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55085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Review of Capability on MU-MIMO in 11ac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2400" cy="60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Copied from 802.11ac-2013 </a:t>
            </a:r>
            <a:r>
              <a:rPr lang="en-US" dirty="0" smtClean="0"/>
              <a:t>[1]</a:t>
            </a:r>
            <a:endParaRPr lang="en-US" dirty="0" smtClean="0"/>
          </a:p>
          <a:p>
            <a:pPr lvl="1"/>
            <a:r>
              <a:rPr lang="en-US" dirty="0" smtClean="0"/>
              <a:t>B.4.27.1 VHT MAC features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5400" y="2514600"/>
            <a:ext cx="6629400" cy="338933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28800" y="6019800"/>
            <a:ext cx="379206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CF29: VHT,   CF1: AP,  CF2: non-AP STA, nor mesh STA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642228" y="5958842"/>
            <a:ext cx="3336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CF: implementation under test (IUT) configuration</a:t>
            </a:r>
          </a:p>
          <a:p>
            <a:r>
              <a:rPr lang="en-US" dirty="0" smtClean="0"/>
              <a:t>VHTM: VHT MAC features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  <p:sp>
        <p:nvSpPr>
          <p:cNvPr id="4" name="Rounded Rectangle 3"/>
          <p:cNvSpPr/>
          <p:nvPr/>
        </p:nvSpPr>
        <p:spPr bwMode="auto">
          <a:xfrm>
            <a:off x="1295400" y="2438400"/>
            <a:ext cx="6781800" cy="1371600"/>
          </a:xfrm>
          <a:prstGeom prst="round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53000" y="2136763"/>
            <a:ext cx="42798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MU BF capable devices require to be SU BF capable</a:t>
            </a:r>
            <a:endParaRPr 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43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Proposal of Capability on MU-MIMO in 11ax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609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Define two MU capabilities under MIMO: DL-MU and UL-MU</a:t>
            </a:r>
          </a:p>
          <a:p>
            <a:pPr lvl="1"/>
            <a:r>
              <a:rPr lang="en-US" dirty="0" smtClean="0"/>
              <a:t>Sounding portion from previous table is not covered in the table below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3749977"/>
              </p:ext>
            </p:extLst>
          </p:nvPr>
        </p:nvGraphicFramePr>
        <p:xfrm>
          <a:off x="1524000" y="2420113"/>
          <a:ext cx="5486400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87099"/>
                <a:gridCol w="2268652"/>
                <a:gridCol w="1930649"/>
              </a:tblGrid>
              <a:tr h="337828">
                <a:tc>
                  <a:txBody>
                    <a:bodyPr/>
                    <a:lstStyle/>
                    <a:p>
                      <a:r>
                        <a:rPr lang="en-US" dirty="0" smtClean="0"/>
                        <a:t>item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Protocol capability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Status</a:t>
                      </a:r>
                      <a:endParaRPr lang="en-US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err="1" smtClean="0"/>
                        <a:t>HEMy</a:t>
                      </a:r>
                      <a:endParaRPr lang="en-US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 MIMO </a:t>
                      </a:r>
                      <a:r>
                        <a:rPr lang="en-US" sz="1400" dirty="0" err="1" smtClean="0"/>
                        <a:t>Beamforming</a:t>
                      </a:r>
                      <a:endParaRPr lang="en-US" sz="1400" dirty="0" smtClean="0"/>
                    </a:p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/>
                    </a:p>
                  </a:txBody>
                  <a:tcPr/>
                </a:tc>
              </a:tr>
              <a:tr h="282055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HEMy.1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 </a:t>
                      </a:r>
                      <a:r>
                        <a:rPr lang="en-US" sz="1400" dirty="0" err="1" smtClean="0"/>
                        <a:t>Beamformer</a:t>
                      </a:r>
                      <a:r>
                        <a:rPr lang="en-US" sz="140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CFxx:TBD</a:t>
                      </a:r>
                      <a:endParaRPr lang="en-US" sz="1400" dirty="0"/>
                    </a:p>
                  </a:txBody>
                  <a:tcPr/>
                </a:tc>
              </a:tr>
              <a:tr h="2820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 </a:t>
                      </a:r>
                      <a:r>
                        <a:rPr lang="en-US" sz="1400" dirty="0" err="1" smtClean="0"/>
                        <a:t>Beamformee</a:t>
                      </a:r>
                      <a:r>
                        <a:rPr lang="en-US" sz="140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CFxx:TBD</a:t>
                      </a:r>
                      <a:endParaRPr lang="en-US" sz="1400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DL-MU </a:t>
                      </a:r>
                      <a:r>
                        <a:rPr lang="en-US" sz="1400" dirty="0" err="1" smtClean="0"/>
                        <a:t>Beamformer</a:t>
                      </a:r>
                      <a:r>
                        <a:rPr lang="en-US" sz="140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CF1 &amp; HEMy.1:TBD</a:t>
                      </a:r>
                      <a:endParaRPr lang="en-US" sz="1400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DL-MU </a:t>
                      </a:r>
                      <a:r>
                        <a:rPr lang="en-US" sz="1400" dirty="0" err="1" smtClean="0"/>
                        <a:t>Beamformee</a:t>
                      </a:r>
                      <a:r>
                        <a:rPr lang="en-US" sz="1400" baseline="0" dirty="0" smtClean="0"/>
                        <a:t> Capable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CF2 &amp; HEMy.2:TBD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UL-MU PPDU</a:t>
                      </a:r>
                      <a:r>
                        <a:rPr lang="en-US" sz="1400" baseline="0" dirty="0" smtClean="0"/>
                        <a:t> Transmitter</a:t>
                      </a:r>
                      <a:r>
                        <a:rPr lang="en-US" sz="1400" dirty="0" smtClean="0"/>
                        <a:t> Capable*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CF2 &amp; HEMy.2</a:t>
                      </a:r>
                      <a:r>
                        <a:rPr lang="en-US" sz="1400" baseline="0" dirty="0" smtClean="0"/>
                        <a:t> &amp;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HEMy.4</a:t>
                      </a:r>
                      <a:r>
                        <a:rPr lang="en-US" sz="1400" dirty="0" smtClean="0"/>
                        <a:t>:TBD</a:t>
                      </a:r>
                    </a:p>
                  </a:txBody>
                  <a:tcPr/>
                </a:tc>
              </a:tr>
              <a:tr h="4785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HEMy.6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UL-MU PPDU Receiver</a:t>
                      </a:r>
                      <a:r>
                        <a:rPr lang="en-US" sz="1400" baseline="0" dirty="0" smtClean="0"/>
                        <a:t> Capable*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CF1 &amp; HEMy.1</a:t>
                      </a:r>
                      <a:r>
                        <a:rPr lang="en-US" sz="1400" baseline="0" dirty="0" smtClean="0"/>
                        <a:t> &amp; </a:t>
                      </a:r>
                      <a:r>
                        <a:rPr lang="en-US" sz="1400" b="1" baseline="0" dirty="0" smtClean="0">
                          <a:solidFill>
                            <a:srgbClr val="FF0000"/>
                          </a:solidFill>
                        </a:rPr>
                        <a:t>HEMy.3</a:t>
                      </a:r>
                      <a:r>
                        <a:rPr lang="en-US" sz="1400" dirty="0" smtClean="0"/>
                        <a:t>:TBD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143000" y="5990938"/>
            <a:ext cx="51108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CFxx</a:t>
            </a:r>
            <a:r>
              <a:rPr lang="en-US" dirty="0" smtClean="0"/>
              <a:t>: HE,   </a:t>
            </a:r>
            <a:r>
              <a:rPr lang="en-US" dirty="0" err="1" smtClean="0"/>
              <a:t>HEMy</a:t>
            </a:r>
            <a:r>
              <a:rPr lang="en-US" dirty="0" smtClean="0"/>
              <a:t>: HEM item #y, CF1: AP,  CF2: non-AP STA, nor mesh STA</a:t>
            </a:r>
          </a:p>
          <a:p>
            <a:r>
              <a:rPr lang="en-US" dirty="0" smtClean="0"/>
              <a:t>* Name may be subject to change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38800" y="2798880"/>
            <a:ext cx="33361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CF: implementation under test (IUT) configuration</a:t>
            </a:r>
          </a:p>
          <a:p>
            <a:r>
              <a:rPr lang="en-US" dirty="0" smtClean="0"/>
              <a:t>HEM: HE MAC features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124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802.11ac-2013 Part11 WLAN MAC and PHY Specification, Amendment 4: Enhancements for VHT for operation in bands below 6 GHz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11-15-0363-01-00ax-UL-MU-synchronization-requirements by ZTE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11-15-0132-13-00ax-spec-framework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918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following text in SFD?</a:t>
            </a:r>
          </a:p>
          <a:p>
            <a:pPr lvl="1"/>
            <a:r>
              <a:rPr lang="en-US" dirty="0" smtClean="0"/>
              <a:t>NDP shall only be in SU PPDU format and sent by the same STA transmitting NDP-A, for CSI measurement for </a:t>
            </a:r>
            <a:r>
              <a:rPr lang="en-US" dirty="0" err="1" smtClean="0"/>
              <a:t>beamforming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5546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UL MU-MIMO capable non-AP devices shall also support DL MU-MIMO?</a:t>
            </a:r>
          </a:p>
          <a:p>
            <a:pPr lvl="1"/>
            <a:r>
              <a:rPr lang="en-US" dirty="0" smtClean="0"/>
              <a:t>i.e., In </a:t>
            </a:r>
            <a:r>
              <a:rPr lang="en-US" dirty="0"/>
              <a:t>order to be UL-MU-MIMO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capable, </a:t>
            </a:r>
            <a:r>
              <a:rPr lang="en-US" dirty="0" smtClean="0"/>
              <a:t>non-AP STAs need </a:t>
            </a:r>
            <a:r>
              <a:rPr lang="en-US" dirty="0"/>
              <a:t>to be </a:t>
            </a:r>
            <a:r>
              <a:rPr lang="en-US" dirty="0" smtClean="0"/>
              <a:t>DL-MU-MIMO Rx capable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393831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UL MU-OFDMA capable non-AP devices shall also support DL MU-OFDMA?</a:t>
            </a:r>
          </a:p>
          <a:p>
            <a:pPr lvl="1"/>
            <a:r>
              <a:rPr lang="en-US" dirty="0" smtClean="0"/>
              <a:t>i.e., In </a:t>
            </a:r>
            <a:r>
              <a:rPr lang="en-US" dirty="0"/>
              <a:t>order to be </a:t>
            </a:r>
            <a:r>
              <a:rPr lang="en-US" dirty="0" smtClean="0"/>
              <a:t>UL-MU-OFDMA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/>
              <a:t>capable, </a:t>
            </a:r>
            <a:r>
              <a:rPr lang="en-US" dirty="0" smtClean="0"/>
              <a:t>non-AP STAs need </a:t>
            </a:r>
            <a:r>
              <a:rPr lang="en-US" dirty="0"/>
              <a:t>to be </a:t>
            </a:r>
            <a:r>
              <a:rPr lang="en-US" dirty="0" smtClean="0"/>
              <a:t>DL-MU-OFDMA Rx capable 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01794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2253063"/>
              </p:ext>
            </p:extLst>
          </p:nvPr>
        </p:nvGraphicFramePr>
        <p:xfrm>
          <a:off x="838200" y="1143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Hongyuan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Zhang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</a:t>
                      </a:r>
                    </a:p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hongyuan@marvell.com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Yakun Sun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yakunsun@marvell.com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Lei Wang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Leileiw@marvell.com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Liwen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Chu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liwenchu@marvell.com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Jinjing Jiang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jinjing@marvell.com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Yan Zhang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yzhang@marvell.com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Rui Cao 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ruicao@marvell.com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Sudhir Srinivasa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sudhirs@marvell.com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Bo Yu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boyu@marvell.com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Saga Tamhane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sagar@marvell.com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Mao Yu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my@marvel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..com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Xiayu Zheng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xzheng@marvell.com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Christian Berger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crberger@marvell.com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Niranjan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Grandhe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ngrandhe@marvell.com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Hui-Ling Lou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hlou@marvell.com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80781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742616"/>
              </p:ext>
            </p:extLst>
          </p:nvPr>
        </p:nvGraphicFramePr>
        <p:xfrm>
          <a:off x="838200" y="1143001"/>
          <a:ext cx="7239000" cy="49860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28493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Kaushik Josiam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Samsung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1301 E. Lookout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Dr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 Richardson TX 76110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3"/>
                        </a:rPr>
                        <a:t>k.josiam@samsung.com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Rakesh Taori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4"/>
                        </a:rPr>
                        <a:t>rakesh.taori@samsung.com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Sai Nandagopalan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5"/>
                        </a:rPr>
                        <a:t>s.nanda@partner.samsung.com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0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SangHyun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Chang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Maetan 3-dong; Yongtong-Gu Suwon; South Korea</a:t>
                      </a: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6"/>
                        </a:rPr>
                        <a:t>s29.chang@samsung.com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249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Fei Tong</a:t>
                      </a:r>
                    </a:p>
                  </a:txBody>
                  <a:tcPr marL="12700" marR="12700" marT="127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  <a:t>Innovation Park,  Cambridge CB4 0DS   (U.K.)  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charset="0"/>
                        </a:rPr>
                      </a:b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7"/>
                        </a:rPr>
                        <a:t>f.tong@samsung.com</a:t>
                      </a:r>
                      <a:endParaRPr lang="en-US" sz="1200" b="0" i="0" u="sng" strike="noStrike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05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Mark Rison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sng" strike="noStrike" dirty="0">
                          <a:solidFill>
                            <a:srgbClr val="0563C1"/>
                          </a:solidFill>
                          <a:effectLst/>
                          <a:latin typeface="Calibri" charset="0"/>
                          <a:hlinkClick r:id="rId8"/>
                        </a:rPr>
                        <a:t>m.rison@samsung.com</a:t>
                      </a:r>
                      <a:endParaRPr lang="en-US" sz="1200" b="0" i="0" u="sng" strike="noStrike" dirty="0">
                        <a:solidFill>
                          <a:srgbClr val="0563C1"/>
                        </a:solidFill>
                        <a:effectLst/>
                        <a:latin typeface="Calibri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Minho Cheong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Newracom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9008 Research Drive, Irvine, CA 92618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9"/>
                        </a:rPr>
                        <a:t>minho.cheong@newracom.com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Reza Hedayat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0"/>
                        </a:rPr>
                        <a:t>reza.hedayat@newracom.com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Young Hoon Kwon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1"/>
                        </a:rPr>
                        <a:t>younghoon.kwon@newracom.com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Yongho Seok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2"/>
                        </a:rPr>
                        <a:t>yongho.seok@newracom.com 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Daewon Lee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b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3"/>
                        </a:rPr>
                        <a:t>daewon.lee@newracom.com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dirty="0" err="1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Yujin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charset="0"/>
                        </a:rPr>
                        <a:t> Noh</a:t>
                      </a: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ctr"/>
                      <a:r>
                        <a:rPr lang="en-US" sz="1200" u="sng" dirty="0">
                          <a:solidFill>
                            <a:srgbClr val="0563C1"/>
                          </a:solidFill>
                          <a:effectLst/>
                          <a:latin typeface="Arial" charset="0"/>
                          <a:hlinkClick r:id="rId14"/>
                        </a:rPr>
                        <a:t>yujin.noh@newracom.com </a:t>
                      </a:r>
                      <a:endParaRPr lang="en-US" sz="1200" u="sng" dirty="0">
                        <a:solidFill>
                          <a:srgbClr val="0563C1"/>
                        </a:solidFill>
                        <a:effectLst/>
                        <a:latin typeface="Arial" charset="0"/>
                      </a:endParaRPr>
                    </a:p>
                  </a:txBody>
                  <a:tcPr marL="38100" marR="381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579"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Sigurd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Schelstraete</a:t>
                      </a:r>
                      <a:endParaRPr lang="en-US" sz="10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Quantenna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3450 W. Warren Ave, Fremont, CA 94538</a:t>
                      </a:r>
                      <a:endParaRPr lang="en-US" sz="1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sigurd@quantenna.com</a:t>
                      </a:r>
                      <a:endParaRPr lang="en-US" sz="10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987192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8290991"/>
              </p:ext>
            </p:extLst>
          </p:nvPr>
        </p:nvGraphicFramePr>
        <p:xfrm>
          <a:off x="838200" y="1143001"/>
          <a:ext cx="7239000" cy="51877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5291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Ron </a:t>
                      </a:r>
                      <a:r>
                        <a:rPr lang="en-US" sz="1200" dirty="0" err="1" smtClean="0"/>
                        <a:t>Porat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Broadcom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rporat@broadcom.com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Sriram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Venkateswaran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Matthew Fischer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Leo Montreuil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Vinko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Erceg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Robert</a:t>
                      </a:r>
                      <a:r>
                        <a:rPr lang="en-US" sz="1200" baseline="0" dirty="0" smtClean="0"/>
                        <a:t> Stacey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Intel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Robert.stacey@intel.com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Qinghua</a:t>
                      </a:r>
                      <a:r>
                        <a:rPr lang="en-US" sz="1200" dirty="0" smtClean="0"/>
                        <a:t> Li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Xiaogang</a:t>
                      </a:r>
                      <a:r>
                        <a:rPr lang="en-US" sz="1200" dirty="0" smtClean="0"/>
                        <a:t> Chen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Chitto</a:t>
                      </a:r>
                      <a:r>
                        <a:rPr lang="en-US" sz="1200" dirty="0" smtClean="0"/>
                        <a:t> Ghosh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Laurent </a:t>
                      </a:r>
                      <a:r>
                        <a:rPr lang="en-US" sz="1200" dirty="0" err="1" smtClean="0"/>
                        <a:t>Cariou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Po-Kai </a:t>
                      </a:r>
                      <a:r>
                        <a:rPr lang="en-US" sz="1200" dirty="0" err="1" smtClean="0"/>
                        <a:t>Hunag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Brian Hart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Cisco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brianh@cisco.com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Pooya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Monejemi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Yasushi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Takatori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NTT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716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Yusuke </a:t>
                      </a:r>
                      <a:r>
                        <a:rPr lang="en-US" sz="1200" dirty="0" err="1" smtClean="0"/>
                        <a:t>Asai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Koichi Ishihara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Yasuhiko Inoue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Junichi Iwatani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7796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Shoko Shinohara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9171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36154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41090" y="685800"/>
            <a:ext cx="199731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</a:t>
            </a:r>
            <a:r>
              <a:rPr lang="en-US" sz="2000" b="1" dirty="0" err="1" smtClean="0"/>
              <a:t>cont</a:t>
            </a:r>
            <a:r>
              <a:rPr lang="en-US" sz="2000" b="1" dirty="0" smtClean="0"/>
              <a:t>):</a:t>
            </a:r>
            <a:endParaRPr 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4576025"/>
              </p:ext>
            </p:extLst>
          </p:nvPr>
        </p:nvGraphicFramePr>
        <p:xfrm>
          <a:off x="838200" y="1143000"/>
          <a:ext cx="7239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371600"/>
                <a:gridCol w="838200"/>
                <a:gridCol w="2438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Tomas Pare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en-US" sz="1200" dirty="0" err="1" smtClean="0"/>
                        <a:t>Mediatek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Chauchun</a:t>
                      </a:r>
                      <a:r>
                        <a:rPr lang="en-US" sz="1200" dirty="0" smtClean="0"/>
                        <a:t> Wang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Jianhan</a:t>
                      </a:r>
                      <a:r>
                        <a:rPr lang="en-US" sz="1200" dirty="0" smtClean="0"/>
                        <a:t> Liu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James Wang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Tianyu</a:t>
                      </a:r>
                      <a:r>
                        <a:rPr lang="en-US" sz="1200" dirty="0" smtClean="0"/>
                        <a:t> Wu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 Morioka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Corp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Yuichi.Morioka@jp.sony.com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 Tanaka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YusukeC.Tanaka@jp.sony.com</a:t>
                      </a:r>
                      <a:endParaRPr lang="en-US" sz="1200" u="sng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 Mori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Masahito.Mori@jp.sony.com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William Carney</a:t>
                      </a: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Sony Electronics</a:t>
                      </a:r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William.Carney@am.sony.com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Sakoda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u="sng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Kazuyuki.Sakoda@am.sony.com</a:t>
                      </a:r>
                      <a:endParaRPr lang="en-US" sz="1200" dirty="0"/>
                    </a:p>
                  </a:txBody>
                  <a:tcPr marL="12700" marR="12700" marT="1270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896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This presentation describes the view on UL MU features in 11ax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2121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876800"/>
          </a:xfrm>
        </p:spPr>
        <p:txBody>
          <a:bodyPr/>
          <a:lstStyle/>
          <a:p>
            <a:pPr marL="341313" indent="-341313"/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beamforming</a:t>
            </a:r>
            <a:r>
              <a:rPr lang="en-US" dirty="0" smtClean="0"/>
              <a:t> has been introduced in 802.11n as one of MIMO features</a:t>
            </a:r>
          </a:p>
          <a:p>
            <a:pPr marL="741363" lvl="1" indent="-341313"/>
            <a:r>
              <a:rPr lang="en-US" dirty="0" smtClean="0"/>
              <a:t>All the sounding and feedback schemes are settled with 802.11ac</a:t>
            </a:r>
          </a:p>
          <a:p>
            <a:pPr marL="741363" lvl="1" indent="-341313"/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beamforming</a:t>
            </a:r>
            <a:r>
              <a:rPr lang="en-US" dirty="0" smtClean="0"/>
              <a:t> is very useful to achieve better link quality, by utilizing the channel information (CSI)</a:t>
            </a:r>
          </a:p>
          <a:p>
            <a:pPr marL="341313" indent="-341313"/>
            <a:r>
              <a:rPr lang="en-US" dirty="0" smtClean="0"/>
              <a:t>In 802.11ac, MU-MIMO is also introduced</a:t>
            </a:r>
          </a:p>
          <a:p>
            <a:pPr marL="741363" lvl="1" indent="-341313"/>
            <a:r>
              <a:rPr lang="en-US" dirty="0" smtClean="0"/>
              <a:t>This new feature is only for downlink transmission</a:t>
            </a:r>
          </a:p>
          <a:p>
            <a:pPr marL="741363" lvl="1" indent="-341313"/>
            <a:r>
              <a:rPr lang="en-US" dirty="0" smtClean="0"/>
              <a:t>This scheme can improve the network throughput significantly</a:t>
            </a:r>
          </a:p>
          <a:p>
            <a:pPr marL="341313" indent="-341313"/>
            <a:r>
              <a:rPr lang="en-US" dirty="0" smtClean="0"/>
              <a:t>With 802.11ax, we are talking about an additional feature, UL MU-MIMO</a:t>
            </a:r>
          </a:p>
          <a:p>
            <a:pPr marL="341313" indent="-341313"/>
            <a:r>
              <a:rPr lang="en-US" dirty="0" smtClean="0"/>
              <a:t>In this presentation, we’d like to review when UL MU-MIMO is useful with possible scenarios</a:t>
            </a:r>
          </a:p>
          <a:p>
            <a:pPr marL="741363" lvl="1" indent="-341313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3639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DL MU-MIMO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876800"/>
          </a:xfrm>
        </p:spPr>
        <p:txBody>
          <a:bodyPr/>
          <a:lstStyle/>
          <a:p>
            <a:pPr marL="341313" indent="-341313"/>
            <a:r>
              <a:rPr lang="en-US" dirty="0" err="1" smtClean="0"/>
              <a:t>Beamforming</a:t>
            </a:r>
            <a:r>
              <a:rPr lang="en-US" dirty="0" smtClean="0"/>
              <a:t> with MIMO requires basically multiple antennas</a:t>
            </a:r>
          </a:p>
          <a:p>
            <a:pPr marL="741363" lvl="1" indent="-341313"/>
            <a:r>
              <a:rPr lang="en-US" dirty="0" smtClean="0"/>
              <a:t>With HW requirement and power consumption perspective, multiple antennas are often preferred to be at STAs with outlet power, rather than portable STAs with battery</a:t>
            </a:r>
          </a:p>
          <a:p>
            <a:pPr marL="741363" lvl="1" indent="-341313"/>
            <a:r>
              <a:rPr lang="en-US" dirty="0" smtClean="0"/>
              <a:t>In that sense, currently, most of extensive implementation of MIMO (</a:t>
            </a:r>
            <a:r>
              <a:rPr lang="en-US" dirty="0" err="1" smtClean="0"/>
              <a:t>i.e</a:t>
            </a:r>
            <a:r>
              <a:rPr lang="en-US" dirty="0" smtClean="0"/>
              <a:t>, more than 4 antennas) is considered at AP, but not at clients</a:t>
            </a:r>
          </a:p>
          <a:p>
            <a:pPr marL="341313" indent="-341313"/>
            <a:r>
              <a:rPr lang="en-US" dirty="0" smtClean="0"/>
              <a:t>Most of </a:t>
            </a:r>
            <a:r>
              <a:rPr lang="en-US" dirty="0" err="1" smtClean="0"/>
              <a:t>beamforming</a:t>
            </a:r>
            <a:r>
              <a:rPr lang="en-US" dirty="0" smtClean="0"/>
              <a:t> applications we currently observe are for downlink from AP to clients</a:t>
            </a:r>
          </a:p>
          <a:p>
            <a:pPr marL="741363" lvl="1" indent="-341313"/>
            <a:r>
              <a:rPr lang="en-US" dirty="0" smtClean="0"/>
              <a:t>All supportive frames for </a:t>
            </a:r>
            <a:r>
              <a:rPr lang="en-US" dirty="0" err="1" smtClean="0"/>
              <a:t>beamforming</a:t>
            </a:r>
            <a:r>
              <a:rPr lang="en-US" dirty="0" smtClean="0"/>
              <a:t>, including DL MU-MIMO, is well covered in 802.11ac</a:t>
            </a:r>
          </a:p>
          <a:p>
            <a:pPr marL="741363" lvl="1" indent="-341313"/>
            <a:r>
              <a:rPr lang="en-US" dirty="0" smtClean="0"/>
              <a:t>The requirement of MU </a:t>
            </a:r>
            <a:r>
              <a:rPr lang="en-US" dirty="0" err="1" smtClean="0"/>
              <a:t>beamformee</a:t>
            </a:r>
            <a:r>
              <a:rPr lang="en-US" dirty="0" smtClean="0"/>
              <a:t> in addition of SU </a:t>
            </a:r>
            <a:r>
              <a:rPr lang="en-US" dirty="0" err="1" smtClean="0"/>
              <a:t>beamformee</a:t>
            </a:r>
            <a:r>
              <a:rPr lang="en-US" dirty="0" smtClean="0"/>
              <a:t> is marginal</a:t>
            </a:r>
          </a:p>
          <a:p>
            <a:pPr marL="1084263" lvl="2" indent="-341313"/>
            <a:r>
              <a:rPr lang="en-US" dirty="0" smtClean="0"/>
              <a:t>More higher resolution of feedback report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6933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UL MU-MIMO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772400" cy="449421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By definition, uplink implies that the receiver is an AP</a:t>
            </a:r>
          </a:p>
          <a:p>
            <a:pPr lvl="1"/>
            <a:r>
              <a:rPr lang="en-US" dirty="0" smtClean="0"/>
              <a:t>UL MU-MIMO can enable an AP to isolate multiple spatial streams from multiple STAs in the same time &amp; frequency BW</a:t>
            </a:r>
          </a:p>
          <a:p>
            <a:pPr lvl="1"/>
            <a:r>
              <a:rPr lang="en-US" dirty="0" smtClean="0"/>
              <a:t>When the AP receives response packets from STAs, it may reuse the steering matrix, Q, that was used for DL MU-MIMO, until it processes HE-LTFs of the response packets</a:t>
            </a:r>
          </a:p>
          <a:p>
            <a:pPr lvl="2"/>
            <a:r>
              <a:rPr lang="en-US" dirty="0" smtClean="0"/>
              <a:t>Once AP processes HE-LTFs, it is basically receive </a:t>
            </a:r>
            <a:r>
              <a:rPr lang="en-US" dirty="0" err="1" smtClean="0"/>
              <a:t>beamforming</a:t>
            </a:r>
            <a:endParaRPr lang="en-US" dirty="0" smtClean="0"/>
          </a:p>
          <a:p>
            <a:pPr lvl="2"/>
            <a:r>
              <a:rPr lang="en-US" dirty="0" smtClean="0"/>
              <a:t>No need to support HE-NDP transmitted by Non-AP STAs for UL MU-MIMO</a:t>
            </a:r>
          </a:p>
          <a:p>
            <a:pPr lvl="1"/>
            <a:r>
              <a:rPr lang="en-US" dirty="0" smtClean="0"/>
              <a:t>If Non-AP STAs needs </a:t>
            </a:r>
            <a:r>
              <a:rPr lang="en-US" dirty="0" err="1" smtClean="0"/>
              <a:t>Tx</a:t>
            </a:r>
            <a:r>
              <a:rPr lang="en-US" dirty="0" smtClean="0"/>
              <a:t> </a:t>
            </a:r>
            <a:r>
              <a:rPr lang="en-US" dirty="0" err="1" smtClean="0"/>
              <a:t>beamforming</a:t>
            </a:r>
            <a:r>
              <a:rPr lang="en-US" dirty="0" smtClean="0"/>
              <a:t>, 11ac already provides SU </a:t>
            </a:r>
            <a:r>
              <a:rPr lang="en-US" dirty="0" err="1" smtClean="0"/>
              <a:t>beamforming</a:t>
            </a:r>
            <a:r>
              <a:rPr lang="en-US" dirty="0" smtClean="0"/>
              <a:t> feedback mechanism</a:t>
            </a:r>
          </a:p>
          <a:p>
            <a:r>
              <a:rPr lang="en-US" dirty="0" smtClean="0"/>
              <a:t>HW requirement of Non-AP STAs [2,3]</a:t>
            </a:r>
          </a:p>
          <a:p>
            <a:pPr lvl="1"/>
            <a:r>
              <a:rPr lang="en-US" dirty="0" smtClean="0"/>
              <a:t>Time/frequency sync</a:t>
            </a:r>
            <a:r>
              <a:rPr lang="en-US" dirty="0"/>
              <a:t> </a:t>
            </a:r>
            <a:r>
              <a:rPr lang="en-US" dirty="0" smtClean="0"/>
              <a:t>(Quite more expensive than DL MU-MIMO capable only clients)</a:t>
            </a:r>
          </a:p>
          <a:p>
            <a:pPr lvl="1"/>
            <a:r>
              <a:rPr lang="en-US" dirty="0" smtClean="0"/>
              <a:t>More intensive power control</a:t>
            </a:r>
          </a:p>
          <a:p>
            <a:pPr lvl="2"/>
            <a:r>
              <a:rPr lang="en-US" dirty="0" smtClean="0"/>
              <a:t>Complicated handshake rule for NDPs from multiple STAs in UL sounding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Jan, 2016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a-DK" altLang="ko-KR" smtClean="0"/>
              <a:t>Joonsuk Kim, et. al. (Apple)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621370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 802.11</Template>
  <TotalTime>4026</TotalTime>
  <Words>1358</Words>
  <Application>Microsoft Macintosh PowerPoint</Application>
  <PresentationFormat>On-screen Show (4:3)</PresentationFormat>
  <Paragraphs>323</Paragraphs>
  <Slides>16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Calibri</vt:lpstr>
      <vt:lpstr>Times New Roman</vt:lpstr>
      <vt:lpstr>Arial</vt:lpstr>
      <vt:lpstr>802-11-Submission</vt:lpstr>
      <vt:lpstr>Views on UL-MU features</vt:lpstr>
      <vt:lpstr>PowerPoint Presentation</vt:lpstr>
      <vt:lpstr>PowerPoint Presentation</vt:lpstr>
      <vt:lpstr>PowerPoint Presentation</vt:lpstr>
      <vt:lpstr>PowerPoint Presentation</vt:lpstr>
      <vt:lpstr>Abstract</vt:lpstr>
      <vt:lpstr>Background</vt:lpstr>
      <vt:lpstr>DL MU-MIMO</vt:lpstr>
      <vt:lpstr>UL MU-MIMO</vt:lpstr>
      <vt:lpstr>Usage Model of UL MU-MIMO</vt:lpstr>
      <vt:lpstr>Review of Capability on MU-MIMO in 11ac</vt:lpstr>
      <vt:lpstr>Proposal of Capability on MU-MIMO in 11ax</vt:lpstr>
      <vt:lpstr>References</vt:lpstr>
      <vt:lpstr>Straw Poll #1</vt:lpstr>
      <vt:lpstr>Straw Poll #2</vt:lpstr>
      <vt:lpstr>Straw Poll #3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Hahaha</dc:title>
  <dc:creator>Joonsuk Kim</dc:creator>
  <cp:lastModifiedBy>Microsoft Office User</cp:lastModifiedBy>
  <cp:revision>36</cp:revision>
  <cp:lastPrinted>1998-02-10T13:28:06Z</cp:lastPrinted>
  <dcterms:created xsi:type="dcterms:W3CDTF">2016-01-14T02:31:59Z</dcterms:created>
  <dcterms:modified xsi:type="dcterms:W3CDTF">2016-01-20T16:50:19Z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