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70" r:id="rId3"/>
    <p:sldId id="272" r:id="rId4"/>
    <p:sldId id="273" r:id="rId5"/>
    <p:sldId id="274" r:id="rId6"/>
    <p:sldId id="276" r:id="rId7"/>
    <p:sldId id="275" r:id="rId8"/>
    <p:sldId id="271" r:id="rId9"/>
    <p:sldId id="277"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1" d="100"/>
          <a:sy n="71" d="100"/>
        </p:scale>
        <p:origin x="1272"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848"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a:t>
            </a:r>
            <a:r>
              <a:rPr lang="en-US" smtClean="0"/>
              <a:t>0496r5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err="1" smtClean="0"/>
              <a:t>Alecsander</a:t>
            </a:r>
            <a:r>
              <a:rPr lang="en-US" dirty="0" smtClean="0"/>
              <a:t> </a:t>
            </a:r>
            <a:r>
              <a:rPr lang="en-US" dirty="0" err="1" smtClean="0"/>
              <a:t>Eitan</a:t>
            </a:r>
            <a:r>
              <a:rPr lang="en-US" dirty="0" smtClean="0"/>
              <a:t> (Qualcomm)</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January 2016</a:t>
            </a:r>
            <a:endParaRPr 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err="1" smtClean="0"/>
              <a:t>Alecsander</a:t>
            </a:r>
            <a:r>
              <a:rPr lang="en-US" dirty="0" smtClean="0"/>
              <a:t> </a:t>
            </a:r>
            <a:r>
              <a:rPr lang="en-US" dirty="0" err="1" smtClean="0"/>
              <a:t>Eitan</a:t>
            </a:r>
            <a:r>
              <a:rPr lang="en-US" dirty="0" smtClean="0"/>
              <a:t> (Qualcomm)</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err="1" smtClean="0"/>
              <a:t>Alecsander</a:t>
            </a:r>
            <a:r>
              <a:rPr lang="en-US" dirty="0" smtClean="0"/>
              <a:t> </a:t>
            </a:r>
            <a:r>
              <a:rPr lang="en-US" dirty="0" err="1" smtClean="0"/>
              <a:t>Eitan</a:t>
            </a:r>
            <a:r>
              <a:rPr lang="en-US" dirty="0" smtClean="0"/>
              <a:t> (Qualcomm)</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err="1" smtClean="0"/>
              <a:t>Alecsander</a:t>
            </a:r>
            <a:r>
              <a:rPr lang="en-US" dirty="0" smtClean="0"/>
              <a:t> </a:t>
            </a:r>
            <a:r>
              <a:rPr lang="en-US" dirty="0" err="1" smtClean="0"/>
              <a:t>Eitan</a:t>
            </a:r>
            <a:r>
              <a:rPr lang="en-US" dirty="0" smtClean="0"/>
              <a:t> (Qualcomm)</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January 2016</a:t>
            </a:r>
            <a:endParaRPr 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err="1" smtClean="0"/>
              <a:t>Alecsander</a:t>
            </a:r>
            <a:r>
              <a:rPr lang="en-US" dirty="0" smtClean="0"/>
              <a:t> </a:t>
            </a:r>
            <a:r>
              <a:rPr lang="en-US" dirty="0" err="1" smtClean="0"/>
              <a:t>Eitan</a:t>
            </a:r>
            <a:r>
              <a:rPr lang="en-US" dirty="0" smtClean="0"/>
              <a:t> (Qualcomm)</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January 2016</a:t>
            </a:r>
            <a:endParaRPr 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err="1" smtClean="0"/>
              <a:t>Alecsander</a:t>
            </a:r>
            <a:r>
              <a:rPr lang="en-US" dirty="0" smtClean="0"/>
              <a:t> </a:t>
            </a:r>
            <a:r>
              <a:rPr lang="en-US" dirty="0" err="1" smtClean="0"/>
              <a:t>Eitan</a:t>
            </a:r>
            <a:r>
              <a:rPr lang="en-US" dirty="0" smtClean="0"/>
              <a:t> (Qualcomm)</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
        <p:nvSpPr>
          <p:cNvPr id="8" name="Rectangle 4"/>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January 2016</a:t>
            </a:r>
            <a:endParaRPr 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err="1" smtClean="0"/>
              <a:t>Alecsander</a:t>
            </a:r>
            <a:r>
              <a:rPr lang="en-US" dirty="0" smtClean="0"/>
              <a:t> </a:t>
            </a:r>
            <a:r>
              <a:rPr lang="en-US" dirty="0" err="1" smtClean="0"/>
              <a:t>Eitan</a:t>
            </a:r>
            <a:r>
              <a:rPr lang="en-US" dirty="0" smtClean="0"/>
              <a:t> (Qualcomm)</a:t>
            </a:r>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dirty="0" err="1" smtClean="0"/>
              <a:t>Alecsander</a:t>
            </a:r>
            <a:r>
              <a:rPr lang="en-US" dirty="0" smtClean="0"/>
              <a:t> </a:t>
            </a:r>
            <a:r>
              <a:rPr lang="en-US" dirty="0" err="1" smtClean="0"/>
              <a:t>Eitan</a:t>
            </a:r>
            <a:r>
              <a:rPr lang="en-US" dirty="0" smtClean="0"/>
              <a:t> (Qualcomm)</a:t>
            </a:r>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
        <p:nvSpPr>
          <p:cNvPr id="6"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January 2016</a:t>
            </a:r>
            <a:endParaRPr 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err="1" smtClean="0"/>
              <a:t>Alecsander</a:t>
            </a:r>
            <a:r>
              <a:rPr lang="en-US" dirty="0" smtClean="0"/>
              <a:t> </a:t>
            </a:r>
            <a:r>
              <a:rPr lang="en-US" dirty="0" err="1" smtClean="0"/>
              <a:t>Eitan</a:t>
            </a:r>
            <a:r>
              <a:rPr lang="en-US" dirty="0" smtClean="0"/>
              <a:t> (Qualcomm)</a:t>
            </a:r>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
        <p:nvSpPr>
          <p:cNvPr id="5" name="Date Placeholder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January 2016</a:t>
            </a:r>
            <a:endParaRPr 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err="1" smtClean="0"/>
              <a:t>Alecsander</a:t>
            </a:r>
            <a:r>
              <a:rPr lang="en-US" dirty="0" smtClean="0"/>
              <a:t> </a:t>
            </a:r>
            <a:r>
              <a:rPr lang="en-US" dirty="0" err="1" smtClean="0"/>
              <a:t>Eitan</a:t>
            </a:r>
            <a:r>
              <a:rPr lang="en-US" dirty="0" smtClean="0"/>
              <a:t> (Qualcomm)</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CC8753CA-BECE-40D1-BB6F-2F442C98DD04}" type="slidenum">
              <a:rPr lang="en-US" altLang="en-US"/>
              <a:pPr/>
              <a:t>‹#›</a:t>
            </a:fld>
            <a:endParaRPr lang="en-US" altLang="en-US"/>
          </a:p>
        </p:txBody>
      </p:sp>
    </p:spTree>
    <p:extLst>
      <p:ext uri="{BB962C8B-B14F-4D97-AF65-F5344CB8AC3E}">
        <p14:creationId xmlns:p14="http://schemas.microsoft.com/office/powerpoint/2010/main" val="318045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err="1" smtClean="0"/>
              <a:t>Alecsander</a:t>
            </a:r>
            <a:r>
              <a:rPr lang="en-US" dirty="0" smtClean="0"/>
              <a:t> </a:t>
            </a:r>
            <a:r>
              <a:rPr lang="en-US" dirty="0" err="1" smtClean="0"/>
              <a:t>Eitan</a:t>
            </a:r>
            <a:r>
              <a:rPr lang="en-US" dirty="0" smtClean="0"/>
              <a:t> (Qualcomm)</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January 2016</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Alecsander</a:t>
            </a:r>
            <a:r>
              <a:rPr lang="en-US" dirty="0" smtClean="0"/>
              <a:t> </a:t>
            </a:r>
            <a:r>
              <a:rPr lang="en-US" dirty="0" err="1" smtClean="0"/>
              <a:t>Eitan</a:t>
            </a:r>
            <a:r>
              <a:rPr lang="en-US" dirty="0" smtClean="0"/>
              <a:t>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p:nvSpPr>
        <p:spPr bwMode="auto">
          <a:xfrm>
            <a:off x="4777641" y="332601"/>
            <a:ext cx="368055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a:t>
            </a:r>
            <a:r>
              <a:rPr lang="en-US" altLang="en-US" sz="1800" b="1" dirty="0" smtClean="0"/>
              <a:t>802.11-16/0061-00-00</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2" r:id="rId8"/>
    <p:sldLayoutId id="2147486143" r:id="rId9"/>
    <p:sldLayoutId id="2147486144" r:id="rId10"/>
    <p:sldLayoutId id="214748614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3ABCD13-380B-4CB5-B9B1-96CEC68A8A42}" type="slidenum">
              <a:rPr lang="en-US" altLang="en-US" sz="1200" b="0" smtClean="0"/>
              <a:pPr>
                <a:spcBef>
                  <a:spcPct val="0"/>
                </a:spcBef>
                <a:buFontTx/>
                <a:buNone/>
              </a:pPr>
              <a:t>1</a:t>
            </a:fld>
            <a:endParaRPr lang="en-US" altLang="en-US" sz="1200" b="0"/>
          </a:p>
        </p:txBody>
      </p:sp>
      <p:sp>
        <p:nvSpPr>
          <p:cNvPr id="13317" name="Rectangle 2"/>
          <p:cNvSpPr>
            <a:spLocks noGrp="1" noChangeArrowheads="1"/>
          </p:cNvSpPr>
          <p:nvPr>
            <p:ph type="title"/>
          </p:nvPr>
        </p:nvSpPr>
        <p:spPr>
          <a:xfrm>
            <a:off x="685800" y="609600"/>
            <a:ext cx="7772400" cy="1066800"/>
          </a:xfrm>
        </p:spPr>
        <p:txBody>
          <a:bodyPr/>
          <a:lstStyle/>
          <a:p>
            <a:r>
              <a:rPr lang="en-US" altLang="en-US" dirty="0" smtClean="0"/>
              <a:t>PHY Frame Format proposal for 11ay</a:t>
            </a:r>
          </a:p>
        </p:txBody>
      </p:sp>
      <p:sp>
        <p:nvSpPr>
          <p:cNvPr id="13318" name="Rectangle 6"/>
          <p:cNvSpPr>
            <a:spLocks noGrp="1" noChangeArrowheads="1"/>
          </p:cNvSpPr>
          <p:nvPr>
            <p:ph type="body" idx="1"/>
          </p:nvPr>
        </p:nvSpPr>
        <p:spPr>
          <a:xfrm>
            <a:off x="685800" y="1524000"/>
            <a:ext cx="7772400" cy="381000"/>
          </a:xfrm>
        </p:spPr>
        <p:txBody>
          <a:bodyPr/>
          <a:lstStyle/>
          <a:p>
            <a:pPr algn="ctr">
              <a:buFontTx/>
              <a:buNone/>
            </a:pPr>
            <a:r>
              <a:rPr lang="en-US" altLang="en-US" sz="2000" dirty="0" smtClean="0"/>
              <a:t>Date:</a:t>
            </a:r>
            <a:r>
              <a:rPr lang="en-US" altLang="en-US" sz="2000" b="0" dirty="0" smtClean="0"/>
              <a:t> 2016-01-18</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graphicFrame>
        <p:nvGraphicFramePr>
          <p:cNvPr id="2" name="Table 1"/>
          <p:cNvGraphicFramePr>
            <a:graphicFrameLocks noGrp="1"/>
          </p:cNvGraphicFramePr>
          <p:nvPr>
            <p:extLst>
              <p:ext uri="{D42A27DB-BD31-4B8C-83A1-F6EECF244321}">
                <p14:modId xmlns:p14="http://schemas.microsoft.com/office/powerpoint/2010/main" val="1472817982"/>
              </p:ext>
            </p:extLst>
          </p:nvPr>
        </p:nvGraphicFramePr>
        <p:xfrm>
          <a:off x="381001" y="2534920"/>
          <a:ext cx="8305800" cy="2225040"/>
        </p:xfrm>
        <a:graphic>
          <a:graphicData uri="http://schemas.openxmlformats.org/drawingml/2006/table">
            <a:tbl>
              <a:tblPr>
                <a:tableStyleId>{5940675A-B579-460E-94D1-54222C63F5DA}</a:tableStyleId>
              </a:tblPr>
              <a:tblGrid>
                <a:gridCol w="2057399"/>
                <a:gridCol w="1600200"/>
                <a:gridCol w="951286"/>
                <a:gridCol w="840208"/>
                <a:gridCol w="2856707"/>
              </a:tblGrid>
              <a:tr h="370840">
                <a:tc>
                  <a:txBody>
                    <a:bodyPr/>
                    <a:lstStyle/>
                    <a:p>
                      <a:r>
                        <a:rPr lang="en-US" sz="1600" dirty="0" smtClean="0"/>
                        <a:t>Name</a:t>
                      </a:r>
                      <a:endParaRPr lang="en-US" sz="1600" dirty="0"/>
                    </a:p>
                  </a:txBody>
                  <a:tcPr/>
                </a:tc>
                <a:tc>
                  <a:txBody>
                    <a:bodyPr/>
                    <a:lstStyle/>
                    <a:p>
                      <a:r>
                        <a:rPr lang="en-US" sz="1600" dirty="0" smtClean="0"/>
                        <a:t>Company</a:t>
                      </a:r>
                      <a:endParaRPr lang="en-US" sz="1600" dirty="0"/>
                    </a:p>
                  </a:txBody>
                  <a:tcPr/>
                </a:tc>
                <a:tc>
                  <a:txBody>
                    <a:bodyPr/>
                    <a:lstStyle/>
                    <a:p>
                      <a:r>
                        <a:rPr lang="en-US" sz="1600" dirty="0" smtClean="0"/>
                        <a:t>Address</a:t>
                      </a:r>
                      <a:endParaRPr lang="en-US" sz="1600" dirty="0"/>
                    </a:p>
                  </a:txBody>
                  <a:tcPr/>
                </a:tc>
                <a:tc>
                  <a:txBody>
                    <a:bodyPr/>
                    <a:lstStyle/>
                    <a:p>
                      <a:r>
                        <a:rPr lang="en-US" sz="1600" dirty="0" smtClean="0"/>
                        <a:t>Phone</a:t>
                      </a:r>
                      <a:endParaRPr lang="en-US" sz="1600" dirty="0"/>
                    </a:p>
                  </a:txBody>
                  <a:tcPr/>
                </a:tc>
                <a:tc>
                  <a:txBody>
                    <a:bodyPr/>
                    <a:lstStyle/>
                    <a:p>
                      <a:r>
                        <a:rPr lang="en-US" sz="1600" dirty="0" smtClean="0"/>
                        <a:t>Email</a:t>
                      </a:r>
                      <a:endParaRPr lang="en-US" sz="1600" dirty="0"/>
                    </a:p>
                  </a:txBody>
                  <a:tcPr/>
                </a:tc>
              </a:tr>
              <a:tr h="370840">
                <a:tc>
                  <a:txBody>
                    <a:bodyPr/>
                    <a:lstStyle/>
                    <a:p>
                      <a:r>
                        <a:rPr lang="en-US" sz="1600" dirty="0" err="1" smtClean="0"/>
                        <a:t>Alecsander</a:t>
                      </a:r>
                      <a:r>
                        <a:rPr lang="en-US" sz="1600" dirty="0" smtClean="0"/>
                        <a:t> </a:t>
                      </a:r>
                      <a:r>
                        <a:rPr lang="en-US" sz="1600" dirty="0" err="1" smtClean="0"/>
                        <a:t>Eitan</a:t>
                      </a:r>
                      <a:endParaRPr lang="en-US" sz="1600" dirty="0"/>
                    </a:p>
                  </a:txBody>
                  <a:tcPr/>
                </a:tc>
                <a:tc>
                  <a:txBody>
                    <a:bodyPr/>
                    <a:lstStyle/>
                    <a:p>
                      <a:r>
                        <a:rPr lang="en-US" sz="1600" dirty="0" smtClean="0"/>
                        <a:t>Qualcomm</a:t>
                      </a:r>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smtClean="0"/>
                        <a:t>eitana@qti.qualcomm.com</a:t>
                      </a:r>
                      <a:endParaRPr lang="en-US" sz="1600" dirty="0"/>
                    </a:p>
                  </a:txBody>
                  <a:tcPr/>
                </a:tc>
              </a:tr>
              <a:tr h="370840">
                <a:tc>
                  <a:txBody>
                    <a:bodyPr/>
                    <a:lstStyle/>
                    <a:p>
                      <a:r>
                        <a:rPr lang="en-US" sz="1600" dirty="0" err="1" smtClean="0"/>
                        <a:t>Basson</a:t>
                      </a:r>
                      <a:r>
                        <a:rPr lang="en-US" sz="1600" dirty="0" smtClean="0"/>
                        <a:t> Gal</a:t>
                      </a:r>
                      <a:endParaRPr lang="en-US" sz="1600" dirty="0"/>
                    </a:p>
                  </a:txBody>
                  <a:tcPr/>
                </a:tc>
                <a:tc>
                  <a:txBody>
                    <a:bodyPr/>
                    <a:lstStyle/>
                    <a:p>
                      <a:r>
                        <a:rPr lang="en-US" sz="1600" dirty="0" smtClean="0"/>
                        <a:t>Qualcomm</a:t>
                      </a:r>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smtClean="0"/>
                        <a:t>bgal@qti.qualcomm.com</a:t>
                      </a:r>
                      <a:endParaRPr lang="en-US" sz="1600" dirty="0"/>
                    </a:p>
                  </a:txBody>
                  <a:tcPr/>
                </a:tc>
              </a:tr>
              <a:tr h="370840">
                <a:tc>
                  <a:txBody>
                    <a:bodyPr/>
                    <a:lstStyle/>
                    <a:p>
                      <a:r>
                        <a:rPr lang="en-US" sz="1600" dirty="0" err="1" smtClean="0"/>
                        <a:t>Amichai</a:t>
                      </a:r>
                      <a:r>
                        <a:rPr lang="en-US" sz="1600" dirty="0" smtClean="0"/>
                        <a:t> </a:t>
                      </a:r>
                      <a:r>
                        <a:rPr lang="en-US" sz="1600" dirty="0" err="1" smtClean="0"/>
                        <a:t>Sanderovich</a:t>
                      </a:r>
                      <a:endParaRPr lang="en-US" sz="1600" dirty="0"/>
                    </a:p>
                  </a:txBody>
                  <a:tcPr/>
                </a:tc>
                <a:tc>
                  <a:txBody>
                    <a:bodyPr/>
                    <a:lstStyle/>
                    <a:p>
                      <a:r>
                        <a:rPr lang="en-US" sz="1600" dirty="0" smtClean="0"/>
                        <a:t>Qualcomm</a:t>
                      </a:r>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smtClean="0"/>
                        <a:t>amichais@qti.qualcomm.com</a:t>
                      </a:r>
                      <a:endParaRPr lang="en-US" sz="1600" dirty="0"/>
                    </a:p>
                  </a:txBody>
                  <a:tcPr/>
                </a:tc>
              </a:tr>
              <a:tr h="370840">
                <a:tc>
                  <a:txBody>
                    <a:bodyPr/>
                    <a:lstStyle/>
                    <a:p>
                      <a:r>
                        <a:rPr lang="en-US" sz="1600" dirty="0" smtClean="0"/>
                        <a:t>Carlos </a:t>
                      </a:r>
                      <a:r>
                        <a:rPr lang="en-US" sz="1600" dirty="0" err="1" smtClean="0"/>
                        <a:t>Cordeiro</a:t>
                      </a:r>
                      <a:endParaRPr lang="en-US" sz="1600" dirty="0"/>
                    </a:p>
                  </a:txBody>
                  <a:tcPr/>
                </a:tc>
                <a:tc>
                  <a:txBody>
                    <a:bodyPr/>
                    <a:lstStyle/>
                    <a:p>
                      <a:r>
                        <a:rPr lang="en-US" sz="1600" dirty="0" smtClean="0"/>
                        <a:t>Intel Corporation</a:t>
                      </a:r>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smtClean="0"/>
                        <a:t>carlos.cordeiro@intel.com</a:t>
                      </a:r>
                      <a:endParaRPr lang="en-US" sz="1600" dirty="0"/>
                    </a:p>
                  </a:txBody>
                  <a:tcPr/>
                </a:tc>
              </a:tr>
              <a:tr h="370840">
                <a:tc>
                  <a:txBody>
                    <a:bodyPr/>
                    <a:lstStyle/>
                    <a:p>
                      <a:r>
                        <a:rPr lang="en-US" sz="1600" dirty="0" err="1" smtClean="0"/>
                        <a:t>Assaf</a:t>
                      </a:r>
                      <a:r>
                        <a:rPr lang="en-US" sz="1600" dirty="0" smtClean="0"/>
                        <a:t> Kasher</a:t>
                      </a:r>
                      <a:endParaRPr lang="en-US" sz="1600" dirty="0"/>
                    </a:p>
                  </a:txBody>
                  <a:tcPr/>
                </a:tc>
                <a:tc>
                  <a:txBody>
                    <a:bodyPr/>
                    <a:lstStyle/>
                    <a:p>
                      <a:r>
                        <a:rPr lang="en-US" sz="1600" dirty="0" smtClean="0"/>
                        <a:t>Intel Corporation</a:t>
                      </a:r>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smtClean="0"/>
                        <a:t>assaf.kasher@intel.com</a:t>
                      </a:r>
                      <a:endParaRPr lang="en-US" sz="1600" dirty="0"/>
                    </a:p>
                  </a:txBody>
                  <a:tcPr/>
                </a:tc>
              </a:tr>
            </a:tbl>
          </a:graphicData>
        </a:graphic>
      </p:graphicFrame>
      <p:sp>
        <p:nvSpPr>
          <p:cNvPr id="10" name="Date Placeholder 5"/>
          <p:cNvSpPr>
            <a:spLocks noGrp="1"/>
          </p:cNvSpPr>
          <p:nvPr>
            <p:ph type="dt" sz="half" idx="2"/>
          </p:nvPr>
        </p:nvSpPr>
        <p:spPr>
          <a:xfrm>
            <a:off x="696913" y="332601"/>
            <a:ext cx="1340110" cy="276999"/>
          </a:xfrm>
        </p:spPr>
        <p:txBody>
          <a:bodyPr/>
          <a:lstStyle/>
          <a:p>
            <a:pPr>
              <a:defRPr/>
            </a:pPr>
            <a:r>
              <a:rPr lang="en-US" smtClean="0"/>
              <a:t>January 2016</a:t>
            </a:r>
            <a:endParaRPr lang="en-US" dirty="0"/>
          </a:p>
        </p:txBody>
      </p:sp>
      <p:sp>
        <p:nvSpPr>
          <p:cNvPr id="17" name="Footer Placeholder 3"/>
          <p:cNvSpPr>
            <a:spLocks noGrp="1"/>
          </p:cNvSpPr>
          <p:nvPr>
            <p:ph type="ftr" sz="quarter" idx="11"/>
          </p:nvPr>
        </p:nvSpPr>
        <p:spPr>
          <a:xfrm>
            <a:off x="5791200" y="6475413"/>
            <a:ext cx="2752725" cy="184666"/>
          </a:xfrm>
        </p:spPr>
        <p:txBody>
          <a:bodyPr/>
          <a:lstStyle/>
          <a:p>
            <a:pPr>
              <a:defRPr/>
            </a:pPr>
            <a:r>
              <a:rPr lang="en-US" dirty="0" err="1" smtClean="0"/>
              <a:t>Alecsander</a:t>
            </a:r>
            <a:r>
              <a:rPr lang="en-US" dirty="0" smtClean="0"/>
              <a:t> </a:t>
            </a:r>
            <a:r>
              <a:rPr lang="en-US" dirty="0" err="1" smtClean="0"/>
              <a:t>Eitan</a:t>
            </a:r>
            <a:r>
              <a:rPr lang="en-US" dirty="0" smtClean="0"/>
              <a:t> (Qualcomm)</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We propose a PHY frame format for 11ay</a:t>
            </a:r>
          </a:p>
          <a:p>
            <a:r>
              <a:rPr lang="en-US" dirty="0" smtClean="0"/>
              <a:t>To increase 11ad data rates and meet the PAR requirements, two mechanisms proposed to 11ay have been MIMO and channel bonding</a:t>
            </a:r>
          </a:p>
          <a:p>
            <a:r>
              <a:rPr lang="en-US" dirty="0" smtClean="0"/>
              <a:t>Therefore, the PHY frame format:</a:t>
            </a:r>
          </a:p>
          <a:p>
            <a:pPr lvl="1"/>
            <a:r>
              <a:rPr lang="en-US" dirty="0" smtClean="0"/>
              <a:t>Needs to be flexible to be able to accommodate for such mechanisms</a:t>
            </a:r>
          </a:p>
          <a:p>
            <a:pPr lvl="1"/>
            <a:r>
              <a:rPr lang="en-US" dirty="0" smtClean="0"/>
              <a:t>Should reuse as much as possible from the PHY frame format used in other .11 amendments (11n/ac)</a:t>
            </a:r>
            <a:endParaRPr lang="en-US" dirty="0"/>
          </a:p>
        </p:txBody>
      </p:sp>
      <p:sp>
        <p:nvSpPr>
          <p:cNvPr id="4" name="Footer Placeholder 3"/>
          <p:cNvSpPr>
            <a:spLocks noGrp="1"/>
          </p:cNvSpPr>
          <p:nvPr>
            <p:ph type="ftr" sz="quarter" idx="11"/>
          </p:nvPr>
        </p:nvSpPr>
        <p:spPr/>
        <p:txBody>
          <a:bodyPr/>
          <a:lstStyle/>
          <a:p>
            <a:pPr>
              <a:defRPr/>
            </a:pPr>
            <a:r>
              <a:rPr lang="en-US" dirty="0" err="1" smtClean="0"/>
              <a:t>Alecsander</a:t>
            </a:r>
            <a:r>
              <a:rPr lang="en-US" dirty="0" smtClean="0"/>
              <a:t> </a:t>
            </a:r>
            <a:r>
              <a:rPr lang="en-US" dirty="0" err="1" smtClean="0"/>
              <a:t>Eitan</a:t>
            </a:r>
            <a:r>
              <a:rPr lang="en-US" dirty="0" smtClean="0"/>
              <a:t> (Qualcomm)</a:t>
            </a:r>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2</a:t>
            </a:fld>
            <a:endParaRPr lang="en-US" altLang="en-US"/>
          </a:p>
        </p:txBody>
      </p:sp>
      <p:sp>
        <p:nvSpPr>
          <p:cNvPr id="6" name="Date Placeholder 5"/>
          <p:cNvSpPr>
            <a:spLocks noGrp="1"/>
          </p:cNvSpPr>
          <p:nvPr>
            <p:ph type="dt" sz="half" idx="2"/>
          </p:nvPr>
        </p:nvSpPr>
        <p:spPr/>
        <p:txBody>
          <a:bodyPr/>
          <a:lstStyle/>
          <a:p>
            <a:pPr>
              <a:defRPr/>
            </a:pPr>
            <a:r>
              <a:rPr lang="en-US" smtClean="0"/>
              <a:t>January 2016</a:t>
            </a:r>
            <a:endParaRPr lang="en-US" dirty="0"/>
          </a:p>
        </p:txBody>
      </p:sp>
    </p:spTree>
    <p:extLst>
      <p:ext uri="{BB962C8B-B14F-4D97-AF65-F5344CB8AC3E}">
        <p14:creationId xmlns:p14="http://schemas.microsoft.com/office/powerpoint/2010/main" val="24979919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Preamble modes</a:t>
            </a:r>
            <a:endParaRPr lang="en-US" dirty="0"/>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Greenfield mode</a:t>
            </a:r>
          </a:p>
          <a:p>
            <a:pPr lvl="1"/>
            <a:r>
              <a:rPr lang="en-US" dirty="0" smtClean="0">
                <a:latin typeface="Times New Roman" panose="02020603050405020304" pitchFamily="18" charset="0"/>
                <a:cs typeface="Times New Roman" panose="02020603050405020304" pitchFamily="18" charset="0"/>
              </a:rPr>
              <a:t>Improves acquisition, but does not support legacy devices</a:t>
            </a:r>
          </a:p>
          <a:p>
            <a:r>
              <a:rPr lang="en-US" dirty="0" smtClean="0">
                <a:latin typeface="Times New Roman" panose="02020603050405020304" pitchFamily="18" charset="0"/>
                <a:cs typeface="Times New Roman" panose="02020603050405020304" pitchFamily="18" charset="0"/>
              </a:rPr>
              <a:t>Mixed mode</a:t>
            </a:r>
          </a:p>
          <a:p>
            <a:pPr lvl="1"/>
            <a:r>
              <a:rPr lang="en-US" dirty="0" smtClean="0">
                <a:latin typeface="Times New Roman" panose="02020603050405020304" pitchFamily="18" charset="0"/>
                <a:cs typeface="Times New Roman" panose="02020603050405020304" pitchFamily="18" charset="0"/>
              </a:rPr>
              <a:t>Higher overhead, but provides for a single format for both 11ay and legacy 11ad devices</a:t>
            </a:r>
          </a:p>
          <a:p>
            <a:pPr lvl="1"/>
            <a:r>
              <a:rPr lang="en-US" dirty="0" smtClean="0">
                <a:latin typeface="Times New Roman" panose="02020603050405020304" pitchFamily="18" charset="0"/>
                <a:cs typeface="Times New Roman" panose="02020603050405020304" pitchFamily="18" charset="0"/>
              </a:rPr>
              <a:t>Legacy devices need to decode the header and the duration of the 11ay payload; payload itself is not decoded by legacy</a:t>
            </a:r>
          </a:p>
          <a:p>
            <a:r>
              <a:rPr lang="en-US" dirty="0" smtClean="0">
                <a:latin typeface="Times New Roman" panose="02020603050405020304" pitchFamily="18" charset="0"/>
                <a:cs typeface="Times New Roman" panose="02020603050405020304" pitchFamily="18" charset="0"/>
              </a:rPr>
              <a:t>11n uses greenfield, but it is hardly used (if at all) in real deployments</a:t>
            </a:r>
          </a:p>
          <a:p>
            <a:r>
              <a:rPr lang="en-US" dirty="0" smtClean="0">
                <a:latin typeface="Times New Roman" panose="02020603050405020304" pitchFamily="18" charset="0"/>
                <a:cs typeface="Times New Roman" panose="02020603050405020304" pitchFamily="18" charset="0"/>
              </a:rPr>
              <a:t>Therefore, we propose 11ay to adopt mixed mode preamble only</a:t>
            </a:r>
          </a:p>
        </p:txBody>
      </p:sp>
      <p:sp>
        <p:nvSpPr>
          <p:cNvPr id="4" name="Footer Placeholder 3"/>
          <p:cNvSpPr>
            <a:spLocks noGrp="1"/>
          </p:cNvSpPr>
          <p:nvPr>
            <p:ph type="ftr" sz="quarter" idx="11"/>
          </p:nvPr>
        </p:nvSpPr>
        <p:spPr/>
        <p:txBody>
          <a:bodyPr/>
          <a:lstStyle/>
          <a:p>
            <a:pPr>
              <a:defRPr/>
            </a:pPr>
            <a:r>
              <a:rPr lang="en-US" dirty="0" err="1" smtClean="0"/>
              <a:t>Alecsander</a:t>
            </a:r>
            <a:r>
              <a:rPr lang="en-US" dirty="0" smtClean="0"/>
              <a:t> </a:t>
            </a:r>
            <a:r>
              <a:rPr lang="en-US" dirty="0" err="1" smtClean="0"/>
              <a:t>Eitan</a:t>
            </a:r>
            <a:r>
              <a:rPr lang="en-US" dirty="0" smtClean="0"/>
              <a:t> (Qualcomm)</a:t>
            </a:r>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3</a:t>
            </a:fld>
            <a:endParaRPr lang="en-US" altLang="en-US"/>
          </a:p>
        </p:txBody>
      </p:sp>
      <p:sp>
        <p:nvSpPr>
          <p:cNvPr id="6" name="Date Placeholder 5"/>
          <p:cNvSpPr>
            <a:spLocks noGrp="1"/>
          </p:cNvSpPr>
          <p:nvPr>
            <p:ph type="dt" sz="half" idx="2"/>
          </p:nvPr>
        </p:nvSpPr>
        <p:spPr/>
        <p:txBody>
          <a:bodyPr/>
          <a:lstStyle/>
          <a:p>
            <a:pPr>
              <a:defRPr/>
            </a:pPr>
            <a:r>
              <a:rPr lang="en-US" dirty="0" smtClean="0"/>
              <a:t>January 2016</a:t>
            </a:r>
            <a:endParaRPr lang="en-US" dirty="0"/>
          </a:p>
        </p:txBody>
      </p:sp>
    </p:spTree>
    <p:extLst>
      <p:ext uri="{BB962C8B-B14F-4D97-AF65-F5344CB8AC3E}">
        <p14:creationId xmlns:p14="http://schemas.microsoft.com/office/powerpoint/2010/main" val="1187100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PHY format (1/2)</a:t>
            </a:r>
            <a:endParaRPr lang="en-US" dirty="0"/>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p:txBody>
              <a:bodyPr>
                <a:noAutofit/>
              </a:bodyPr>
              <a:lstStyle/>
              <a:p>
                <a:r>
                  <a:rPr lang="en-US" sz="2000" dirty="0" smtClean="0"/>
                  <a:t>We propose a format similar to the one used in 11n/ac, which is also backwards compatible with legacy devices</a:t>
                </a:r>
              </a:p>
              <a:p>
                <a:endParaRPr lang="en-US" sz="2000" dirty="0"/>
              </a:p>
              <a:p>
                <a:endParaRPr lang="en-US" sz="2000" dirty="0" smtClean="0"/>
              </a:p>
              <a:p>
                <a:r>
                  <a:rPr lang="en-US" sz="2000" dirty="0" smtClean="0"/>
                  <a:t>As in 11n/ac, L-STF, L-CEF and L-Header can be transmitted in duplicate format when using channel bonding</a:t>
                </a:r>
              </a:p>
              <a:p>
                <a:pPr lvl="1"/>
                <a:r>
                  <a:rPr lang="en-US" sz="1600" dirty="0" smtClean="0"/>
                  <a:t>Allows legacy detection</a:t>
                </a:r>
              </a:p>
              <a:p>
                <a:pPr lvl="1"/>
                <a:r>
                  <a:rPr lang="en-US" sz="1600" dirty="0" smtClean="0"/>
                  <a:t>Duplicate format is generated by transmitting </a:t>
                </a:r>
                <a14:m>
                  <m:oMath xmlns:m="http://schemas.openxmlformats.org/officeDocument/2006/math">
                    <m:r>
                      <a:rPr lang="en-US" sz="1600" smtClean="0">
                        <a:latin typeface="Cambria Math" panose="02040503050406030204" pitchFamily="18" charset="0"/>
                      </a:rPr>
                      <m:t>𝑥</m:t>
                    </m:r>
                    <m:d>
                      <m:dPr>
                        <m:ctrlPr>
                          <a:rPr lang="en-US" sz="1600" i="1" smtClean="0">
                            <a:latin typeface="Cambria Math" panose="02040503050406030204" pitchFamily="18" charset="0"/>
                          </a:rPr>
                        </m:ctrlPr>
                      </m:dPr>
                      <m:e>
                        <m:d>
                          <m:dPr>
                            <m:begChr m:val="⌊"/>
                            <m:endChr m:val="⌋"/>
                            <m:ctrlPr>
                              <a:rPr lang="en-US" sz="1600" i="1" smtClean="0">
                                <a:latin typeface="Cambria Math" panose="02040503050406030204" pitchFamily="18" charset="0"/>
                              </a:rPr>
                            </m:ctrlPr>
                          </m:dPr>
                          <m:e>
                            <m:box>
                              <m:boxPr>
                                <m:ctrlPr>
                                  <a:rPr lang="en-US" sz="1600" i="1" smtClean="0">
                                    <a:latin typeface="Cambria Math" panose="02040503050406030204" pitchFamily="18" charset="0"/>
                                  </a:rPr>
                                </m:ctrlPr>
                              </m:boxPr>
                              <m:e>
                                <m:argPr>
                                  <m:argSz m:val="-1"/>
                                </m:argPr>
                                <m:f>
                                  <m:fPr>
                                    <m:ctrlPr>
                                      <a:rPr lang="en-US" sz="1600" i="1" smtClean="0">
                                        <a:latin typeface="Cambria Math" panose="02040503050406030204" pitchFamily="18" charset="0"/>
                                      </a:rPr>
                                    </m:ctrlPr>
                                  </m:fPr>
                                  <m:num>
                                    <m:r>
                                      <a:rPr lang="en-US" sz="1600" smtClean="0">
                                        <a:latin typeface="Cambria Math" panose="02040503050406030204" pitchFamily="18" charset="0"/>
                                      </a:rPr>
                                      <m:t>𝑛</m:t>
                                    </m:r>
                                  </m:num>
                                  <m:den>
                                    <m:r>
                                      <a:rPr lang="en-US" sz="1600" smtClean="0">
                                        <a:latin typeface="Cambria Math" panose="02040503050406030204" pitchFamily="18" charset="0"/>
                                      </a:rPr>
                                      <m:t>2</m:t>
                                    </m:r>
                                  </m:den>
                                </m:f>
                              </m:e>
                            </m:box>
                          </m:e>
                        </m:d>
                      </m:e>
                    </m:d>
                    <m:f>
                      <m:fPr>
                        <m:ctrlPr>
                          <a:rPr lang="en-US" sz="1600" i="1" smtClean="0">
                            <a:latin typeface="Cambria Math" panose="02040503050406030204" pitchFamily="18" charset="0"/>
                          </a:rPr>
                        </m:ctrlPr>
                      </m:fPr>
                      <m:num>
                        <m:sSup>
                          <m:sSupPr>
                            <m:ctrlPr>
                              <a:rPr lang="en-US" sz="1600" i="1">
                                <a:latin typeface="Cambria Math" panose="02040503050406030204" pitchFamily="18" charset="0"/>
                              </a:rPr>
                            </m:ctrlPr>
                          </m:sSupPr>
                          <m:e>
                            <m:r>
                              <a:rPr lang="en-US" sz="1600">
                                <a:latin typeface="Cambria Math" panose="02040503050406030204" pitchFamily="18" charset="0"/>
                              </a:rPr>
                              <m:t>𝑒</m:t>
                            </m:r>
                          </m:e>
                          <m:sup>
                            <m:r>
                              <a:rPr lang="en-US" sz="1600">
                                <a:latin typeface="Cambria Math" panose="02040503050406030204" pitchFamily="18" charset="0"/>
                              </a:rPr>
                              <m:t>𝑗</m:t>
                            </m:r>
                            <m:r>
                              <a:rPr lang="en-US" sz="1600">
                                <a:latin typeface="Cambria Math" panose="02040503050406030204" pitchFamily="18" charset="0"/>
                              </a:rPr>
                              <m:t>2</m:t>
                            </m:r>
                            <m:r>
                              <a:rPr lang="en-US" sz="1600">
                                <a:latin typeface="Cambria Math" panose="02040503050406030204" pitchFamily="18" charset="0"/>
                              </a:rPr>
                              <m:t>𝜋</m:t>
                            </m:r>
                            <m:r>
                              <a:rPr lang="en-US" sz="1600">
                                <a:latin typeface="Cambria Math" panose="02040503050406030204" pitchFamily="18" charset="0"/>
                              </a:rPr>
                              <m:t>𝑛</m:t>
                            </m:r>
                            <m:r>
                              <a:rPr lang="en-US" sz="1600">
                                <a:latin typeface="Cambria Math" panose="02040503050406030204" pitchFamily="18" charset="0"/>
                              </a:rPr>
                              <m:t>/4</m:t>
                            </m:r>
                          </m:sup>
                        </m:sSup>
                        <m:r>
                          <a:rPr lang="en-US" sz="1600">
                            <a:latin typeface="Cambria Math" panose="02040503050406030204" pitchFamily="18" charset="0"/>
                          </a:rPr>
                          <m:t>+</m:t>
                        </m:r>
                        <m:sSup>
                          <m:sSupPr>
                            <m:ctrlPr>
                              <a:rPr lang="en-US" sz="1600" i="1">
                                <a:latin typeface="Cambria Math" panose="02040503050406030204" pitchFamily="18" charset="0"/>
                              </a:rPr>
                            </m:ctrlPr>
                          </m:sSupPr>
                          <m:e>
                            <m:r>
                              <a:rPr lang="en-US" sz="1600">
                                <a:latin typeface="Cambria Math" panose="02040503050406030204" pitchFamily="18" charset="0"/>
                              </a:rPr>
                              <m:t>𝑒</m:t>
                            </m:r>
                          </m:e>
                          <m:sup>
                            <m:r>
                              <a:rPr lang="en-US" sz="1600">
                                <a:latin typeface="Cambria Math" panose="02040503050406030204" pitchFamily="18" charset="0"/>
                              </a:rPr>
                              <m:t>−</m:t>
                            </m:r>
                            <m:r>
                              <a:rPr lang="en-US" sz="1600">
                                <a:latin typeface="Cambria Math" panose="02040503050406030204" pitchFamily="18" charset="0"/>
                              </a:rPr>
                              <m:t>𝑗</m:t>
                            </m:r>
                            <m:r>
                              <a:rPr lang="en-US" sz="1600">
                                <a:latin typeface="Cambria Math" panose="02040503050406030204" pitchFamily="18" charset="0"/>
                              </a:rPr>
                              <m:t>2</m:t>
                            </m:r>
                            <m:r>
                              <a:rPr lang="en-US" sz="1600">
                                <a:latin typeface="Cambria Math" panose="02040503050406030204" pitchFamily="18" charset="0"/>
                              </a:rPr>
                              <m:t>𝜋</m:t>
                            </m:r>
                            <m:r>
                              <a:rPr lang="en-US" sz="1600">
                                <a:latin typeface="Cambria Math" panose="02040503050406030204" pitchFamily="18" charset="0"/>
                              </a:rPr>
                              <m:t>𝑛</m:t>
                            </m:r>
                            <m:r>
                              <a:rPr lang="en-US" sz="1600">
                                <a:latin typeface="Cambria Math" panose="02040503050406030204" pitchFamily="18" charset="0"/>
                              </a:rPr>
                              <m:t>/4</m:t>
                            </m:r>
                          </m:sup>
                        </m:sSup>
                      </m:num>
                      <m:den>
                        <m:r>
                          <a:rPr lang="en-US" sz="1600" smtClean="0">
                            <a:latin typeface="Cambria Math" panose="02040503050406030204" pitchFamily="18" charset="0"/>
                          </a:rPr>
                          <m:t>2</m:t>
                        </m:r>
                      </m:den>
                    </m:f>
                  </m:oMath>
                </a14:m>
                <a:endParaRPr lang="en-US" sz="1600" dirty="0" smtClean="0"/>
              </a:p>
              <a:p>
                <a:pPr lvl="1"/>
                <a:r>
                  <a:rPr lang="en-US" sz="1600" dirty="0" smtClean="0"/>
                  <a:t>However, filtering for each half band may be required so that the halves do no interfere between each other</a:t>
                </a:r>
              </a:p>
              <a:p>
                <a:r>
                  <a:rPr lang="en-US" sz="2000" dirty="0" smtClean="0"/>
                  <a:t>EDMG-STF, EDMG-CEF allows estimating the wideband channel or the MIMO channel</a:t>
                </a:r>
              </a:p>
              <a:p>
                <a:pPr lvl="1"/>
                <a:r>
                  <a:rPr lang="en-US" sz="1600" dirty="0" smtClean="0"/>
                  <a:t>Allows different STF and CEF to be used for SC and OFDM</a:t>
                </a:r>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blipFill rotWithShape="0">
                <a:blip r:embed="rId2"/>
                <a:stretch>
                  <a:fillRect l="-706" t="-741" r="-1176" b="-8000"/>
                </a:stretch>
              </a:blipFill>
            </p:spPr>
            <p:txBody>
              <a:bodyPr/>
              <a:lstStyle/>
              <a:p>
                <a:r>
                  <a:rPr lang="en-US">
                    <a:noFill/>
                  </a:rPr>
                  <a:t> </a:t>
                </a:r>
              </a:p>
            </p:txBody>
          </p:sp>
        </mc:Fallback>
      </mc:AlternateContent>
      <p:sp>
        <p:nvSpPr>
          <p:cNvPr id="3" name="Slide Number Placeholder 2"/>
          <p:cNvSpPr>
            <a:spLocks noGrp="1"/>
          </p:cNvSpPr>
          <p:nvPr>
            <p:ph type="sldNum" sz="quarter" idx="12"/>
          </p:nvPr>
        </p:nvSpPr>
        <p:spPr/>
        <p:txBody>
          <a:bodyPr/>
          <a:lstStyle/>
          <a:p>
            <a:fld id="{EE2556C5-CE8C-6547-B838-EA80C61A4AF7}" type="slidenum">
              <a:rPr lang="en-US" smtClean="0"/>
              <a:pPr/>
              <a:t>4</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75604098"/>
              </p:ext>
            </p:extLst>
          </p:nvPr>
        </p:nvGraphicFramePr>
        <p:xfrm>
          <a:off x="723900" y="2819400"/>
          <a:ext cx="7772400" cy="365760"/>
        </p:xfrm>
        <a:graphic>
          <a:graphicData uri="http://schemas.openxmlformats.org/drawingml/2006/table">
            <a:tbl>
              <a:tblPr>
                <a:tableStyleId>{5940675A-B579-460E-94D1-54222C63F5DA}</a:tableStyleId>
              </a:tblPr>
              <a:tblGrid>
                <a:gridCol w="777240"/>
                <a:gridCol w="777240"/>
                <a:gridCol w="777240"/>
                <a:gridCol w="777240"/>
                <a:gridCol w="777240"/>
                <a:gridCol w="777240"/>
                <a:gridCol w="777240"/>
                <a:gridCol w="777240"/>
                <a:gridCol w="777240"/>
                <a:gridCol w="777240"/>
              </a:tblGrid>
              <a:tr h="0">
                <a:tc>
                  <a:txBody>
                    <a:bodyPr/>
                    <a:lstStyle/>
                    <a:p>
                      <a:pPr marL="0" marR="0" algn="just">
                        <a:spcBef>
                          <a:spcPts val="0"/>
                        </a:spcBef>
                        <a:spcAft>
                          <a:spcPts val="1200"/>
                        </a:spcAft>
                      </a:pPr>
                      <a:r>
                        <a:rPr lang="en-US" sz="1200" dirty="0">
                          <a:effectLst/>
                        </a:rPr>
                        <a:t>L-STF</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200" dirty="0">
                          <a:effectLst/>
                        </a:rPr>
                        <a:t>L-CEF</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200">
                          <a:effectLst/>
                        </a:rPr>
                        <a:t>L-Header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200" dirty="0">
                          <a:effectLst/>
                        </a:rPr>
                        <a:t>EDMG-Header-A</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200" dirty="0">
                          <a:effectLst/>
                        </a:rPr>
                        <a:t>EDMG-STF</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200">
                          <a:effectLst/>
                        </a:rPr>
                        <a:t>EDMG-CEF</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200">
                          <a:effectLst/>
                        </a:rPr>
                        <a:t>EDMG-Header-B</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200">
                          <a:effectLst/>
                        </a:rPr>
                        <a:t>Data</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200">
                          <a:effectLst/>
                        </a:rPr>
                        <a:t>AGC</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200" dirty="0">
                          <a:effectLst/>
                        </a:rPr>
                        <a:t>TRN</a:t>
                      </a:r>
                      <a:endParaRPr lang="en-US" sz="1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6" name="Date Placeholder 5"/>
          <p:cNvSpPr>
            <a:spLocks noGrp="1"/>
          </p:cNvSpPr>
          <p:nvPr>
            <p:ph type="dt" sz="half" idx="2"/>
          </p:nvPr>
        </p:nvSpPr>
        <p:spPr>
          <a:xfrm>
            <a:off x="696913" y="332601"/>
            <a:ext cx="1340110" cy="276999"/>
          </a:xfrm>
        </p:spPr>
        <p:txBody>
          <a:bodyPr/>
          <a:lstStyle/>
          <a:p>
            <a:pPr>
              <a:defRPr/>
            </a:pPr>
            <a:r>
              <a:rPr lang="en-US" dirty="0" smtClean="0"/>
              <a:t>January 2016</a:t>
            </a:r>
            <a:endParaRPr lang="en-US" dirty="0"/>
          </a:p>
        </p:txBody>
      </p:sp>
      <p:sp>
        <p:nvSpPr>
          <p:cNvPr id="8" name="Footer Placeholder 3"/>
          <p:cNvSpPr>
            <a:spLocks noGrp="1"/>
          </p:cNvSpPr>
          <p:nvPr>
            <p:ph type="ftr" sz="quarter" idx="11"/>
          </p:nvPr>
        </p:nvSpPr>
        <p:spPr>
          <a:xfrm>
            <a:off x="5791200" y="6475413"/>
            <a:ext cx="2752725" cy="184666"/>
          </a:xfrm>
        </p:spPr>
        <p:txBody>
          <a:bodyPr/>
          <a:lstStyle/>
          <a:p>
            <a:pPr>
              <a:defRPr/>
            </a:pPr>
            <a:r>
              <a:rPr lang="en-US" dirty="0" err="1" smtClean="0"/>
              <a:t>Alecsander</a:t>
            </a:r>
            <a:r>
              <a:rPr lang="en-US" dirty="0" smtClean="0"/>
              <a:t> </a:t>
            </a:r>
            <a:r>
              <a:rPr lang="en-US" dirty="0" err="1" smtClean="0"/>
              <a:t>Eitan</a:t>
            </a:r>
            <a:r>
              <a:rPr lang="en-US" dirty="0" smtClean="0"/>
              <a:t> (Qualcomm)</a:t>
            </a:r>
          </a:p>
        </p:txBody>
      </p:sp>
    </p:spTree>
    <p:extLst>
      <p:ext uri="{BB962C8B-B14F-4D97-AF65-F5344CB8AC3E}">
        <p14:creationId xmlns:p14="http://schemas.microsoft.com/office/powerpoint/2010/main" val="16267972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PHY format: examples (1/2)</a:t>
            </a:r>
            <a:endParaRPr lang="en-US" dirty="0"/>
          </a:p>
        </p:txBody>
      </p:sp>
      <p:sp>
        <p:nvSpPr>
          <p:cNvPr id="4" name="Content Placeholder 3"/>
          <p:cNvSpPr>
            <a:spLocks noGrp="1"/>
          </p:cNvSpPr>
          <p:nvPr>
            <p:ph idx="1"/>
          </p:nvPr>
        </p:nvSpPr>
        <p:spPr/>
        <p:txBody>
          <a:bodyPr>
            <a:noAutofit/>
          </a:bodyPr>
          <a:lstStyle/>
          <a:p>
            <a:r>
              <a:rPr lang="en-US" sz="2000" dirty="0" smtClean="0"/>
              <a:t>Not all fields need to be present in all transmission modes</a:t>
            </a:r>
          </a:p>
          <a:p>
            <a:r>
              <a:rPr lang="en-US" sz="2000" dirty="0" smtClean="0"/>
              <a:t>One channel</a:t>
            </a:r>
          </a:p>
          <a:p>
            <a:endParaRPr lang="en-US" sz="2000" dirty="0"/>
          </a:p>
          <a:p>
            <a:endParaRPr lang="en-US" sz="2000" dirty="0" smtClean="0"/>
          </a:p>
          <a:p>
            <a:r>
              <a:rPr lang="en-US" sz="2000" dirty="0" smtClean="0"/>
              <a:t>Two channels</a:t>
            </a:r>
          </a:p>
          <a:p>
            <a:endParaRPr lang="en-US" sz="2000" dirty="0"/>
          </a:p>
          <a:p>
            <a:endParaRPr lang="en-US" sz="2000" dirty="0" smtClean="0"/>
          </a:p>
          <a:p>
            <a:endParaRPr lang="en-US" sz="2000" dirty="0"/>
          </a:p>
          <a:p>
            <a:r>
              <a:rPr lang="en-US" sz="2000" dirty="0" smtClean="0"/>
              <a:t>Same can be expanded for other number of channels</a:t>
            </a:r>
          </a:p>
          <a:p>
            <a:r>
              <a:rPr lang="en-US" sz="2000" dirty="0" smtClean="0"/>
              <a:t>As in 11ac, EDMG-Header-B would only be transmitted when MU-MIMO is employed and is per STA</a:t>
            </a:r>
          </a:p>
        </p:txBody>
      </p:sp>
      <p:sp>
        <p:nvSpPr>
          <p:cNvPr id="3" name="Slide Number Placeholder 2"/>
          <p:cNvSpPr>
            <a:spLocks noGrp="1"/>
          </p:cNvSpPr>
          <p:nvPr>
            <p:ph type="sldNum" sz="quarter" idx="12"/>
          </p:nvPr>
        </p:nvSpPr>
        <p:spPr/>
        <p:txBody>
          <a:bodyPr/>
          <a:lstStyle/>
          <a:p>
            <a:fld id="{EE2556C5-CE8C-6547-B838-EA80C61A4AF7}" type="slidenum">
              <a:rPr lang="en-US" smtClean="0"/>
              <a:pPr/>
              <a:t>5</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227640191"/>
              </p:ext>
            </p:extLst>
          </p:nvPr>
        </p:nvGraphicFramePr>
        <p:xfrm>
          <a:off x="762000" y="2819400"/>
          <a:ext cx="7391398" cy="365760"/>
        </p:xfrm>
        <a:graphic>
          <a:graphicData uri="http://schemas.openxmlformats.org/drawingml/2006/table">
            <a:tbl>
              <a:tblPr>
                <a:tableStyleId>{5940675A-B579-460E-94D1-54222C63F5DA}</a:tableStyleId>
              </a:tblPr>
              <a:tblGrid>
                <a:gridCol w="1055914"/>
                <a:gridCol w="1055914"/>
                <a:gridCol w="1055914"/>
                <a:gridCol w="1055914"/>
                <a:gridCol w="1055914"/>
                <a:gridCol w="1055914"/>
                <a:gridCol w="1055914"/>
              </a:tblGrid>
              <a:tr h="0">
                <a:tc>
                  <a:txBody>
                    <a:bodyPr/>
                    <a:lstStyle/>
                    <a:p>
                      <a:pPr marL="0" marR="0" algn="just">
                        <a:spcBef>
                          <a:spcPts val="0"/>
                        </a:spcBef>
                        <a:spcAft>
                          <a:spcPts val="1200"/>
                        </a:spcAft>
                      </a:pPr>
                      <a:r>
                        <a:rPr lang="en-US" sz="1200" dirty="0">
                          <a:effectLst/>
                        </a:rPr>
                        <a:t>L-STF</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200" dirty="0">
                          <a:effectLst/>
                        </a:rPr>
                        <a:t>L-CEF</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200">
                          <a:effectLst/>
                        </a:rPr>
                        <a:t>L-Header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200" dirty="0">
                          <a:effectLst/>
                        </a:rPr>
                        <a:t>EDMG-Header-A</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200" dirty="0">
                          <a:effectLst/>
                        </a:rPr>
                        <a:t>Data</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200">
                          <a:effectLst/>
                        </a:rPr>
                        <a:t>AGC</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200" dirty="0">
                          <a:effectLst/>
                        </a:rPr>
                        <a:t>TRN</a:t>
                      </a:r>
                      <a:endParaRPr lang="en-US" sz="1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738898678"/>
              </p:ext>
            </p:extLst>
          </p:nvPr>
        </p:nvGraphicFramePr>
        <p:xfrm>
          <a:off x="723900" y="3901440"/>
          <a:ext cx="7429500" cy="914400"/>
        </p:xfrm>
        <a:graphic>
          <a:graphicData uri="http://schemas.openxmlformats.org/drawingml/2006/table">
            <a:tbl>
              <a:tblPr>
                <a:tableStyleId>{5940675A-B579-460E-94D1-54222C63F5DA}</a:tableStyleId>
              </a:tblPr>
              <a:tblGrid>
                <a:gridCol w="825500"/>
                <a:gridCol w="825500"/>
                <a:gridCol w="825500"/>
                <a:gridCol w="825500"/>
                <a:gridCol w="825500"/>
                <a:gridCol w="825500"/>
                <a:gridCol w="825500"/>
                <a:gridCol w="825500"/>
                <a:gridCol w="825500"/>
              </a:tblGrid>
              <a:tr h="0">
                <a:tc>
                  <a:txBody>
                    <a:bodyPr/>
                    <a:lstStyle/>
                    <a:p>
                      <a:pPr marL="0" marR="0" algn="just">
                        <a:spcBef>
                          <a:spcPts val="0"/>
                        </a:spcBef>
                        <a:spcAft>
                          <a:spcPts val="1200"/>
                        </a:spcAft>
                      </a:pPr>
                      <a:r>
                        <a:rPr lang="en-US" sz="1200" dirty="0">
                          <a:effectLst/>
                        </a:rPr>
                        <a:t>L-STF</a:t>
                      </a:r>
                      <a:endParaRPr lang="en-US" sz="1200" dirty="0">
                        <a:effectLst/>
                        <a:latin typeface="Times New Roman" panose="02020603050405020304" pitchFamily="18" charset="0"/>
                        <a:ea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1200"/>
                        </a:spcAft>
                      </a:pPr>
                      <a:r>
                        <a:rPr lang="en-US" sz="1200" dirty="0">
                          <a:effectLst/>
                        </a:rPr>
                        <a:t>L-CEF</a:t>
                      </a:r>
                      <a:endParaRPr lang="en-US" sz="1200" dirty="0">
                        <a:effectLst/>
                        <a:latin typeface="Times New Roman" panose="02020603050405020304" pitchFamily="18" charset="0"/>
                        <a:ea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1200"/>
                        </a:spcAft>
                      </a:pPr>
                      <a:r>
                        <a:rPr lang="en-US" sz="1200" dirty="0">
                          <a:effectLst/>
                        </a:rPr>
                        <a:t>L-Header</a:t>
                      </a:r>
                      <a:endParaRPr lang="en-US" sz="1200" dirty="0">
                        <a:effectLst/>
                        <a:latin typeface="Times New Roman" panose="02020603050405020304" pitchFamily="18" charset="0"/>
                        <a:ea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1200"/>
                        </a:spcAft>
                      </a:pPr>
                      <a:r>
                        <a:rPr lang="en-US" sz="1200" dirty="0">
                          <a:effectLst/>
                        </a:rPr>
                        <a:t>EDMG-Header-A</a:t>
                      </a:r>
                      <a:endParaRPr lang="en-US" sz="1200" dirty="0">
                        <a:effectLst/>
                        <a:latin typeface="Times New Roman" panose="02020603050405020304" pitchFamily="18" charset="0"/>
                        <a:ea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rowSpan="3">
                  <a:txBody>
                    <a:bodyPr/>
                    <a:lstStyle/>
                    <a:p>
                      <a:pPr marL="0" marR="0" algn="just">
                        <a:spcBef>
                          <a:spcPts val="0"/>
                        </a:spcBef>
                        <a:spcAft>
                          <a:spcPts val="1200"/>
                        </a:spcAft>
                      </a:pPr>
                      <a:r>
                        <a:rPr lang="en-US" sz="1200" dirty="0">
                          <a:effectLst/>
                        </a:rPr>
                        <a:t>EDMG-STF</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rowSpan="3">
                  <a:txBody>
                    <a:bodyPr/>
                    <a:lstStyle/>
                    <a:p>
                      <a:pPr marL="0" marR="0" algn="just">
                        <a:spcBef>
                          <a:spcPts val="0"/>
                        </a:spcBef>
                        <a:spcAft>
                          <a:spcPts val="1200"/>
                        </a:spcAft>
                      </a:pPr>
                      <a:r>
                        <a:rPr lang="en-US" sz="1200" dirty="0">
                          <a:effectLst/>
                        </a:rPr>
                        <a:t>EDMG-CEF</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rowSpan="3">
                  <a:txBody>
                    <a:bodyPr/>
                    <a:lstStyle/>
                    <a:p>
                      <a:pPr marL="0" marR="0" algn="just">
                        <a:spcBef>
                          <a:spcPts val="0"/>
                        </a:spcBef>
                        <a:spcAft>
                          <a:spcPts val="1200"/>
                        </a:spcAft>
                      </a:pPr>
                      <a:r>
                        <a:rPr lang="en-US" sz="1200" dirty="0">
                          <a:effectLst/>
                        </a:rPr>
                        <a:t>Data</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rowSpan="3">
                  <a:txBody>
                    <a:bodyPr/>
                    <a:lstStyle/>
                    <a:p>
                      <a:pPr marL="0" marR="0" algn="just">
                        <a:spcBef>
                          <a:spcPts val="0"/>
                        </a:spcBef>
                        <a:spcAft>
                          <a:spcPts val="1200"/>
                        </a:spcAft>
                      </a:pPr>
                      <a:r>
                        <a:rPr lang="en-US" sz="1200" dirty="0">
                          <a:effectLst/>
                        </a:rPr>
                        <a:t>AGC</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rowSpan="3">
                  <a:txBody>
                    <a:bodyPr/>
                    <a:lstStyle/>
                    <a:p>
                      <a:pPr marL="0" marR="0" algn="just">
                        <a:spcBef>
                          <a:spcPts val="0"/>
                        </a:spcBef>
                        <a:spcAft>
                          <a:spcPts val="1200"/>
                        </a:spcAft>
                      </a:pPr>
                      <a:r>
                        <a:rPr lang="en-US" sz="1200" dirty="0">
                          <a:effectLst/>
                        </a:rPr>
                        <a:t>TRN</a:t>
                      </a:r>
                      <a:endParaRPr lang="en-US" sz="1200" dirty="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just">
                        <a:spcBef>
                          <a:spcPts val="0"/>
                        </a:spcBef>
                        <a:spcAft>
                          <a:spcPts val="1200"/>
                        </a:spcAft>
                      </a:pP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1200"/>
                        </a:spcAft>
                      </a:pPr>
                      <a:endParaRPr lang="en-US" sz="1200" dirty="0">
                        <a:effectLst/>
                        <a:latin typeface="Times New Roman" panose="02020603050405020304" pitchFamily="18" charset="0"/>
                        <a:ea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1200"/>
                        </a:spcAft>
                      </a:pPr>
                      <a:endParaRPr lang="en-US" sz="1200" dirty="0">
                        <a:effectLst/>
                        <a:latin typeface="Times New Roman" panose="02020603050405020304" pitchFamily="18" charset="0"/>
                        <a:ea typeface="Times New Roman" panose="02020603050405020304" pitchFamily="18" charset="0"/>
                      </a:endParaRPr>
                    </a:p>
                  </a:txBody>
                  <a:tcPr marL="68580" marR="68580" marT="0" marB="0">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1200"/>
                        </a:spcAft>
                      </a:pP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marR="0" algn="just">
                        <a:spcBef>
                          <a:spcPts val="0"/>
                        </a:spcBef>
                        <a:spcAft>
                          <a:spcPts val="1200"/>
                        </a:spcAft>
                      </a:pPr>
                      <a:endParaRPr lang="en-US" sz="12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pPr marL="0" marR="0" algn="just">
                        <a:spcBef>
                          <a:spcPts val="0"/>
                        </a:spcBef>
                        <a:spcAft>
                          <a:spcPts val="1200"/>
                        </a:spcAft>
                      </a:pPr>
                      <a:endParaRPr lang="en-US" sz="12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pPr marL="0" marR="0" algn="just">
                        <a:spcBef>
                          <a:spcPts val="0"/>
                        </a:spcBef>
                        <a:spcAft>
                          <a:spcPts val="1200"/>
                        </a:spcAft>
                      </a:pPr>
                      <a:endParaRPr lang="en-US" sz="12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pPr marL="0" marR="0" algn="just">
                        <a:spcBef>
                          <a:spcPts val="0"/>
                        </a:spcBef>
                        <a:spcAft>
                          <a:spcPts val="1200"/>
                        </a:spcAft>
                      </a:pPr>
                      <a:endParaRPr lang="en-US" sz="12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pPr marL="0" marR="0" algn="just">
                        <a:spcBef>
                          <a:spcPts val="0"/>
                        </a:spcBef>
                        <a:spcAft>
                          <a:spcPts val="1200"/>
                        </a:spcAft>
                      </a:pPr>
                      <a:endParaRPr lang="en-US" sz="1200" dirty="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lgn="just">
                        <a:spcBef>
                          <a:spcPts val="0"/>
                        </a:spcBef>
                        <a:spcAft>
                          <a:spcPts val="1200"/>
                        </a:spcAft>
                      </a:pPr>
                      <a:r>
                        <a:rPr lang="en-US" sz="1200" dirty="0">
                          <a:effectLst/>
                        </a:rPr>
                        <a:t>L-STF</a:t>
                      </a:r>
                      <a:endParaRPr lang="en-US" sz="1200" dirty="0">
                        <a:effectLst/>
                        <a:latin typeface="Times New Roman" panose="02020603050405020304" pitchFamily="18" charset="0"/>
                        <a:ea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just">
                        <a:spcBef>
                          <a:spcPts val="0"/>
                        </a:spcBef>
                        <a:spcAft>
                          <a:spcPts val="1200"/>
                        </a:spcAft>
                      </a:pPr>
                      <a:r>
                        <a:rPr lang="en-US" sz="1200" dirty="0">
                          <a:effectLst/>
                        </a:rPr>
                        <a:t>L-CEF</a:t>
                      </a:r>
                      <a:endParaRPr lang="en-US" sz="1200" dirty="0">
                        <a:effectLst/>
                        <a:latin typeface="Times New Roman" panose="02020603050405020304" pitchFamily="18" charset="0"/>
                        <a:ea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just">
                        <a:spcBef>
                          <a:spcPts val="0"/>
                        </a:spcBef>
                        <a:spcAft>
                          <a:spcPts val="1200"/>
                        </a:spcAft>
                      </a:pPr>
                      <a:r>
                        <a:rPr lang="en-US" sz="1200" dirty="0">
                          <a:effectLst/>
                        </a:rPr>
                        <a:t>L-Header</a:t>
                      </a:r>
                      <a:endParaRPr lang="en-US" sz="1200" dirty="0">
                        <a:effectLst/>
                        <a:latin typeface="Times New Roman" panose="02020603050405020304" pitchFamily="18" charset="0"/>
                        <a:ea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just">
                        <a:spcBef>
                          <a:spcPts val="0"/>
                        </a:spcBef>
                        <a:spcAft>
                          <a:spcPts val="1200"/>
                        </a:spcAft>
                      </a:pPr>
                      <a:r>
                        <a:rPr lang="en-US" sz="1200" dirty="0">
                          <a:effectLst/>
                        </a:rPr>
                        <a:t>EDMG-Header-A</a:t>
                      </a:r>
                      <a:endParaRPr lang="en-US" sz="1200" dirty="0">
                        <a:effectLst/>
                        <a:latin typeface="Times New Roman" panose="02020603050405020304" pitchFamily="18" charset="0"/>
                        <a:ea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vMerge="1">
                  <a:txBody>
                    <a:bodyPr/>
                    <a:lstStyle/>
                    <a:p>
                      <a:pPr marL="0" marR="0" algn="just">
                        <a:spcBef>
                          <a:spcPts val="0"/>
                        </a:spcBef>
                        <a:spcAft>
                          <a:spcPts val="1200"/>
                        </a:spcAft>
                      </a:pPr>
                      <a:endParaRPr lang="en-US" sz="12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pPr marL="0" marR="0" algn="just">
                        <a:spcBef>
                          <a:spcPts val="0"/>
                        </a:spcBef>
                        <a:spcAft>
                          <a:spcPts val="1200"/>
                        </a:spcAft>
                      </a:pPr>
                      <a:endParaRPr lang="en-US" sz="12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pPr marL="0" marR="0" algn="just">
                        <a:spcBef>
                          <a:spcPts val="0"/>
                        </a:spcBef>
                        <a:spcAft>
                          <a:spcPts val="1200"/>
                        </a:spcAft>
                      </a:pPr>
                      <a:endParaRPr lang="en-US" sz="12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pPr marL="0" marR="0" algn="just">
                        <a:spcBef>
                          <a:spcPts val="0"/>
                        </a:spcBef>
                        <a:spcAft>
                          <a:spcPts val="1200"/>
                        </a:spcAft>
                      </a:pPr>
                      <a:endParaRPr lang="en-US" sz="12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pPr marL="0" marR="0" algn="just">
                        <a:spcBef>
                          <a:spcPts val="0"/>
                        </a:spcBef>
                        <a:spcAft>
                          <a:spcPts val="1200"/>
                        </a:spcAft>
                      </a:pPr>
                      <a:endParaRPr lang="en-US" sz="1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8" name="Date Placeholder 5"/>
          <p:cNvSpPr>
            <a:spLocks noGrp="1"/>
          </p:cNvSpPr>
          <p:nvPr>
            <p:ph type="dt" sz="half" idx="2"/>
          </p:nvPr>
        </p:nvSpPr>
        <p:spPr>
          <a:xfrm>
            <a:off x="696913" y="332601"/>
            <a:ext cx="1340110" cy="276999"/>
          </a:xfrm>
        </p:spPr>
        <p:txBody>
          <a:bodyPr/>
          <a:lstStyle/>
          <a:p>
            <a:pPr>
              <a:defRPr/>
            </a:pPr>
            <a:r>
              <a:rPr lang="en-US" dirty="0" smtClean="0"/>
              <a:t>January 2016</a:t>
            </a:r>
            <a:endParaRPr lang="en-US" dirty="0"/>
          </a:p>
        </p:txBody>
      </p:sp>
      <p:sp>
        <p:nvSpPr>
          <p:cNvPr id="9" name="Footer Placeholder 3"/>
          <p:cNvSpPr>
            <a:spLocks noGrp="1"/>
          </p:cNvSpPr>
          <p:nvPr>
            <p:ph type="ftr" sz="quarter" idx="11"/>
          </p:nvPr>
        </p:nvSpPr>
        <p:spPr>
          <a:xfrm>
            <a:off x="5791200" y="6475413"/>
            <a:ext cx="2752725" cy="184666"/>
          </a:xfrm>
        </p:spPr>
        <p:txBody>
          <a:bodyPr/>
          <a:lstStyle/>
          <a:p>
            <a:pPr>
              <a:defRPr/>
            </a:pPr>
            <a:r>
              <a:rPr lang="en-US" dirty="0" err="1" smtClean="0"/>
              <a:t>Alecsander</a:t>
            </a:r>
            <a:r>
              <a:rPr lang="en-US" dirty="0" smtClean="0"/>
              <a:t> </a:t>
            </a:r>
            <a:r>
              <a:rPr lang="en-US" dirty="0" err="1" smtClean="0"/>
              <a:t>Eitan</a:t>
            </a:r>
            <a:r>
              <a:rPr lang="en-US" dirty="0" smtClean="0"/>
              <a:t> (Qualcomm)</a:t>
            </a:r>
          </a:p>
        </p:txBody>
      </p:sp>
    </p:spTree>
    <p:extLst>
      <p:ext uri="{BB962C8B-B14F-4D97-AF65-F5344CB8AC3E}">
        <p14:creationId xmlns:p14="http://schemas.microsoft.com/office/powerpoint/2010/main" val="17070664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11ay signaling in L-Header</a:t>
            </a:r>
            <a:endParaRPr lang="en-US" dirty="0"/>
          </a:p>
        </p:txBody>
      </p:sp>
      <p:sp>
        <p:nvSpPr>
          <p:cNvPr id="4" name="Content Placeholder 3"/>
          <p:cNvSpPr>
            <a:spLocks noGrp="1"/>
          </p:cNvSpPr>
          <p:nvPr>
            <p:ph idx="1"/>
          </p:nvPr>
        </p:nvSpPr>
        <p:spPr/>
        <p:txBody>
          <a:bodyPr>
            <a:noAutofit/>
          </a:bodyPr>
          <a:lstStyle/>
          <a:p>
            <a:pPr marL="0" indent="0">
              <a:buNone/>
            </a:pPr>
            <a:r>
              <a:rPr lang="en-US" dirty="0" smtClean="0"/>
              <a:t>CPHY</a:t>
            </a:r>
          </a:p>
          <a:p>
            <a:r>
              <a:rPr lang="en-US" dirty="0" smtClean="0"/>
              <a:t>There are 2 reserved bits</a:t>
            </a:r>
          </a:p>
          <a:p>
            <a:r>
              <a:rPr lang="en-US" dirty="0" smtClean="0"/>
              <a:t>11ay will be signaled by setting both to 1</a:t>
            </a:r>
          </a:p>
          <a:p>
            <a:endParaRPr lang="en-US" dirty="0" smtClean="0"/>
          </a:p>
          <a:p>
            <a:pPr marL="0" indent="0">
              <a:buNone/>
            </a:pPr>
            <a:r>
              <a:rPr lang="en-US" dirty="0" smtClean="0"/>
              <a:t>SC &amp; OFDM PHY</a:t>
            </a:r>
          </a:p>
          <a:p>
            <a:r>
              <a:rPr lang="en-US" dirty="0" smtClean="0"/>
              <a:t>SC L-Header is used</a:t>
            </a:r>
          </a:p>
          <a:p>
            <a:r>
              <a:rPr lang="en-US" dirty="0" smtClean="0"/>
              <a:t>There are 4 reserved bits</a:t>
            </a:r>
          </a:p>
          <a:p>
            <a:r>
              <a:rPr lang="en-US" dirty="0"/>
              <a:t>11ay will be signaled by setting </a:t>
            </a:r>
            <a:r>
              <a:rPr lang="en-US" dirty="0" smtClean="0"/>
              <a:t>bit 46 to </a:t>
            </a:r>
            <a:r>
              <a:rPr lang="en-US" dirty="0"/>
              <a:t>1</a:t>
            </a:r>
          </a:p>
          <a:p>
            <a:pPr marL="0" indent="0">
              <a:buNone/>
            </a:pPr>
            <a:endParaRPr lang="en-US" dirty="0" smtClean="0"/>
          </a:p>
        </p:txBody>
      </p:sp>
      <p:sp>
        <p:nvSpPr>
          <p:cNvPr id="3" name="Slide Number Placeholder 2"/>
          <p:cNvSpPr>
            <a:spLocks noGrp="1"/>
          </p:cNvSpPr>
          <p:nvPr>
            <p:ph type="sldNum" sz="quarter" idx="12"/>
          </p:nvPr>
        </p:nvSpPr>
        <p:spPr/>
        <p:txBody>
          <a:bodyPr/>
          <a:lstStyle/>
          <a:p>
            <a:fld id="{EE2556C5-CE8C-6547-B838-EA80C61A4AF7}" type="slidenum">
              <a:rPr lang="en-US" smtClean="0"/>
              <a:pPr/>
              <a:t>6</a:t>
            </a:fld>
            <a:endParaRPr lang="en-US" dirty="0"/>
          </a:p>
        </p:txBody>
      </p:sp>
      <p:sp>
        <p:nvSpPr>
          <p:cNvPr id="8" name="Date Placeholder 5"/>
          <p:cNvSpPr>
            <a:spLocks noGrp="1"/>
          </p:cNvSpPr>
          <p:nvPr>
            <p:ph type="dt" sz="half" idx="2"/>
          </p:nvPr>
        </p:nvSpPr>
        <p:spPr>
          <a:xfrm>
            <a:off x="696913" y="332601"/>
            <a:ext cx="1340110" cy="276999"/>
          </a:xfrm>
        </p:spPr>
        <p:txBody>
          <a:bodyPr/>
          <a:lstStyle/>
          <a:p>
            <a:pPr>
              <a:defRPr/>
            </a:pPr>
            <a:r>
              <a:rPr lang="en-US" dirty="0" smtClean="0"/>
              <a:t>January 2016</a:t>
            </a:r>
            <a:endParaRPr lang="en-US" dirty="0"/>
          </a:p>
        </p:txBody>
      </p:sp>
      <p:sp>
        <p:nvSpPr>
          <p:cNvPr id="9" name="Footer Placeholder 3"/>
          <p:cNvSpPr>
            <a:spLocks noGrp="1"/>
          </p:cNvSpPr>
          <p:nvPr>
            <p:ph type="ftr" sz="quarter" idx="11"/>
          </p:nvPr>
        </p:nvSpPr>
        <p:spPr>
          <a:xfrm>
            <a:off x="5791200" y="6475413"/>
            <a:ext cx="2752725" cy="184666"/>
          </a:xfrm>
        </p:spPr>
        <p:txBody>
          <a:bodyPr/>
          <a:lstStyle/>
          <a:p>
            <a:pPr>
              <a:defRPr/>
            </a:pPr>
            <a:r>
              <a:rPr lang="en-US" dirty="0" err="1" smtClean="0"/>
              <a:t>Alecsander</a:t>
            </a:r>
            <a:r>
              <a:rPr lang="en-US" dirty="0" smtClean="0"/>
              <a:t> </a:t>
            </a:r>
            <a:r>
              <a:rPr lang="en-US" dirty="0" err="1" smtClean="0"/>
              <a:t>Eitan</a:t>
            </a:r>
            <a:r>
              <a:rPr lang="en-US" dirty="0" smtClean="0"/>
              <a:t> (Qualcomm)</a:t>
            </a:r>
          </a:p>
        </p:txBody>
      </p:sp>
    </p:spTree>
    <p:extLst>
      <p:ext uri="{BB962C8B-B14F-4D97-AF65-F5344CB8AC3E}">
        <p14:creationId xmlns:p14="http://schemas.microsoft.com/office/powerpoint/2010/main" val="1019176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We propose to reuse the same, proven mixed mode PHY format as used in other .11 amendments (11n/ac)</a:t>
            </a:r>
          </a:p>
          <a:p>
            <a:endParaRPr lang="en-US" dirty="0" smtClean="0"/>
          </a:p>
          <a:p>
            <a:r>
              <a:rPr lang="en-US" dirty="0" smtClean="0"/>
              <a:t>The PHY format is flexible to support various mechanisms, including channel bonding and MIMO</a:t>
            </a:r>
            <a:endParaRPr lang="en-US" dirty="0"/>
          </a:p>
        </p:txBody>
      </p:sp>
      <p:sp>
        <p:nvSpPr>
          <p:cNvPr id="4" name="Footer Placeholder 3"/>
          <p:cNvSpPr>
            <a:spLocks noGrp="1"/>
          </p:cNvSpPr>
          <p:nvPr>
            <p:ph type="ftr" sz="quarter" idx="11"/>
          </p:nvPr>
        </p:nvSpPr>
        <p:spPr/>
        <p:txBody>
          <a:bodyPr/>
          <a:lstStyle/>
          <a:p>
            <a:pPr>
              <a:defRPr/>
            </a:pPr>
            <a:r>
              <a:rPr lang="en-US" dirty="0" err="1" smtClean="0"/>
              <a:t>Alecsander</a:t>
            </a:r>
            <a:r>
              <a:rPr lang="en-US" dirty="0" smtClean="0"/>
              <a:t> </a:t>
            </a:r>
            <a:r>
              <a:rPr lang="en-US" dirty="0" err="1" smtClean="0"/>
              <a:t>Eitan</a:t>
            </a:r>
            <a:r>
              <a:rPr lang="en-US" dirty="0" smtClean="0"/>
              <a:t> (Qualcomm)</a:t>
            </a:r>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7</a:t>
            </a:fld>
            <a:endParaRPr lang="en-US" altLang="en-US"/>
          </a:p>
        </p:txBody>
      </p:sp>
      <p:sp>
        <p:nvSpPr>
          <p:cNvPr id="6" name="Date Placeholder 5"/>
          <p:cNvSpPr>
            <a:spLocks noGrp="1"/>
          </p:cNvSpPr>
          <p:nvPr>
            <p:ph type="dt" sz="half" idx="2"/>
          </p:nvPr>
        </p:nvSpPr>
        <p:spPr/>
        <p:txBody>
          <a:bodyPr/>
          <a:lstStyle/>
          <a:p>
            <a:pPr>
              <a:defRPr/>
            </a:pPr>
            <a:r>
              <a:rPr lang="en-US" smtClean="0"/>
              <a:t>January 2016</a:t>
            </a:r>
            <a:endParaRPr lang="en-US" dirty="0"/>
          </a:p>
        </p:txBody>
      </p:sp>
    </p:spTree>
    <p:extLst>
      <p:ext uri="{BB962C8B-B14F-4D97-AF65-F5344CB8AC3E}">
        <p14:creationId xmlns:p14="http://schemas.microsoft.com/office/powerpoint/2010/main" val="1910391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24840"/>
          </a:xfrm>
        </p:spPr>
        <p:txBody>
          <a:bodyPr/>
          <a:lstStyle/>
          <a:p>
            <a:r>
              <a:rPr lang="en-US" dirty="0" smtClean="0"/>
              <a:t>Straw poll/motion</a:t>
            </a:r>
            <a:endParaRPr lang="en-US" dirty="0"/>
          </a:p>
        </p:txBody>
      </p:sp>
      <p:sp>
        <p:nvSpPr>
          <p:cNvPr id="3" name="Content Placeholder 2"/>
          <p:cNvSpPr>
            <a:spLocks noGrp="1"/>
          </p:cNvSpPr>
          <p:nvPr>
            <p:ph idx="1"/>
          </p:nvPr>
        </p:nvSpPr>
        <p:spPr>
          <a:xfrm>
            <a:off x="664564" y="1371600"/>
            <a:ext cx="7772400" cy="4267200"/>
          </a:xfrm>
        </p:spPr>
        <p:txBody>
          <a:bodyPr/>
          <a:lstStyle/>
          <a:p>
            <a:pPr marL="0" indent="0">
              <a:buNone/>
            </a:pPr>
            <a:r>
              <a:rPr lang="en-US" sz="1800" dirty="0" smtClean="0"/>
              <a:t>Insert the following in section 7.2.2 of the SFD “</a:t>
            </a:r>
            <a:r>
              <a:rPr lang="en-US" sz="1800" dirty="0" smtClean="0">
                <a:solidFill>
                  <a:srgbClr val="00B050"/>
                </a:solidFill>
              </a:rPr>
              <a:t>A single PPDU format is defined for all EDMG PHYs: the EDMG PPDU format. Figure Y1 shows the EDMG PPDU format and all possible fields. Not all fields are transmitted in an EDMG PPDU. Fields are included depending on whether the PPDU is a SU PPDU or is a MU PPDU.</a:t>
            </a:r>
            <a:endParaRPr lang="en-US" sz="1800" dirty="0">
              <a:solidFill>
                <a:srgbClr val="00B050"/>
              </a:solidFill>
            </a:endParaRPr>
          </a:p>
          <a:p>
            <a:endParaRPr lang="en-US" sz="1800" dirty="0" smtClean="0">
              <a:solidFill>
                <a:srgbClr val="00B050"/>
              </a:solidFill>
            </a:endParaRPr>
          </a:p>
          <a:p>
            <a:pPr marL="0" indent="0">
              <a:buNone/>
            </a:pPr>
            <a:endParaRPr lang="en-US" sz="1800" dirty="0" smtClean="0">
              <a:solidFill>
                <a:srgbClr val="00B050"/>
              </a:solidFill>
            </a:endParaRPr>
          </a:p>
          <a:p>
            <a:pPr marL="0" indent="0">
              <a:buNone/>
            </a:pPr>
            <a:r>
              <a:rPr lang="en-US" sz="1800" dirty="0" smtClean="0">
                <a:solidFill>
                  <a:srgbClr val="00B050"/>
                </a:solidFill>
              </a:rPr>
              <a:t>The fields of the EDMG PPDU format are summarized in Table T1.</a:t>
            </a:r>
          </a:p>
          <a:p>
            <a:pPr marL="0" indent="0">
              <a:buNone/>
            </a:pPr>
            <a:endParaRPr lang="en-US" sz="1800" dirty="0" smtClean="0">
              <a:solidFill>
                <a:srgbClr val="00B050"/>
              </a:solidFill>
            </a:endParaRPr>
          </a:p>
          <a:p>
            <a:pPr marL="0" indent="0">
              <a:buNone/>
            </a:pPr>
            <a:endParaRPr lang="en-US" sz="1800" dirty="0">
              <a:solidFill>
                <a:srgbClr val="00B050"/>
              </a:solidFill>
            </a:endParaRPr>
          </a:p>
          <a:p>
            <a:pPr marL="0" indent="0">
              <a:buNone/>
            </a:pPr>
            <a:endParaRPr lang="en-US" sz="1800" dirty="0" smtClean="0">
              <a:solidFill>
                <a:srgbClr val="00B050"/>
              </a:solidFill>
            </a:endParaRPr>
          </a:p>
          <a:p>
            <a:pPr marL="0" indent="0">
              <a:buNone/>
            </a:pPr>
            <a:endParaRPr lang="en-US" sz="1800" dirty="0">
              <a:solidFill>
                <a:srgbClr val="00B050"/>
              </a:solidFill>
            </a:endParaRPr>
          </a:p>
          <a:p>
            <a:pPr marL="0" indent="0">
              <a:buNone/>
            </a:pPr>
            <a:endParaRPr lang="en-US" sz="1800" dirty="0">
              <a:solidFill>
                <a:srgbClr val="00B050"/>
              </a:solidFill>
            </a:endParaRPr>
          </a:p>
          <a:p>
            <a:pPr marL="0" indent="0">
              <a:buNone/>
            </a:pPr>
            <a:r>
              <a:rPr lang="en-US" sz="1800" dirty="0">
                <a:solidFill>
                  <a:srgbClr val="00B050"/>
                </a:solidFill>
              </a:rPr>
              <a:t>The EDMG-Header-A, EDMG-STF, EDMG-CEF and EDMG-Header-B fields exist only in EDMG PPDUs</a:t>
            </a:r>
            <a:r>
              <a:rPr lang="en-US" sz="1800" dirty="0" smtClean="0">
                <a:solidFill>
                  <a:srgbClr val="00B050"/>
                </a:solidFill>
              </a:rPr>
              <a:t>.</a:t>
            </a:r>
            <a:r>
              <a:rPr lang="en-US" sz="1800" dirty="0" smtClean="0"/>
              <a:t>”</a:t>
            </a:r>
          </a:p>
          <a:p>
            <a:pPr marL="0" indent="0">
              <a:buNone/>
            </a:pPr>
            <a:r>
              <a:rPr lang="en-US" sz="1800" dirty="0" smtClean="0"/>
              <a:t>Yes:32   N:0   Abstain:13</a:t>
            </a:r>
            <a:endParaRPr lang="en-US" sz="1800" dirty="0"/>
          </a:p>
        </p:txBody>
      </p:sp>
      <p:sp>
        <p:nvSpPr>
          <p:cNvPr id="4" name="Footer Placeholder 3"/>
          <p:cNvSpPr>
            <a:spLocks noGrp="1"/>
          </p:cNvSpPr>
          <p:nvPr>
            <p:ph type="ftr" sz="quarter" idx="11"/>
          </p:nvPr>
        </p:nvSpPr>
        <p:spPr/>
        <p:txBody>
          <a:bodyPr/>
          <a:lstStyle/>
          <a:p>
            <a:pPr>
              <a:defRPr/>
            </a:pPr>
            <a:r>
              <a:rPr lang="en-US" dirty="0" err="1" smtClean="0"/>
              <a:t>Alecsander</a:t>
            </a:r>
            <a:r>
              <a:rPr lang="en-US" dirty="0" smtClean="0"/>
              <a:t> </a:t>
            </a:r>
            <a:r>
              <a:rPr lang="en-US" dirty="0" err="1" smtClean="0"/>
              <a:t>Eitan</a:t>
            </a:r>
            <a:r>
              <a:rPr lang="en-US" dirty="0" smtClean="0"/>
              <a:t> (Qualcomm)</a:t>
            </a:r>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8</a:t>
            </a:fld>
            <a:endParaRPr lang="en-US" altLang="en-US"/>
          </a:p>
        </p:txBody>
      </p:sp>
      <p:sp>
        <p:nvSpPr>
          <p:cNvPr id="6" name="Date Placeholder 5"/>
          <p:cNvSpPr>
            <a:spLocks noGrp="1"/>
          </p:cNvSpPr>
          <p:nvPr>
            <p:ph type="dt" sz="half" idx="2"/>
          </p:nvPr>
        </p:nvSpPr>
        <p:spPr/>
        <p:txBody>
          <a:bodyPr/>
          <a:lstStyle/>
          <a:p>
            <a:pPr>
              <a:defRPr/>
            </a:pPr>
            <a:r>
              <a:rPr lang="en-US" smtClean="0"/>
              <a:t>January 2016</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229419615"/>
              </p:ext>
            </p:extLst>
          </p:nvPr>
        </p:nvGraphicFramePr>
        <p:xfrm>
          <a:off x="762000" y="3048000"/>
          <a:ext cx="7772400" cy="304800"/>
        </p:xfrm>
        <a:graphic>
          <a:graphicData uri="http://schemas.openxmlformats.org/drawingml/2006/table">
            <a:tbl>
              <a:tblPr>
                <a:tableStyleId>{5940675A-B579-460E-94D1-54222C63F5DA}</a:tableStyleId>
              </a:tblPr>
              <a:tblGrid>
                <a:gridCol w="777240"/>
                <a:gridCol w="777240"/>
                <a:gridCol w="777240"/>
                <a:gridCol w="777240"/>
                <a:gridCol w="777240"/>
                <a:gridCol w="777240"/>
                <a:gridCol w="777240"/>
                <a:gridCol w="777240"/>
                <a:gridCol w="777240"/>
                <a:gridCol w="777240"/>
              </a:tblGrid>
              <a:tr h="0">
                <a:tc>
                  <a:txBody>
                    <a:bodyPr/>
                    <a:lstStyle/>
                    <a:p>
                      <a:pPr marL="0" marR="0" algn="just">
                        <a:spcBef>
                          <a:spcPts val="0"/>
                        </a:spcBef>
                        <a:spcAft>
                          <a:spcPts val="1200"/>
                        </a:spcAft>
                      </a:pPr>
                      <a:r>
                        <a:rPr lang="en-US" sz="1000" dirty="0">
                          <a:effectLst/>
                        </a:rPr>
                        <a:t>L-STF</a:t>
                      </a:r>
                      <a:endParaRPr lang="en-US"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000" dirty="0">
                          <a:effectLst/>
                        </a:rPr>
                        <a:t>L-CEF</a:t>
                      </a:r>
                      <a:endParaRPr lang="en-US"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000">
                          <a:effectLst/>
                        </a:rPr>
                        <a:t>L-Header</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000">
                          <a:effectLst/>
                        </a:rPr>
                        <a:t>EDMG-Header-A</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000">
                          <a:effectLst/>
                        </a:rPr>
                        <a:t>EDMG-STF</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000">
                          <a:effectLst/>
                        </a:rPr>
                        <a:t>EDMG-CEF</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000" dirty="0">
                          <a:effectLst/>
                        </a:rPr>
                        <a:t>EDMG-Header-B</a:t>
                      </a:r>
                      <a:endParaRPr lang="en-US"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000">
                          <a:effectLst/>
                        </a:rPr>
                        <a:t>Data</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000">
                          <a:effectLst/>
                        </a:rPr>
                        <a:t>AGC</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1200"/>
                        </a:spcAft>
                      </a:pPr>
                      <a:r>
                        <a:rPr lang="en-US" sz="1000" dirty="0">
                          <a:effectLst/>
                        </a:rPr>
                        <a:t>TRN</a:t>
                      </a:r>
                      <a:endParaRPr lang="en-US" sz="10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649680658"/>
              </p:ext>
            </p:extLst>
          </p:nvPr>
        </p:nvGraphicFramePr>
        <p:xfrm>
          <a:off x="2667000" y="3886200"/>
          <a:ext cx="4267200" cy="1508760"/>
        </p:xfrm>
        <a:graphic>
          <a:graphicData uri="http://schemas.openxmlformats.org/drawingml/2006/table">
            <a:tbl>
              <a:tblPr>
                <a:tableStyleId>{5940675A-B579-460E-94D1-54222C63F5DA}</a:tableStyleId>
              </a:tblPr>
              <a:tblGrid>
                <a:gridCol w="1295400"/>
                <a:gridCol w="2971800"/>
              </a:tblGrid>
              <a:tr h="60960">
                <a:tc>
                  <a:txBody>
                    <a:bodyPr/>
                    <a:lstStyle/>
                    <a:p>
                      <a:pPr marL="0" marR="0" algn="ctr">
                        <a:spcBef>
                          <a:spcPts val="0"/>
                        </a:spcBef>
                        <a:spcAft>
                          <a:spcPts val="0"/>
                        </a:spcAft>
                      </a:pPr>
                      <a:r>
                        <a:rPr lang="en-US" sz="900">
                          <a:effectLst/>
                        </a:rPr>
                        <a:t>Field</a:t>
                      </a:r>
                      <a:endParaRPr lang="en-US" sz="900" b="1">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900">
                          <a:effectLst/>
                        </a:rPr>
                        <a:t>Description</a:t>
                      </a:r>
                      <a:endParaRPr lang="en-US" sz="900" b="1">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spcBef>
                          <a:spcPts val="0"/>
                        </a:spcBef>
                        <a:spcAft>
                          <a:spcPts val="0"/>
                        </a:spcAft>
                      </a:pPr>
                      <a:r>
                        <a:rPr lang="en-US" sz="900">
                          <a:effectLst/>
                        </a:rPr>
                        <a:t>L-STF</a:t>
                      </a:r>
                      <a:endParaRPr lang="en-US"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900">
                          <a:effectLst/>
                        </a:rPr>
                        <a:t>Non-EDMG Short Training field</a:t>
                      </a:r>
                      <a:endParaRPr lang="en-US" sz="9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spcBef>
                          <a:spcPts val="0"/>
                        </a:spcBef>
                        <a:spcAft>
                          <a:spcPts val="0"/>
                        </a:spcAft>
                      </a:pPr>
                      <a:r>
                        <a:rPr lang="en-US" sz="900">
                          <a:effectLst/>
                        </a:rPr>
                        <a:t>L-CEF</a:t>
                      </a:r>
                      <a:endParaRPr lang="en-US"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900">
                          <a:effectLst/>
                        </a:rPr>
                        <a:t>Non-EDMG Channel Estimation field</a:t>
                      </a:r>
                      <a:endParaRPr lang="en-US" sz="9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spcBef>
                          <a:spcPts val="0"/>
                        </a:spcBef>
                        <a:spcAft>
                          <a:spcPts val="0"/>
                        </a:spcAft>
                      </a:pPr>
                      <a:r>
                        <a:rPr lang="en-US" sz="900">
                          <a:effectLst/>
                        </a:rPr>
                        <a:t>L-Header</a:t>
                      </a:r>
                      <a:endParaRPr lang="en-US"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900">
                          <a:effectLst/>
                        </a:rPr>
                        <a:t>Non-EDMG Header field</a:t>
                      </a:r>
                      <a:endParaRPr lang="en-US" sz="9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spcBef>
                          <a:spcPts val="0"/>
                        </a:spcBef>
                        <a:spcAft>
                          <a:spcPts val="0"/>
                        </a:spcAft>
                      </a:pPr>
                      <a:r>
                        <a:rPr lang="en-US" sz="900">
                          <a:effectLst/>
                        </a:rPr>
                        <a:t>EDMG-Header-A</a:t>
                      </a:r>
                      <a:endParaRPr lang="en-US"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900">
                          <a:effectLst/>
                        </a:rPr>
                        <a:t>EDMG Header A field</a:t>
                      </a:r>
                      <a:endParaRPr lang="en-US" sz="9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spcBef>
                          <a:spcPts val="0"/>
                        </a:spcBef>
                        <a:spcAft>
                          <a:spcPts val="0"/>
                        </a:spcAft>
                      </a:pPr>
                      <a:r>
                        <a:rPr lang="en-US" sz="900">
                          <a:effectLst/>
                        </a:rPr>
                        <a:t>EDMG-STF</a:t>
                      </a:r>
                      <a:endParaRPr lang="en-US"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900">
                          <a:effectLst/>
                        </a:rPr>
                        <a:t>EDMG Short Training field</a:t>
                      </a:r>
                      <a:endParaRPr lang="en-US" sz="9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spcBef>
                          <a:spcPts val="0"/>
                        </a:spcBef>
                        <a:spcAft>
                          <a:spcPts val="0"/>
                        </a:spcAft>
                      </a:pPr>
                      <a:r>
                        <a:rPr lang="en-US" sz="900">
                          <a:effectLst/>
                        </a:rPr>
                        <a:t>EDMG-CEF</a:t>
                      </a:r>
                      <a:endParaRPr lang="en-US"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900">
                          <a:effectLst/>
                        </a:rPr>
                        <a:t>EDMG Channel Estimation field</a:t>
                      </a:r>
                      <a:endParaRPr lang="en-US" sz="9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spcBef>
                          <a:spcPts val="0"/>
                        </a:spcBef>
                        <a:spcAft>
                          <a:spcPts val="0"/>
                        </a:spcAft>
                      </a:pPr>
                      <a:r>
                        <a:rPr lang="en-US" sz="900">
                          <a:effectLst/>
                        </a:rPr>
                        <a:t>EDMG-Header-B</a:t>
                      </a:r>
                      <a:endParaRPr lang="en-US"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900">
                          <a:effectLst/>
                        </a:rPr>
                        <a:t>EDMG Header B field</a:t>
                      </a:r>
                      <a:endParaRPr lang="en-US" sz="9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spcBef>
                          <a:spcPts val="0"/>
                        </a:spcBef>
                        <a:spcAft>
                          <a:spcPts val="0"/>
                        </a:spcAft>
                      </a:pPr>
                      <a:r>
                        <a:rPr lang="en-US" sz="900">
                          <a:effectLst/>
                        </a:rPr>
                        <a:t>Data</a:t>
                      </a:r>
                      <a:endParaRPr lang="en-US"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900">
                          <a:effectLst/>
                        </a:rPr>
                        <a:t>The Data field carriers the PSDU(s)</a:t>
                      </a:r>
                      <a:endParaRPr lang="en-US" sz="9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spcBef>
                          <a:spcPts val="0"/>
                        </a:spcBef>
                        <a:spcAft>
                          <a:spcPts val="0"/>
                        </a:spcAft>
                      </a:pPr>
                      <a:r>
                        <a:rPr lang="en-US" sz="900">
                          <a:effectLst/>
                        </a:rPr>
                        <a:t>AGC</a:t>
                      </a:r>
                      <a:endParaRPr lang="en-US"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900">
                          <a:effectLst/>
                        </a:rPr>
                        <a:t>Automatic Gain Control field</a:t>
                      </a:r>
                      <a:endParaRPr lang="en-US" sz="9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0" marR="0">
                        <a:spcBef>
                          <a:spcPts val="0"/>
                        </a:spcBef>
                        <a:spcAft>
                          <a:spcPts val="0"/>
                        </a:spcAft>
                      </a:pPr>
                      <a:r>
                        <a:rPr lang="en-US" sz="900">
                          <a:effectLst/>
                        </a:rPr>
                        <a:t>TRN</a:t>
                      </a:r>
                      <a:endParaRPr lang="en-US"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900" dirty="0">
                          <a:effectLst/>
                        </a:rPr>
                        <a:t>Training sequences field</a:t>
                      </a:r>
                      <a:endParaRPr lang="en-US" sz="9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5091451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poll/motion</a:t>
            </a:r>
            <a:endParaRPr lang="en-US" dirty="0"/>
          </a:p>
        </p:txBody>
      </p:sp>
      <p:sp>
        <p:nvSpPr>
          <p:cNvPr id="3" name="Content Placeholder 2"/>
          <p:cNvSpPr>
            <a:spLocks noGrp="1"/>
          </p:cNvSpPr>
          <p:nvPr>
            <p:ph idx="1"/>
          </p:nvPr>
        </p:nvSpPr>
        <p:spPr>
          <a:xfrm>
            <a:off x="685800" y="1676400"/>
            <a:ext cx="7772400" cy="4267200"/>
          </a:xfrm>
        </p:spPr>
        <p:txBody>
          <a:bodyPr/>
          <a:lstStyle/>
          <a:p>
            <a:pPr marL="0" indent="0">
              <a:buNone/>
            </a:pPr>
            <a:r>
              <a:rPr lang="en-US" sz="2000" dirty="0" smtClean="0"/>
              <a:t>Insert </a:t>
            </a:r>
            <a:r>
              <a:rPr lang="en-US" sz="2000" dirty="0"/>
              <a:t>the following in section 7.2.3.2 of the SFD: </a:t>
            </a:r>
            <a:endParaRPr lang="en-US" sz="2000" dirty="0" smtClean="0"/>
          </a:p>
          <a:p>
            <a:pPr marL="0" indent="0">
              <a:buNone/>
            </a:pPr>
            <a:r>
              <a:rPr lang="en-US" sz="2000" dirty="0" smtClean="0">
                <a:solidFill>
                  <a:srgbClr val="00B050"/>
                </a:solidFill>
              </a:rPr>
              <a:t>”The </a:t>
            </a:r>
            <a:r>
              <a:rPr lang="en-US" sz="2000" dirty="0">
                <a:solidFill>
                  <a:srgbClr val="00B050"/>
                </a:solidFill>
              </a:rPr>
              <a:t>structure of the L-Header field is defined as follows:</a:t>
            </a:r>
          </a:p>
          <a:p>
            <a:pPr marL="0" indent="0">
              <a:buNone/>
            </a:pPr>
            <a:r>
              <a:rPr lang="en-US" sz="2000" dirty="0">
                <a:solidFill>
                  <a:srgbClr val="00B050"/>
                </a:solidFill>
              </a:rPr>
              <a:t>1) For a control mode PPDU, the L-Header field is the same as the DMG control mode header field (see Table 21-11) with the following change: the reserved bits 22 and 23 shall be both set to 1 to indicate the presence of the EDMG-Header-A field. This implies that the PPDU is an EDMG PPDU.</a:t>
            </a:r>
          </a:p>
          <a:p>
            <a:pPr marL="0" indent="0">
              <a:buNone/>
            </a:pPr>
            <a:r>
              <a:rPr lang="en-US" sz="2000" dirty="0">
                <a:solidFill>
                  <a:srgbClr val="00B050"/>
                </a:solidFill>
              </a:rPr>
              <a:t>2) For a SC mode PPDU or an OFDM mode PPDU, the L-Header field is the same the DMG SC mode PHY header (see Table 21-17) with the following change: the reserved bit 46 shall be set to 1 to indicate the presence of the EDMG-Header-A field. This implies that the PPDU is an EDMG PPDU</a:t>
            </a:r>
            <a:r>
              <a:rPr lang="en-US" sz="2000" dirty="0" smtClean="0">
                <a:solidFill>
                  <a:srgbClr val="00B050"/>
                </a:solidFill>
              </a:rPr>
              <a:t>.“</a:t>
            </a:r>
          </a:p>
          <a:p>
            <a:pPr marL="0" indent="0">
              <a:buNone/>
            </a:pPr>
            <a:endParaRPr lang="en-US" sz="2000" dirty="0">
              <a:solidFill>
                <a:srgbClr val="00B050"/>
              </a:solidFill>
            </a:endParaRPr>
          </a:p>
          <a:p>
            <a:pPr marL="0" indent="0">
              <a:buNone/>
            </a:pPr>
            <a:r>
              <a:rPr lang="en-US" sz="2000" dirty="0" smtClean="0">
                <a:solidFill>
                  <a:srgbClr val="00B050"/>
                </a:solidFill>
              </a:rPr>
              <a:t>Yes:32   N:0   Abstain:13</a:t>
            </a:r>
            <a:endParaRPr lang="en-US" sz="2000" dirty="0">
              <a:solidFill>
                <a:srgbClr val="00B050"/>
              </a:solidFill>
            </a:endParaRPr>
          </a:p>
          <a:p>
            <a:pPr marL="0" indent="0">
              <a:buNone/>
            </a:pPr>
            <a:endParaRPr lang="en-US" sz="1800" dirty="0" smtClean="0">
              <a:solidFill>
                <a:srgbClr val="00B050"/>
              </a:solidFill>
            </a:endParaRPr>
          </a:p>
        </p:txBody>
      </p:sp>
      <p:sp>
        <p:nvSpPr>
          <p:cNvPr id="4" name="Footer Placeholder 3"/>
          <p:cNvSpPr>
            <a:spLocks noGrp="1"/>
          </p:cNvSpPr>
          <p:nvPr>
            <p:ph type="ftr" sz="quarter" idx="11"/>
          </p:nvPr>
        </p:nvSpPr>
        <p:spPr/>
        <p:txBody>
          <a:bodyPr/>
          <a:lstStyle/>
          <a:p>
            <a:pPr>
              <a:defRPr/>
            </a:pPr>
            <a:r>
              <a:rPr lang="en-US" dirty="0" err="1" smtClean="0"/>
              <a:t>Alecsander</a:t>
            </a:r>
            <a:r>
              <a:rPr lang="en-US" dirty="0" smtClean="0"/>
              <a:t> </a:t>
            </a:r>
            <a:r>
              <a:rPr lang="en-US" dirty="0" err="1" smtClean="0"/>
              <a:t>Eitan</a:t>
            </a:r>
            <a:r>
              <a:rPr lang="en-US" dirty="0" smtClean="0"/>
              <a:t> (Qualcomm)</a:t>
            </a:r>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9</a:t>
            </a:fld>
            <a:endParaRPr lang="en-US" altLang="en-US"/>
          </a:p>
        </p:txBody>
      </p:sp>
      <p:sp>
        <p:nvSpPr>
          <p:cNvPr id="6" name="Date Placeholder 5"/>
          <p:cNvSpPr>
            <a:spLocks noGrp="1"/>
          </p:cNvSpPr>
          <p:nvPr>
            <p:ph type="dt" sz="half" idx="2"/>
          </p:nvPr>
        </p:nvSpPr>
        <p:spPr/>
        <p:txBody>
          <a:bodyPr/>
          <a:lstStyle/>
          <a:p>
            <a:pPr>
              <a:defRPr/>
            </a:pPr>
            <a:r>
              <a:rPr lang="en-US" smtClean="0"/>
              <a:t>January 2016</a:t>
            </a:r>
            <a:endParaRPr lang="en-US" dirty="0"/>
          </a:p>
        </p:txBody>
      </p:sp>
    </p:spTree>
    <p:extLst>
      <p:ext uri="{BB962C8B-B14F-4D97-AF65-F5344CB8AC3E}">
        <p14:creationId xmlns:p14="http://schemas.microsoft.com/office/powerpoint/2010/main" val="400504923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22614</TotalTime>
  <Words>810</Words>
  <Application>Microsoft Office PowerPoint</Application>
  <PresentationFormat>On-screen Show (4:3)</PresentationFormat>
  <Paragraphs>183</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MS PGothic</vt:lpstr>
      <vt:lpstr>Cambria Math</vt:lpstr>
      <vt:lpstr>Times New Roman</vt:lpstr>
      <vt:lpstr>802-11-Submission</vt:lpstr>
      <vt:lpstr>PHY Frame Format proposal for 11ay</vt:lpstr>
      <vt:lpstr>Introduction</vt:lpstr>
      <vt:lpstr>Preamble modes</vt:lpstr>
      <vt:lpstr>Proposed PHY format (1/2)</vt:lpstr>
      <vt:lpstr>Proposed PHY format: examples (1/2)</vt:lpstr>
      <vt:lpstr>11ay signaling in L-Header</vt:lpstr>
      <vt:lpstr>Summary</vt:lpstr>
      <vt:lpstr>Straw poll/motion</vt:lpstr>
      <vt:lpstr>Straw poll/motion</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carlos.cordeiro@intel.com</dc:creator>
  <cp:keywords/>
  <dc:description/>
  <cp:lastModifiedBy>Eitan, Alecsander</cp:lastModifiedBy>
  <cp:revision>1994</cp:revision>
  <cp:lastPrinted>2014-11-04T15:04:57Z</cp:lastPrinted>
  <dcterms:created xsi:type="dcterms:W3CDTF">2007-04-17T18:10:23Z</dcterms:created>
  <dcterms:modified xsi:type="dcterms:W3CDTF">2016-01-21T15:31:40Z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