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87" r:id="rId3"/>
    <p:sldId id="302" r:id="rId4"/>
    <p:sldId id="304" r:id="rId5"/>
    <p:sldId id="328" r:id="rId6"/>
    <p:sldId id="331" r:id="rId7"/>
    <p:sldId id="306" r:id="rId8"/>
    <p:sldId id="308" r:id="rId9"/>
    <p:sldId id="310" r:id="rId10"/>
    <p:sldId id="315" r:id="rId11"/>
    <p:sldId id="330" r:id="rId12"/>
    <p:sldId id="333" r:id="rId13"/>
    <p:sldId id="332" r:id="rId14"/>
    <p:sldId id="334" r:id="rId15"/>
    <p:sldId id="311" r:id="rId16"/>
    <p:sldId id="327" r:id="rId17"/>
    <p:sldId id="312" r:id="rId18"/>
    <p:sldId id="321" r:id="rId19"/>
    <p:sldId id="320" r:id="rId20"/>
    <p:sldId id="32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B03BD"/>
    <a:srgbClr val="FF99CC"/>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548" autoAdjust="0"/>
  </p:normalViewPr>
  <p:slideViewPr>
    <p:cSldViewPr>
      <p:cViewPr varScale="1">
        <p:scale>
          <a:sx n="94" d="100"/>
          <a:sy n="94" d="100"/>
        </p:scale>
        <p:origin x="12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802.11-16/0060r2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latin typeface="+mn-lt"/>
              </a:rPr>
              <a:t>January 2016</a:t>
            </a:r>
            <a:endParaRPr lang="en-US" dirty="0">
              <a:latin typeface="+mn-lt"/>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Recipient-aware Spatial Reuse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2016-01-17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37804961"/>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enhanced SR in addition to OBSS PD rule is: if an unintended STA (STA C) measures the RSSI of the </a:t>
            </a:r>
            <a:r>
              <a:rPr lang="en-US" altLang="ko-KR" sz="2000" b="0" dirty="0">
                <a:latin typeface="Calibri" panose="020F0502020204030204" pitchFamily="34" charset="0"/>
              </a:rPr>
              <a:t>first </a:t>
            </a:r>
            <a:r>
              <a:rPr lang="en-US" altLang="ko-KR" sz="2000" b="0" dirty="0" smtClean="0">
                <a:latin typeface="Calibri" panose="020F0502020204030204" pitchFamily="34" charset="0"/>
              </a:rPr>
              <a:t>OBSS frame (RSSI_AC) larger than OBSS PD, but measures the RSSI of the response frame (RSSI_BC) less than TH, then the unintended STA may ignore the NAV from the pair of the frames</a:t>
            </a:r>
          </a:p>
          <a:p>
            <a:pPr lvl="1">
              <a:buFont typeface="Arial"/>
              <a:buChar char="•"/>
            </a:pPr>
            <a:r>
              <a:rPr lang="en-US" altLang="ko-KR" sz="1600" dirty="0" smtClean="0">
                <a:latin typeface="Calibri" panose="020F0502020204030204" pitchFamily="34" charset="0"/>
              </a:rPr>
              <a:t>In above threshold TH could be OBSS PD  </a:t>
            </a:r>
            <a:endParaRPr lang="en-US" altLang="ko-KR" sz="140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Note that OBSS PD rule states that if RSSI_AC of the frames is less than OBSS PD then the first OBSS frame gets ignored </a:t>
            </a:r>
          </a:p>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latin typeface="Calibri" panose="020F0502020204030204" pitchFamily="34" charset="0"/>
              </a:rPr>
              <a:t>The Color field/OBSS PD rule only considers a shrunken coverage (e.g. -72dBm instead of -82dBm) while it would still assesses the medium availability based on transmitters’ RSSI. </a:t>
            </a:r>
            <a:r>
              <a:rPr lang="en-US" altLang="ko-KR" sz="1600" dirty="0" smtClean="0">
                <a:latin typeface="Calibri" panose="020F0502020204030204" pitchFamily="34" charset="0"/>
              </a:rPr>
              <a:t>If a frame RSSI is above OBSS PD, regardless of the recipient, the  OBSS PD rule does not offer any SR </a:t>
            </a:r>
          </a:p>
          <a:p>
            <a:pPr lvl="1">
              <a:buFont typeface="Arial"/>
              <a:buChar char="•"/>
            </a:pPr>
            <a:r>
              <a:rPr lang="en-US" altLang="ko-KR" sz="1600" dirty="0" smtClean="0">
                <a:latin typeface="Calibri" panose="020F0502020204030204" pitchFamily="34" charset="0"/>
              </a:rPr>
              <a:t>Above additional rule suggests that if the response frame RSSI is less than a threshold, e.g. OBSS PD, then ignoring the NAV from the pair of frames would not cause significant interference at the actual recipient receiver</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1447801"/>
          </a:xfrm>
        </p:spPr>
        <p:txBody>
          <a:bodyPr/>
          <a:lstStyle/>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solidFill>
                  <a:srgbClr val="0070C0"/>
                </a:solidFill>
                <a:latin typeface="Calibri" panose="020F0502020204030204" pitchFamily="34" charset="0"/>
              </a:rPr>
              <a:t>The Color field/OBSS PD rule would allow SR in the left case only, while </a:t>
            </a:r>
            <a:r>
              <a:rPr lang="en-US" altLang="ko-KR" sz="1600" dirty="0" smtClean="0">
                <a:solidFill>
                  <a:srgbClr val="0070C0"/>
                </a:solidFill>
                <a:latin typeface="Calibri" panose="020F0502020204030204" pitchFamily="34" charset="0"/>
              </a:rPr>
              <a:t>in the right case the actual recipient is out of OBSS PD coverage </a:t>
            </a:r>
            <a:endParaRPr lang="en-US" altLang="ko-KR" sz="1600" b="0" dirty="0" smtClean="0">
              <a:solidFill>
                <a:srgbClr val="0070C0"/>
              </a:solidFill>
              <a:latin typeface="Calibri" panose="020F0502020204030204" pitchFamily="34" charset="0"/>
            </a:endParaRPr>
          </a:p>
          <a:p>
            <a:pPr lvl="1">
              <a:buFont typeface="Arial"/>
              <a:buChar char="•"/>
            </a:pPr>
            <a:r>
              <a:rPr lang="en-US" altLang="ko-KR" sz="1600" dirty="0">
                <a:solidFill>
                  <a:schemeClr val="accent1">
                    <a:lumMod val="75000"/>
                  </a:schemeClr>
                </a:solidFill>
                <a:latin typeface="Calibri" panose="020F0502020204030204" pitchFamily="34" charset="0"/>
              </a:rPr>
              <a:t>The </a:t>
            </a:r>
            <a:r>
              <a:rPr lang="en-US" altLang="ko-KR" sz="1600" dirty="0" smtClean="0">
                <a:solidFill>
                  <a:schemeClr val="accent1">
                    <a:lumMod val="75000"/>
                  </a:schemeClr>
                </a:solidFill>
                <a:latin typeface="Calibri" panose="020F0502020204030204" pitchFamily="34" charset="0"/>
              </a:rPr>
              <a:t>additional rule would allow SR in the right case because it’d identify that the actual recipient is outside of OBSS PD coverage</a:t>
            </a:r>
            <a:endParaRPr lang="en-US" altLang="ko-KR" sz="1600" b="0" dirty="0">
              <a:solidFill>
                <a:schemeClr val="accent1">
                  <a:lumMod val="75000"/>
                </a:schemeClr>
              </a:solidFill>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 name="Group 1"/>
          <p:cNvGrpSpPr/>
          <p:nvPr/>
        </p:nvGrpSpPr>
        <p:grpSpPr>
          <a:xfrm>
            <a:off x="736004" y="3222554"/>
            <a:ext cx="2922239" cy="3149516"/>
            <a:chOff x="736004" y="3222554"/>
            <a:chExt cx="2922239" cy="3149516"/>
          </a:xfrm>
        </p:grpSpPr>
        <p:sp>
          <p:nvSpPr>
            <p:cNvPr id="63" name="Oval 39"/>
            <p:cNvSpPr>
              <a:spLocks noChangeArrowheads="1"/>
            </p:cNvSpPr>
            <p:nvPr/>
          </p:nvSpPr>
          <p:spPr bwMode="auto">
            <a:xfrm>
              <a:off x="1240684"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4" name="TextBox 63"/>
            <p:cNvSpPr txBox="1"/>
            <p:nvPr/>
          </p:nvSpPr>
          <p:spPr>
            <a:xfrm>
              <a:off x="736004" y="4248539"/>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68" name="TextBox 67"/>
            <p:cNvSpPr txBox="1"/>
            <p:nvPr/>
          </p:nvSpPr>
          <p:spPr>
            <a:xfrm rot="19992475">
              <a:off x="943938" y="5092463"/>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smtClean="0">
                  <a:latin typeface="Calibri" panose="020F0502020204030204" pitchFamily="34" charset="0"/>
                </a:rPr>
                <a:t> &lt; OBSS_PD</a:t>
              </a:r>
              <a:endParaRPr lang="en-US" dirty="0">
                <a:latin typeface="Calibri" panose="020F0502020204030204" pitchFamily="34" charset="0"/>
              </a:endParaRPr>
            </a:p>
          </p:txBody>
        </p:sp>
        <p:sp>
          <p:nvSpPr>
            <p:cNvPr id="69" name="Oval 39"/>
            <p:cNvSpPr>
              <a:spLocks noChangeArrowheads="1"/>
            </p:cNvSpPr>
            <p:nvPr/>
          </p:nvSpPr>
          <p:spPr bwMode="auto">
            <a:xfrm>
              <a:off x="772013" y="3222554"/>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0" name="TextBox 69"/>
            <p:cNvSpPr txBox="1"/>
            <p:nvPr/>
          </p:nvSpPr>
          <p:spPr>
            <a:xfrm>
              <a:off x="1783539" y="5627944"/>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71" name="TextBox 70"/>
            <p:cNvSpPr txBox="1"/>
            <p:nvPr/>
          </p:nvSpPr>
          <p:spPr>
            <a:xfrm>
              <a:off x="1653461" y="6118154"/>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72" name="Straight Arrow Connector 71"/>
            <p:cNvCxnSpPr/>
            <p:nvPr/>
          </p:nvCxnSpPr>
          <p:spPr bwMode="auto">
            <a:xfrm flipV="1">
              <a:off x="1026006" y="4826328"/>
              <a:ext cx="12626" cy="332442"/>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cxnSp>
          <p:nvCxnSpPr>
            <p:cNvPr id="73" name="Straight Arrow Connector 72"/>
            <p:cNvCxnSpPr/>
            <p:nvPr/>
          </p:nvCxnSpPr>
          <p:spPr bwMode="auto">
            <a:xfrm flipV="1">
              <a:off x="941141" y="4819000"/>
              <a:ext cx="613" cy="376085"/>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grpSp>
      <p:sp>
        <p:nvSpPr>
          <p:cNvPr id="45" name="TextBox 44"/>
          <p:cNvSpPr txBox="1"/>
          <p:nvPr/>
        </p:nvSpPr>
        <p:spPr>
          <a:xfrm>
            <a:off x="840926" y="4539438"/>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875621" y="5168661"/>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2032820" y="4530266"/>
            <a:ext cx="290831" cy="278402"/>
          </a:xfrm>
          <a:prstGeom prst="rect">
            <a:avLst/>
          </a:prstGeom>
          <a:noFill/>
        </p:spPr>
        <p:txBody>
          <a:bodyPr wrap="squar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nvGrpSpPr>
          <p:cNvPr id="4" name="Group 3"/>
          <p:cNvGrpSpPr/>
          <p:nvPr/>
        </p:nvGrpSpPr>
        <p:grpSpPr>
          <a:xfrm>
            <a:off x="5571970" y="3224790"/>
            <a:ext cx="2886230" cy="3149516"/>
            <a:chOff x="5571970" y="3224790"/>
            <a:chExt cx="2886230" cy="3149516"/>
          </a:xfrm>
        </p:grpSpPr>
        <p:sp>
          <p:nvSpPr>
            <p:cNvPr id="9"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TextBox 9"/>
            <p:cNvSpPr txBox="1"/>
            <p:nvPr/>
          </p:nvSpPr>
          <p:spPr>
            <a:xfrm>
              <a:off x="5771995" y="4114800"/>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&gt; OBSS_PD </a:t>
              </a:r>
              <a:endParaRPr lang="en-US" dirty="0">
                <a:latin typeface="Calibri" panose="020F0502020204030204" pitchFamily="34" charset="0"/>
              </a:endParaRPr>
            </a:p>
          </p:txBody>
        </p:sp>
        <p:sp>
          <p:nvSpPr>
            <p:cNvPr id="14" name="TextBox 13"/>
            <p:cNvSpPr txBox="1"/>
            <p:nvPr/>
          </p:nvSpPr>
          <p:spPr>
            <a:xfrm>
              <a:off x="5638800" y="4904601"/>
              <a:ext cx="1462388"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 </a:t>
              </a:r>
              <a:r>
                <a:rPr lang="en-US" dirty="0" smtClean="0">
                  <a:latin typeface="Calibri" panose="020F0502020204030204" pitchFamily="34" charset="0"/>
                </a:rPr>
                <a:t>&lt;</a:t>
              </a:r>
              <a:r>
                <a:rPr lang="en-US" b="1" dirty="0" smtClean="0">
                  <a:latin typeface="Calibri" panose="020F0502020204030204" pitchFamily="34" charset="0"/>
                </a:rPr>
                <a:t> </a:t>
              </a:r>
              <a:r>
                <a:rPr lang="en-US" dirty="0" smtClean="0">
                  <a:latin typeface="Calibri" panose="020F0502020204030204" pitchFamily="34" charset="0"/>
                </a:rPr>
                <a:t>OBSS_PD</a:t>
              </a:r>
              <a:endParaRPr lang="en-US" dirty="0">
                <a:latin typeface="Calibri" panose="020F0502020204030204" pitchFamily="34" charset="0"/>
              </a:endParaRPr>
            </a:p>
          </p:txBody>
        </p:sp>
        <p:sp>
          <p:nvSpPr>
            <p:cNvPr id="15"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TextBox 15"/>
            <p:cNvSpPr txBox="1"/>
            <p:nvPr/>
          </p:nvSpPr>
          <p:spPr>
            <a:xfrm>
              <a:off x="6584139" y="5630180"/>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17" name="TextBox 16"/>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18" name="Straight Arrow Connector 17"/>
            <p:cNvCxnSpPr/>
            <p:nvPr/>
          </p:nvCxnSpPr>
          <p:spPr bwMode="auto">
            <a:xfrm flipV="1">
              <a:off x="5867400" y="4630667"/>
              <a:ext cx="266253" cy="9171"/>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cxnSp>
          <p:nvCxnSpPr>
            <p:cNvPr id="19" name="Straight Arrow Connector 18"/>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sp>
          <p:nvSpPr>
            <p:cNvPr id="48" name="TextBox 47"/>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9" name="TextBox 48"/>
            <p:cNvSpPr txBox="1"/>
            <p:nvPr/>
          </p:nvSpPr>
          <p:spPr>
            <a:xfrm>
              <a:off x="6181570" y="4532503"/>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50" name="TextBox 49"/>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spTree>
    <p:extLst>
      <p:ext uri="{BB962C8B-B14F-4D97-AF65-F5344CB8AC3E}">
        <p14:creationId xmlns:p14="http://schemas.microsoft.com/office/powerpoint/2010/main" val="2399407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Setup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51" name="내용 개체 틀 2"/>
          <p:cNvSpPr>
            <a:spLocks noGrp="1"/>
          </p:cNvSpPr>
          <p:nvPr>
            <p:ph idx="1"/>
          </p:nvPr>
        </p:nvSpPr>
        <p:spPr>
          <a:xfrm>
            <a:off x="380999" y="1676399"/>
            <a:ext cx="8186949" cy="4798498"/>
          </a:xfrm>
        </p:spPr>
        <p:txBody>
          <a:bodyPr/>
          <a:lstStyle/>
          <a:p>
            <a:pPr>
              <a:buFont typeface="Arial"/>
              <a:buChar char="•"/>
            </a:pPr>
            <a:r>
              <a:rPr lang="en-US" altLang="ko-KR" sz="1800" b="0" dirty="0" smtClean="0">
                <a:latin typeface="Calibri" panose="020F0502020204030204" pitchFamily="34" charset="0"/>
              </a:rPr>
              <a:t>Consider an OBSS situation with BSS1 (STA A, STA B) and BSS2 (STA C), where STA A and STA C are always within coverage of each other.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Considering </a:t>
            </a:r>
            <a:r>
              <a:rPr lang="en-US" altLang="ko-KR" sz="1800" b="0" dirty="0">
                <a:latin typeface="Calibri" panose="020F0502020204030204" pitchFamily="34" charset="0"/>
              </a:rPr>
              <a:t>STA B’s RSSI into account, </a:t>
            </a:r>
            <a:r>
              <a:rPr lang="en-US" altLang="ko-KR" sz="1800" b="0" dirty="0" smtClean="0">
                <a:latin typeface="Calibri" panose="020F0502020204030204" pitchFamily="34" charset="0"/>
              </a:rPr>
              <a:t>we simulate in what percentage of STA A’s coverage, both STA A and STA C can simultaneously utilize the medium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Simulation parameters</a:t>
            </a:r>
          </a:p>
          <a:p>
            <a:pPr lvl="1">
              <a:buFont typeface="Arial"/>
              <a:buChar char="•"/>
            </a:pPr>
            <a:r>
              <a:rPr lang="en-US" altLang="ko-KR" sz="1400" dirty="0" smtClean="0">
                <a:latin typeface="Calibri" panose="020F0502020204030204" pitchFamily="34" charset="0"/>
              </a:rPr>
              <a:t>Path-loss exponent =  2 and after 5-meter breakpoint 3.5</a:t>
            </a:r>
          </a:p>
          <a:p>
            <a:pPr lvl="1">
              <a:buFont typeface="Arial"/>
              <a:buChar char="•"/>
            </a:pPr>
            <a:r>
              <a:rPr lang="en-US" altLang="ko-KR" sz="1400" b="0" dirty="0" smtClean="0">
                <a:latin typeface="Calibri" panose="020F0502020204030204" pitchFamily="34" charset="0"/>
              </a:rPr>
              <a:t>TX power = 15dBm</a:t>
            </a:r>
          </a:p>
          <a:p>
            <a:pPr lvl="1">
              <a:buFont typeface="Arial"/>
              <a:buChar char="•"/>
            </a:pPr>
            <a:r>
              <a:rPr lang="en-US" altLang="ko-KR" sz="1400" b="0" dirty="0" smtClean="0">
                <a:latin typeface="Calibri" panose="020F0502020204030204" pitchFamily="34" charset="0"/>
              </a:rPr>
              <a:t>Antenna loss = 2dBi</a:t>
            </a:r>
          </a:p>
          <a:p>
            <a:pPr lvl="1">
              <a:buFont typeface="Arial"/>
              <a:buChar char="•"/>
            </a:pPr>
            <a:r>
              <a:rPr lang="en-US" altLang="ko-KR" sz="1400" dirty="0" smtClean="0">
                <a:latin typeface="Calibri" panose="020F0502020204030204" pitchFamily="34" charset="0"/>
              </a:rPr>
              <a:t>-82dBm coverage = 40 meter</a:t>
            </a:r>
          </a:p>
          <a:p>
            <a:pPr>
              <a:buFont typeface="Arial"/>
              <a:buChar char="•"/>
            </a:pPr>
            <a:r>
              <a:rPr lang="en-US" altLang="ko-KR" sz="1800" b="0" dirty="0" smtClean="0">
                <a:latin typeface="Calibri" panose="020F0502020204030204" pitchFamily="34" charset="0"/>
              </a:rPr>
              <a:t>Location of STA C is anywhere within STA A’s coverage</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measures</a:t>
            </a:r>
          </a:p>
          <a:p>
            <a:pPr lvl="1">
              <a:buFont typeface="Arial"/>
              <a:buChar char="•"/>
            </a:pPr>
            <a:r>
              <a:rPr lang="en-US" altLang="ko-KR" sz="1400" dirty="0" smtClean="0">
                <a:latin typeface="Calibri" panose="020F0502020204030204" pitchFamily="34" charset="0"/>
              </a:rPr>
              <a:t>Average spectral efficiency with/without spatial reuse</a:t>
            </a:r>
          </a:p>
          <a:p>
            <a:pPr lvl="1">
              <a:buFont typeface="Arial"/>
              <a:buChar char="•"/>
            </a:pPr>
            <a:r>
              <a:rPr lang="en-US" altLang="ko-KR" sz="1400" dirty="0" smtClean="0">
                <a:latin typeface="Calibri" panose="020F0502020204030204" pitchFamily="34" charset="0"/>
              </a:rPr>
              <a:t>Percentage of STA A’s coverage that would be allowed to do spatial reuse</a:t>
            </a:r>
            <a:endParaRPr lang="en-US" altLang="ko-KR" sz="1400" dirty="0">
              <a:latin typeface="Calibri" panose="020F0502020204030204" pitchFamily="34" charset="0"/>
            </a:endParaRPr>
          </a:p>
          <a:p>
            <a:pPr lvl="1">
              <a:buFont typeface="Arial"/>
              <a:buChar char="•"/>
            </a:pPr>
            <a:endParaRPr lang="en-US" altLang="ko-KR" sz="1400" b="0" dirty="0">
              <a:latin typeface="Calibri" panose="020F0502020204030204" pitchFamily="34" charset="0"/>
            </a:endParaRPr>
          </a:p>
        </p:txBody>
      </p:sp>
    </p:spTree>
    <p:extLst>
      <p:ext uri="{BB962C8B-B14F-4D97-AF65-F5344CB8AC3E}">
        <p14:creationId xmlns:p14="http://schemas.microsoft.com/office/powerpoint/2010/main" val="2564071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750" y="4114800"/>
            <a:ext cx="6191250"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b="0" dirty="0" smtClean="0">
                <a:latin typeface="Calibri" panose="020F0502020204030204" pitchFamily="34" charset="0"/>
              </a:rPr>
              <a:t>Assume OBSS PD = -72dBm</a:t>
            </a:r>
          </a:p>
          <a:p>
            <a:pPr lvl="1">
              <a:buFont typeface="Arial"/>
              <a:buChar char="•"/>
            </a:pPr>
            <a:r>
              <a:rPr lang="en-US" altLang="ko-KR" sz="1400" b="0" dirty="0" smtClean="0">
                <a:latin typeface="Calibri" panose="020F0502020204030204" pitchFamily="34" charset="0"/>
              </a:rPr>
              <a:t>-62dBm &gt; RSSI(RTS) &gt; -72dBm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293039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71625" y="4112135"/>
            <a:ext cx="6048375"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dirty="0">
                <a:latin typeface="Calibri" panose="020F0502020204030204" pitchFamily="34" charset="0"/>
              </a:rPr>
              <a:t>Assume OBSS PD = </a:t>
            </a:r>
            <a:r>
              <a:rPr lang="en-US" altLang="ko-KR" sz="1400" dirty="0" smtClean="0">
                <a:latin typeface="Calibri" panose="020F0502020204030204" pitchFamily="34" charset="0"/>
              </a:rPr>
              <a:t>-82dBm</a:t>
            </a:r>
            <a:endParaRPr lang="en-US" altLang="ko-KR" sz="1400" b="0" dirty="0" smtClean="0">
              <a:latin typeface="Calibri" panose="020F0502020204030204" pitchFamily="34" charset="0"/>
            </a:endParaRPr>
          </a:p>
          <a:p>
            <a:pPr lvl="1">
              <a:buFont typeface="Arial"/>
              <a:buChar char="•"/>
            </a:pPr>
            <a:r>
              <a:rPr lang="en-US" altLang="ko-KR" sz="1400" b="0" dirty="0" smtClean="0">
                <a:latin typeface="Calibri" panose="020F0502020204030204" pitchFamily="34" charset="0"/>
              </a:rPr>
              <a:t>-72dBm &gt; RSSI(RTS) &gt; -82dBm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1288375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399"/>
            <a:ext cx="7772400" cy="1371601"/>
          </a:xfrm>
        </p:spPr>
        <p:txBody>
          <a:bodyPr/>
          <a:lstStyle/>
          <a:p>
            <a:pPr>
              <a:buFont typeface="Arial"/>
              <a:buChar char="•"/>
            </a:pPr>
            <a:r>
              <a:rPr lang="en-US" altLang="ko-KR" sz="2000" b="0" dirty="0" smtClean="0">
                <a:latin typeface="Calibri" panose="020F0502020204030204" pitchFamily="34" charset="0"/>
              </a:rPr>
              <a:t>Spatial reuse solutions brings up the issue of protecting the response frames</a:t>
            </a:r>
          </a:p>
          <a:p>
            <a:pPr lvl="1">
              <a:buFont typeface="Arial"/>
              <a:buChar char="•"/>
            </a:pPr>
            <a:r>
              <a:rPr lang="en-US" altLang="ko-KR" sz="1600" b="0" dirty="0" smtClean="0">
                <a:latin typeface="Calibri" panose="020F0502020204030204" pitchFamily="34" charset="0"/>
              </a:rPr>
              <a:t>For instance, a fair and robust spatial reuse need to make sure that the response frames (such as ACK, BA) </a:t>
            </a:r>
            <a:r>
              <a:rPr lang="en-US" altLang="ko-KR" sz="1600" dirty="0" smtClean="0">
                <a:latin typeface="Calibri" panose="020F0502020204030204" pitchFamily="34" charset="0"/>
              </a:rPr>
              <a:t>at STA A is </a:t>
            </a:r>
            <a:r>
              <a:rPr lang="en-US" altLang="ko-KR" sz="1600" dirty="0">
                <a:latin typeface="Calibri" panose="020F0502020204030204" pitchFamily="34" charset="0"/>
              </a:rPr>
              <a:t>minimally affected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457200" y="3200400"/>
            <a:ext cx="7696200"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p>
          <a:p>
            <a:pPr lvl="1">
              <a:buFont typeface="Arial"/>
              <a:buChar char="•"/>
            </a:pPr>
            <a:endParaRPr lang="en-US" altLang="ko-KR" sz="1600" b="0" kern="0" dirty="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Regarding UL MU, since the response frame to a Trigger frame is the UL MU PPDU, it is best if a more the original OBSS PD rule is applied since the actual recipient is the recipient of the response frame.  </a:t>
            </a:r>
            <a:endParaRPr lang="en-US" altLang="ko-KR" sz="2000" b="0" kern="0" dirty="0">
              <a:latin typeface="Calibri" panose="020F0502020204030204" pitchFamily="34" charset="0"/>
            </a:endParaRPr>
          </a:p>
        </p:txBody>
      </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TX </a:t>
            </a:r>
            <a:r>
              <a:rPr lang="en-US" altLang="ko-KR" sz="2800" dirty="0">
                <a:latin typeface="Calibri" panose="020F0502020204030204" pitchFamily="34" charset="0"/>
              </a:rPr>
              <a:t>Power Imbalance </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798498"/>
          </a:xfrm>
        </p:spPr>
        <p:txBody>
          <a:bodyPr/>
          <a:lstStyle/>
          <a:p>
            <a:pPr>
              <a:buFont typeface="Arial"/>
              <a:buChar char="•"/>
            </a:pPr>
            <a:r>
              <a:rPr lang="en-US" altLang="ko-KR" sz="2000" b="0" dirty="0" smtClean="0">
                <a:latin typeface="Calibri" panose="020F0502020204030204" pitchFamily="34" charset="0"/>
              </a:rPr>
              <a:t>In Nov 2015, the Spatial Reuse (SR) field was accepted in HE SIG-A, where it was stated that one example of its content is TX power (TP)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Presence </a:t>
            </a:r>
            <a:r>
              <a:rPr lang="en-US" altLang="ko-KR" sz="2000" b="0" dirty="0">
                <a:latin typeface="Calibri" panose="020F0502020204030204" pitchFamily="34" charset="0"/>
              </a:rPr>
              <a:t>of </a:t>
            </a:r>
            <a:r>
              <a:rPr lang="en-US" altLang="ko-KR" sz="2000" b="0" dirty="0" smtClean="0">
                <a:latin typeface="Calibri" panose="020F0502020204030204" pitchFamily="34" charset="0"/>
              </a:rPr>
              <a:t>TP </a:t>
            </a:r>
            <a:r>
              <a:rPr lang="en-US" altLang="ko-KR" sz="2000" b="0" dirty="0">
                <a:latin typeface="Calibri" panose="020F0502020204030204" pitchFamily="34" charset="0"/>
              </a:rPr>
              <a:t>in SIG-A is useful for the STAs to refine their CCA </a:t>
            </a:r>
            <a:r>
              <a:rPr lang="en-US" altLang="ko-KR" sz="2000" b="0" dirty="0" smtClean="0">
                <a:latin typeface="Calibri" panose="020F0502020204030204" pitchFamily="34" charset="0"/>
              </a:rPr>
              <a:t>thresholds, particularly when STAs have different TP</a:t>
            </a:r>
          </a:p>
          <a:p>
            <a:pPr lvl="1">
              <a:buFont typeface="Arial"/>
              <a:buChar char="•"/>
            </a:pPr>
            <a:r>
              <a:rPr lang="en-US" altLang="ko-KR" sz="1600" b="0" dirty="0" smtClean="0">
                <a:latin typeface="Calibri" panose="020F0502020204030204" pitchFamily="34" charset="0"/>
              </a:rPr>
              <a:t>AP/STAs </a:t>
            </a:r>
            <a:r>
              <a:rPr lang="en-US" altLang="ko-KR" sz="1600" b="0" dirty="0">
                <a:latin typeface="Calibri" panose="020F0502020204030204" pitchFamily="34" charset="0"/>
              </a:rPr>
              <a:t>have different TP, e.g. AP TP=20dBm and STA TP=17dBm</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Imbalanced TX power could </a:t>
            </a:r>
            <a:r>
              <a:rPr lang="en-US" altLang="ko-KR" sz="2000" b="0" dirty="0">
                <a:latin typeface="Calibri" panose="020F0502020204030204" pitchFamily="34" charset="0"/>
              </a:rPr>
              <a:t>cause a STA </a:t>
            </a:r>
            <a:r>
              <a:rPr lang="en-US" altLang="ko-KR" sz="2000" b="0" dirty="0" smtClean="0">
                <a:latin typeface="Calibri" panose="020F0502020204030204" pitchFamily="34" charset="0"/>
              </a:rPr>
              <a:t>on </a:t>
            </a:r>
            <a:r>
              <a:rPr lang="en-US" altLang="ko-KR" sz="2000" b="0" dirty="0">
                <a:latin typeface="Calibri" panose="020F0502020204030204" pitchFamily="34" charset="0"/>
              </a:rPr>
              <a:t>the border of coverage to back off for another STA </a:t>
            </a:r>
            <a:r>
              <a:rPr lang="en-US" altLang="ko-KR" sz="2000" b="0" dirty="0" smtClean="0">
                <a:latin typeface="Calibri" panose="020F0502020204030204" pitchFamily="34" charset="0"/>
              </a:rPr>
              <a:t>with </a:t>
            </a:r>
            <a:r>
              <a:rPr lang="en-US" altLang="ko-KR" sz="2000" b="0" dirty="0">
                <a:latin typeface="Calibri" panose="020F0502020204030204" pitchFamily="34" charset="0"/>
              </a:rPr>
              <a:t>higher power, </a:t>
            </a:r>
            <a:r>
              <a:rPr lang="en-US" altLang="ko-KR" sz="2000" b="0" dirty="0" smtClean="0">
                <a:latin typeface="Calibri" panose="020F0502020204030204" pitchFamily="34" charset="0"/>
              </a:rPr>
              <a:t>but not the opposite. This is an unfair situation due to imbalance of TP.</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a:t>
            </a:r>
            <a:r>
              <a:rPr lang="en-US" altLang="ko-KR" sz="2000" b="0" dirty="0">
                <a:latin typeface="Calibri" panose="020F0502020204030204" pitchFamily="34" charset="0"/>
              </a:rPr>
              <a:t>STA that receives a frame with CCA=-82dBm, </a:t>
            </a:r>
            <a:r>
              <a:rPr lang="en-US" altLang="ko-KR" sz="2000" b="0" dirty="0" smtClean="0">
                <a:latin typeface="Calibri" panose="020F0502020204030204" pitchFamily="34" charset="0"/>
              </a:rPr>
              <a:t>may consider its own TP </a:t>
            </a:r>
            <a:r>
              <a:rPr lang="en-US" altLang="ko-KR" sz="2000" b="0" dirty="0">
                <a:latin typeface="Calibri" panose="020F0502020204030204" pitchFamily="34" charset="0"/>
              </a:rPr>
              <a:t>with the TP indicated in the </a:t>
            </a:r>
            <a:r>
              <a:rPr lang="en-US" altLang="ko-KR" sz="2000" b="0" dirty="0" smtClean="0">
                <a:latin typeface="Calibri" panose="020F0502020204030204" pitchFamily="34" charset="0"/>
              </a:rPr>
              <a:t>SIG-A of the received frame to refine PD and OBSS PD</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694832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text in 11ax SFD to be modified?</a:t>
            </a:r>
          </a:p>
          <a:p>
            <a:pPr marL="0" indent="0">
              <a:buNone/>
            </a:pPr>
            <a:endParaRPr lang="en-US" altLang="ko-KR" sz="2000" b="0" dirty="0" smtClean="0">
              <a:latin typeface="Calibri" panose="020F0502020204030204" pitchFamily="34" charset="0"/>
            </a:endParaRPr>
          </a:p>
          <a:p>
            <a:pPr marL="0" indent="0">
              <a:buNone/>
            </a:pPr>
            <a:r>
              <a:rPr lang="en-US" altLang="ko-KR" sz="2000" dirty="0" smtClean="0">
                <a:latin typeface="Calibri" panose="020F0502020204030204" pitchFamily="34" charset="0"/>
              </a:rPr>
              <a:t>5.1: Features </a:t>
            </a:r>
            <a:r>
              <a:rPr lang="en-US" altLang="ko-KR" sz="2000" dirty="0">
                <a:latin typeface="Calibri" panose="020F0502020204030204" pitchFamily="34" charset="0"/>
              </a:rPr>
              <a:t>for operation in dense </a:t>
            </a:r>
            <a:r>
              <a:rPr lang="en-US" altLang="ko-KR" sz="2000" dirty="0" smtClean="0">
                <a:latin typeface="Calibri" panose="020F0502020204030204" pitchFamily="34" charset="0"/>
              </a:rPr>
              <a:t>environments</a:t>
            </a: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a:t>
            </a:r>
            <a:r>
              <a:rPr lang="en-US" altLang="ko-KR" sz="2000" b="0" dirty="0" smtClean="0">
                <a:latin typeface="Calibri" panose="020F0502020204030204" pitchFamily="34" charset="0"/>
              </a:rPr>
              <a:t>NAV depending </a:t>
            </a:r>
            <a:r>
              <a:rPr lang="en-US" altLang="ko-KR" sz="2000" b="0" dirty="0">
                <a:latin typeface="Calibri" panose="020F0502020204030204" pitchFamily="34" charset="0"/>
              </a:rPr>
              <a:t>on TBD conditions at the recipient of the ongoing OBSS frame</a:t>
            </a:r>
            <a:r>
              <a:rPr lang="en-US" altLang="ko-KR" sz="2000" b="0" dirty="0" smtClean="0">
                <a:latin typeface="Calibri" panose="020F0502020204030204" pitchFamily="34" charset="0"/>
              </a:rPr>
              <a:t>.</a:t>
            </a:r>
          </a:p>
          <a:p>
            <a:r>
              <a:rPr lang="en-US" altLang="ko-KR" sz="2000" b="0" u="sng" dirty="0">
                <a:latin typeface="Calibri" panose="020F0502020204030204" pitchFamily="34" charset="0"/>
              </a:rPr>
              <a:t>A </a:t>
            </a:r>
            <a:r>
              <a:rPr lang="en-US" altLang="ko-KR" sz="2000" b="0" u="sng" dirty="0" smtClean="0">
                <a:latin typeface="Calibri" panose="020F0502020204030204" pitchFamily="34" charset="0"/>
              </a:rPr>
              <a:t>HE STA </a:t>
            </a:r>
            <a:r>
              <a:rPr lang="en-US" altLang="ko-KR" sz="2000" b="0" u="sng" dirty="0">
                <a:latin typeface="Calibri" panose="020F0502020204030204" pitchFamily="34" charset="0"/>
              </a:rPr>
              <a:t>that receives </a:t>
            </a:r>
            <a:r>
              <a:rPr lang="en-US" altLang="ko-KR" sz="2000" b="0" u="sng" dirty="0" smtClean="0">
                <a:latin typeface="Calibri" panose="020F0502020204030204" pitchFamily="34" charset="0"/>
              </a:rPr>
              <a:t>an inter-BSS RTS frame </a:t>
            </a:r>
            <a:r>
              <a:rPr lang="en-US" altLang="ko-KR" sz="2000" b="0" u="sng" dirty="0" smtClean="0">
                <a:latin typeface="Calibri" panose="020F0502020204030204" pitchFamily="34" charset="0"/>
              </a:rPr>
              <a:t>with </a:t>
            </a:r>
            <a:r>
              <a:rPr lang="en-US" altLang="ko-KR" sz="2000" b="0" u="sng" dirty="0" smtClean="0">
                <a:latin typeface="Calibri" panose="020F0502020204030204" pitchFamily="34" charset="0"/>
              </a:rPr>
              <a:t>RSSI more than OBSS PD threshold and receives the response inter-BSS CTS frame less than a TBD threshold (e.g. OBSS PD) may set back the </a:t>
            </a:r>
            <a:r>
              <a:rPr lang="en-US" altLang="ko-KR" sz="2000" b="0" u="sng" dirty="0">
                <a:latin typeface="Calibri" panose="020F0502020204030204" pitchFamily="34" charset="0"/>
              </a:rPr>
              <a:t>NAV </a:t>
            </a:r>
            <a:r>
              <a:rPr lang="en-US" altLang="ko-KR" sz="2000" b="0" u="sng" dirty="0" smtClean="0">
                <a:latin typeface="Calibri" panose="020F0502020204030204" pitchFamily="34" charset="0"/>
              </a:rPr>
              <a:t>to the value before receiving the inter-BSS </a:t>
            </a:r>
            <a:r>
              <a:rPr lang="en-US" altLang="ko-KR" sz="2000" b="0" u="sng" dirty="0" smtClean="0">
                <a:latin typeface="Calibri" panose="020F0502020204030204" pitchFamily="34" charset="0"/>
              </a:rPr>
              <a:t>frame. The PPDU format of the RTS/CTS frames is TBD.</a:t>
            </a:r>
            <a:endParaRPr lang="en-US" altLang="ko-KR" sz="2000" b="0" u="sng" dirty="0" smtClean="0">
              <a:latin typeface="Calibri" panose="020F0502020204030204" pitchFamily="34" charset="0"/>
            </a:endParaRPr>
          </a:p>
          <a:p>
            <a:pPr marL="0" indent="0">
              <a:buNone/>
            </a:pPr>
            <a:endParaRPr lang="en-US" altLang="ko-KR" sz="2000" b="0" u="sng"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focuses on:</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(a) shortcoming of OBSS PD rule</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the over-protection that legacy CCA rule has, and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proposes how to increase spatial reuse on top of OBSS PD rule</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5901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(SR)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a:t>
            </a:r>
            <a:r>
              <a:rPr lang="en-US" altLang="ko-KR" sz="1400" dirty="0">
                <a:solidFill>
                  <a:srgbClr val="0070C0"/>
                </a:solidFill>
                <a:latin typeface="Calibri" panose="020F0502020204030204" pitchFamily="34" charset="0"/>
              </a:rPr>
              <a:t>If the detected frame is an inter-BSS frame, under TBD condition, uses TBD OBSS PD level that is greater than the minimum receive sensitivity </a:t>
            </a:r>
            <a:r>
              <a:rPr lang="en-US" altLang="ko-KR" sz="1400" dirty="0" smtClean="0">
                <a:solidFill>
                  <a:srgbClr val="0070C0"/>
                </a:solidFill>
                <a:latin typeface="Calibri" panose="020F0502020204030204" pitchFamily="34" charset="0"/>
              </a:rPr>
              <a:t>level. </a:t>
            </a:r>
            <a:r>
              <a:rPr lang="en-US" altLang="ko-KR" sz="1400" dirty="0" smtClean="0">
                <a:latin typeface="Calibri" panose="020F0502020204030204" pitchFamily="34" charset="0"/>
              </a:rPr>
              <a:t>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 [15/1063r1]</a:t>
            </a:r>
          </a:p>
          <a:p>
            <a:pPr lvl="1">
              <a:buFont typeface="Arial"/>
              <a:buChar char="•"/>
            </a:pPr>
            <a:r>
              <a:rPr lang="en-US" altLang="ko-KR" sz="1400" dirty="0">
                <a:latin typeface="Calibri" panose="020F0502020204030204" pitchFamily="34" charset="0"/>
              </a:rPr>
              <a:t>“</a:t>
            </a:r>
            <a:r>
              <a:rPr lang="en-US" altLang="ko-KR" sz="1400" dirty="0">
                <a:solidFill>
                  <a:srgbClr val="0070C0"/>
                </a:solidFill>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a:t>
            </a:r>
            <a:r>
              <a:rPr lang="en-US" altLang="ko-KR" sz="1400" dirty="0">
                <a:latin typeface="Calibri" panose="020F0502020204030204" pitchFamily="34" charset="0"/>
              </a:rPr>
              <a:t>(e.g.,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 [15/1109r1]</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altLang="ko-KR" sz="1400" dirty="0">
                <a:solidFill>
                  <a:srgbClr val="0070C0"/>
                </a:solidFill>
                <a:latin typeface="Calibri" panose="020F0502020204030204" pitchFamily="34" charset="0"/>
              </a:rPr>
              <a:t>if the RXPWR of the received PPDU is below the OBSS_PD threshold and TBD conditions are met, noting that the OBSS_PD threshold is accompanied by a TXPWR value and a reduction in the TXPWR may be accompanied by an TBD increase in the OBSS_PD threshold value</a:t>
            </a:r>
            <a:r>
              <a:rPr lang="en-US" altLang="ko-KR" sz="1400" dirty="0" smtClean="0">
                <a:latin typeface="Calibri" panose="020F0502020204030204" pitchFamily="34" charset="0"/>
              </a:rPr>
              <a:t>.” [15/1069r3]</a:t>
            </a:r>
            <a:endParaRPr lang="en-US" altLang="ko-KR" sz="1400" dirty="0">
              <a:latin typeface="Calibri" panose="020F0502020204030204" pitchFamily="34" charset="0"/>
            </a:endParaRP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(intra-BSS and inter-BSS) frames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the Color field/OBSS PD rule, a STA may apply a less sensitive CCA threshold (OBSS PD) to OBSS frames where if the OBSS frame RSSI is below OBSS PD threshold, the STA may ignore the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overlap minimally and boundary </a:t>
            </a:r>
            <a:r>
              <a:rPr lang="en-US" altLang="ko-KR" sz="2000" b="0" dirty="0">
                <a:latin typeface="Calibri" panose="020F0502020204030204" pitchFamily="34" charset="0"/>
              </a:rPr>
              <a:t>STAs back off often </a:t>
            </a:r>
            <a:r>
              <a:rPr lang="en-US" altLang="ko-KR" sz="2000" b="0" dirty="0" smtClean="0">
                <a:latin typeface="Calibri" panose="020F0502020204030204" pitchFamily="34" charset="0"/>
              </a:rPr>
              <a:t>unnecessarily</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if </a:t>
            </a:r>
            <a:r>
              <a:rPr lang="en-US" altLang="ko-KR" sz="2000" b="0" dirty="0">
                <a:latin typeface="Calibri" panose="020F0502020204030204" pitchFamily="34" charset="0"/>
              </a:rPr>
              <a:t>overlap of the two OBSS is significant, applying less sensitive CCA (OBSS PD) may cause additional interference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426743" cy="1297503"/>
          </a:xfrm>
        </p:spPr>
        <p:txBody>
          <a:bodyPr/>
          <a:lstStyle/>
          <a:p>
            <a:pPr>
              <a:buFont typeface="Arial"/>
              <a:buChar char="•"/>
            </a:pPr>
            <a:r>
              <a:rPr lang="en-US" altLang="ko-KR" sz="1800" b="0" dirty="0" smtClean="0">
                <a:latin typeface="Calibri" panose="020F0502020204030204" pitchFamily="34" charset="0"/>
              </a:rPr>
              <a:t>OBSS PD rule allows STAs to ignore ongoing frame exchange, possibly increasing interference at the recipients, beyond the level that is expected</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9" name="Group 28"/>
          <p:cNvGrpSpPr/>
          <p:nvPr/>
        </p:nvGrpSpPr>
        <p:grpSpPr>
          <a:xfrm>
            <a:off x="5535961" y="1905000"/>
            <a:ext cx="2922239" cy="3149516"/>
            <a:chOff x="5535961" y="3224790"/>
            <a:chExt cx="2922239" cy="3149516"/>
          </a:xfrm>
        </p:grpSpPr>
        <p:sp>
          <p:nvSpPr>
            <p:cNvPr id="32"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TextBox 35"/>
            <p:cNvSpPr txBox="1"/>
            <p:nvPr/>
          </p:nvSpPr>
          <p:spPr>
            <a:xfrm>
              <a:off x="5535961" y="4250775"/>
              <a:ext cx="1431739"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38" name="TextBox 37"/>
            <p:cNvSpPr txBox="1"/>
            <p:nvPr/>
          </p:nvSpPr>
          <p:spPr>
            <a:xfrm>
              <a:off x="6126048" y="4775004"/>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a:latin typeface="Calibri" panose="020F0502020204030204" pitchFamily="34" charset="0"/>
                </a:rPr>
                <a:t> </a:t>
              </a:r>
              <a:r>
                <a:rPr lang="en-US" dirty="0" smtClean="0">
                  <a:latin typeface="Calibri" panose="020F0502020204030204" pitchFamily="34" charset="0"/>
                </a:rPr>
                <a:t>&gt; OBSS_PD</a:t>
              </a:r>
              <a:endParaRPr lang="en-US" dirty="0">
                <a:latin typeface="Calibri" panose="020F0502020204030204" pitchFamily="34" charset="0"/>
              </a:endParaRPr>
            </a:p>
          </p:txBody>
        </p:sp>
        <p:sp>
          <p:nvSpPr>
            <p:cNvPr id="40"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41" name="TextBox 40"/>
            <p:cNvSpPr txBox="1"/>
            <p:nvPr/>
          </p:nvSpPr>
          <p:spPr>
            <a:xfrm>
              <a:off x="6182626" y="5630180"/>
              <a:ext cx="1827744" cy="261610"/>
            </a:xfrm>
            <a:prstGeom prst="rect">
              <a:avLst/>
            </a:prstGeom>
            <a:noFill/>
          </p:spPr>
          <p:txBody>
            <a:bodyPr wrap="none" rtlCol="0">
              <a:spAutoFit/>
            </a:bodyPr>
            <a:lstStyle/>
            <a:p>
              <a:r>
                <a:rPr lang="en-US" sz="1050" dirty="0" smtClean="0">
                  <a:latin typeface="Calibri" panose="020F0502020204030204" pitchFamily="34" charset="0"/>
                </a:rPr>
                <a:t>OBSS_PD range, e.g. -72dBm</a:t>
              </a:r>
              <a:endParaRPr lang="en-US" sz="1050" dirty="0">
                <a:latin typeface="Calibri" panose="020F0502020204030204" pitchFamily="34" charset="0"/>
              </a:endParaRPr>
            </a:p>
          </p:txBody>
        </p:sp>
        <p:sp>
          <p:nvSpPr>
            <p:cNvPr id="42" name="TextBox 41"/>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43" name="Straight Arrow Connector 42"/>
            <p:cNvCxnSpPr/>
            <p:nvPr/>
          </p:nvCxnSpPr>
          <p:spPr bwMode="auto">
            <a:xfrm flipV="1">
              <a:off x="5914888" y="4630667"/>
              <a:ext cx="266253" cy="9171"/>
            </a:xfrm>
            <a:prstGeom prst="straightConnector1">
              <a:avLst/>
            </a:prstGeom>
            <a:solidFill>
              <a:schemeClr val="accent1"/>
            </a:solidFill>
            <a:ln w="28575" cap="flat" cmpd="sng" algn="ctr">
              <a:solidFill>
                <a:srgbClr val="0070C0"/>
              </a:solidFill>
              <a:prstDash val="solid"/>
              <a:round/>
              <a:headEnd type="none" w="med" len="med"/>
              <a:tailEnd type="arrow" w="med" len="med"/>
            </a:ln>
            <a:effectLst/>
          </p:spPr>
        </p:cxnSp>
        <p:cxnSp>
          <p:nvCxnSpPr>
            <p:cNvPr id="44" name="Straight Arrow Connector 43"/>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arrow" w="med" len="med"/>
              <a:tailEnd type="none" w="med" len="med"/>
            </a:ln>
            <a:effectLst/>
          </p:spPr>
        </p:cxnSp>
        <p:sp>
          <p:nvSpPr>
            <p:cNvPr id="45" name="TextBox 44"/>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6181570" y="4532503"/>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grpSp>
        <p:nvGrpSpPr>
          <p:cNvPr id="5124" name="Group 5123"/>
          <p:cNvGrpSpPr/>
          <p:nvPr/>
        </p:nvGrpSpPr>
        <p:grpSpPr>
          <a:xfrm>
            <a:off x="228600" y="2667000"/>
            <a:ext cx="4791201" cy="1732240"/>
            <a:chOff x="228600" y="4191000"/>
            <a:chExt cx="4791201" cy="1732240"/>
          </a:xfrm>
        </p:grpSpPr>
        <p:cxnSp>
          <p:nvCxnSpPr>
            <p:cNvPr id="8" name="Straight Connector 7"/>
            <p:cNvCxnSpPr/>
            <p:nvPr/>
          </p:nvCxnSpPr>
          <p:spPr bwMode="auto">
            <a:xfrm>
              <a:off x="685800" y="4495800"/>
              <a:ext cx="3200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p:cNvSpPr/>
            <p:nvPr/>
          </p:nvSpPr>
          <p:spPr bwMode="auto">
            <a:xfrm>
              <a:off x="838200" y="4191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48" name="Straight Connector 47"/>
            <p:cNvCxnSpPr/>
            <p:nvPr/>
          </p:nvCxnSpPr>
          <p:spPr bwMode="auto">
            <a:xfrm>
              <a:off x="685800" y="4876800"/>
              <a:ext cx="3544731" cy="75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Rectangle 48"/>
            <p:cNvSpPr/>
            <p:nvPr/>
          </p:nvSpPr>
          <p:spPr bwMode="auto">
            <a:xfrm>
              <a:off x="1981200" y="4572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50" name="Straight Connector 49"/>
            <p:cNvCxnSpPr/>
            <p:nvPr/>
          </p:nvCxnSpPr>
          <p:spPr bwMode="auto">
            <a:xfrm>
              <a:off x="685800" y="5486400"/>
              <a:ext cx="43340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28600" y="4267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52" name="TextBox 51"/>
            <p:cNvSpPr txBox="1"/>
            <p:nvPr/>
          </p:nvSpPr>
          <p:spPr>
            <a:xfrm>
              <a:off x="228600" y="4648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53" name="TextBox 52"/>
            <p:cNvSpPr txBox="1"/>
            <p:nvPr/>
          </p:nvSpPr>
          <p:spPr>
            <a:xfrm>
              <a:off x="228600" y="525780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15" name="Straight Arrow Connector 14"/>
            <p:cNvCxnSpPr/>
            <p:nvPr/>
          </p:nvCxnSpPr>
          <p:spPr bwMode="auto">
            <a:xfrm>
              <a:off x="838200" y="457200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16" name="TextBox 15"/>
            <p:cNvSpPr txBox="1"/>
            <p:nvPr/>
          </p:nvSpPr>
          <p:spPr>
            <a:xfrm>
              <a:off x="838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54" name="Straight Arrow Connector 53"/>
            <p:cNvCxnSpPr/>
            <p:nvPr/>
          </p:nvCxnSpPr>
          <p:spPr bwMode="auto">
            <a:xfrm>
              <a:off x="1981200" y="492519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55" name="TextBox 54"/>
            <p:cNvSpPr txBox="1"/>
            <p:nvPr/>
          </p:nvSpPr>
          <p:spPr>
            <a:xfrm>
              <a:off x="1981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56" name="TextBox 55"/>
            <p:cNvSpPr txBox="1"/>
            <p:nvPr/>
          </p:nvSpPr>
          <p:spPr>
            <a:xfrm>
              <a:off x="752602" y="5457110"/>
              <a:ext cx="1304798" cy="461665"/>
            </a:xfrm>
            <a:prstGeom prst="rect">
              <a:avLst/>
            </a:prstGeom>
            <a:noFill/>
          </p:spPr>
          <p:txBody>
            <a:bodyPr wrap="square" rtlCol="0">
              <a:spAutoFit/>
            </a:bodyPr>
            <a:lstStyle/>
            <a:p>
              <a:r>
                <a:rPr lang="en-US" sz="800" dirty="0" smtClean="0">
                  <a:latin typeface="Calibri" panose="020F0502020204030204" pitchFamily="34" charset="0"/>
                </a:rPr>
                <a:t>STA C ignores STA A’s frame and starts BO timer to access the medium</a:t>
              </a:r>
            </a:p>
          </p:txBody>
        </p:sp>
        <p:sp>
          <p:nvSpPr>
            <p:cNvPr id="57" name="TextBox 56"/>
            <p:cNvSpPr txBox="1"/>
            <p:nvPr/>
          </p:nvSpPr>
          <p:spPr>
            <a:xfrm>
              <a:off x="1904998" y="5461575"/>
              <a:ext cx="3114803" cy="461665"/>
            </a:xfrm>
            <a:prstGeom prst="rect">
              <a:avLst/>
            </a:prstGeom>
            <a:noFill/>
          </p:spPr>
          <p:txBody>
            <a:bodyPr wrap="square" rtlCol="0">
              <a:spAutoFit/>
            </a:bodyPr>
            <a:lstStyle/>
            <a:p>
              <a:r>
                <a:rPr lang="en-US" sz="800" dirty="0" smtClean="0">
                  <a:latin typeface="Calibri" panose="020F0502020204030204" pitchFamily="34" charset="0"/>
                </a:rPr>
                <a:t>Since STA A’s frame is short </a:t>
              </a:r>
              <a:r>
                <a:rPr lang="en-US" sz="800" dirty="0">
                  <a:latin typeface="Calibri" panose="020F0502020204030204" pitchFamily="34" charset="0"/>
                </a:rPr>
                <a:t>it is </a:t>
              </a:r>
              <a:r>
                <a:rPr lang="en-US" sz="800" dirty="0" smtClean="0">
                  <a:latin typeface="Calibri" panose="020F0502020204030204" pitchFamily="34" charset="0"/>
                </a:rPr>
                <a:t>less likely </a:t>
              </a:r>
              <a:r>
                <a:rPr lang="en-US" sz="800" dirty="0">
                  <a:latin typeface="Calibri" panose="020F0502020204030204" pitchFamily="34" charset="0"/>
                </a:rPr>
                <a:t>that STA C </a:t>
              </a:r>
              <a:r>
                <a:rPr lang="en-US" sz="800" dirty="0" smtClean="0">
                  <a:latin typeface="Calibri" panose="020F0502020204030204" pitchFamily="34" charset="0"/>
                </a:rPr>
                <a:t>BO timer </a:t>
              </a:r>
              <a:r>
                <a:rPr lang="en-US" sz="800" dirty="0">
                  <a:latin typeface="Calibri" panose="020F0502020204030204" pitchFamily="34" charset="0"/>
                </a:rPr>
                <a:t>expires </a:t>
              </a:r>
              <a:r>
                <a:rPr lang="en-US" sz="800" dirty="0" smtClean="0">
                  <a:latin typeface="Calibri" panose="020F0502020204030204" pitchFamily="34" charset="0"/>
                </a:rPr>
                <a:t>before arrival of the response frame from STA B, hence STA C may set the NAV according to the response frame</a:t>
              </a:r>
            </a:p>
          </p:txBody>
        </p:sp>
      </p:grpSp>
      <p:grpSp>
        <p:nvGrpSpPr>
          <p:cNvPr id="5136" name="Group 5135"/>
          <p:cNvGrpSpPr/>
          <p:nvPr/>
        </p:nvGrpSpPr>
        <p:grpSpPr>
          <a:xfrm>
            <a:off x="228600" y="4648200"/>
            <a:ext cx="6604178" cy="1732240"/>
            <a:chOff x="228600" y="4545450"/>
            <a:chExt cx="6604178" cy="1732240"/>
          </a:xfrm>
        </p:grpSpPr>
        <p:cxnSp>
          <p:nvCxnSpPr>
            <p:cNvPr id="86" name="Straight Connector 85"/>
            <p:cNvCxnSpPr/>
            <p:nvPr/>
          </p:nvCxnSpPr>
          <p:spPr bwMode="auto">
            <a:xfrm>
              <a:off x="685800" y="4850250"/>
              <a:ext cx="473053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7" name="Rectangle 86"/>
            <p:cNvSpPr/>
            <p:nvPr/>
          </p:nvSpPr>
          <p:spPr bwMode="auto">
            <a:xfrm>
              <a:off x="838200" y="4545450"/>
              <a:ext cx="331326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88" name="Straight Connector 87"/>
            <p:cNvCxnSpPr/>
            <p:nvPr/>
          </p:nvCxnSpPr>
          <p:spPr bwMode="auto">
            <a:xfrm>
              <a:off x="685800" y="5231250"/>
              <a:ext cx="522908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9" name="Rectangle 88"/>
            <p:cNvSpPr/>
            <p:nvPr/>
          </p:nvSpPr>
          <p:spPr bwMode="auto">
            <a:xfrm>
              <a:off x="4306732" y="492645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90" name="Straight Connector 89"/>
            <p:cNvCxnSpPr/>
            <p:nvPr/>
          </p:nvCxnSpPr>
          <p:spPr bwMode="auto">
            <a:xfrm flipV="1">
              <a:off x="685800" y="5811560"/>
              <a:ext cx="6146978" cy="893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1" name="TextBox 90"/>
            <p:cNvSpPr txBox="1"/>
            <p:nvPr/>
          </p:nvSpPr>
          <p:spPr>
            <a:xfrm>
              <a:off x="228600" y="4621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92" name="TextBox 91"/>
            <p:cNvSpPr txBox="1"/>
            <p:nvPr/>
          </p:nvSpPr>
          <p:spPr>
            <a:xfrm>
              <a:off x="228600" y="5002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93" name="TextBox 92"/>
            <p:cNvSpPr txBox="1"/>
            <p:nvPr/>
          </p:nvSpPr>
          <p:spPr>
            <a:xfrm>
              <a:off x="228600" y="561225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94" name="Straight Arrow Connector 93"/>
            <p:cNvCxnSpPr/>
            <p:nvPr/>
          </p:nvCxnSpPr>
          <p:spPr bwMode="auto">
            <a:xfrm>
              <a:off x="838200" y="492645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5" name="TextBox 94"/>
            <p:cNvSpPr txBox="1"/>
            <p:nvPr/>
          </p:nvSpPr>
          <p:spPr>
            <a:xfrm>
              <a:off x="838200"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96" name="Straight Arrow Connector 95"/>
            <p:cNvCxnSpPr/>
            <p:nvPr/>
          </p:nvCxnSpPr>
          <p:spPr bwMode="auto">
            <a:xfrm>
              <a:off x="4306732" y="527964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7" name="TextBox 96"/>
            <p:cNvSpPr txBox="1"/>
            <p:nvPr/>
          </p:nvSpPr>
          <p:spPr>
            <a:xfrm>
              <a:off x="4306732"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98" name="TextBox 97"/>
            <p:cNvSpPr txBox="1"/>
            <p:nvPr/>
          </p:nvSpPr>
          <p:spPr>
            <a:xfrm>
              <a:off x="762000" y="5811560"/>
              <a:ext cx="3352800" cy="215444"/>
            </a:xfrm>
            <a:prstGeom prst="rect">
              <a:avLst/>
            </a:prstGeom>
            <a:noFill/>
          </p:spPr>
          <p:txBody>
            <a:bodyPr wrap="square" rtlCol="0">
              <a:spAutoFit/>
            </a:bodyPr>
            <a:lstStyle/>
            <a:p>
              <a:r>
                <a:rPr lang="en-US" sz="800" dirty="0" smtClean="0">
                  <a:latin typeface="Calibri" panose="020F0502020204030204" pitchFamily="34" charset="0"/>
                </a:rPr>
                <a:t>STA C ignores STA A’s frame </a:t>
              </a:r>
              <a:r>
                <a:rPr lang="en-US" sz="800" dirty="0">
                  <a:latin typeface="Calibri" panose="020F0502020204030204" pitchFamily="34" charset="0"/>
                </a:rPr>
                <a:t>and starts </a:t>
              </a:r>
              <a:r>
                <a:rPr lang="en-US" sz="800" dirty="0" smtClean="0">
                  <a:latin typeface="Calibri" panose="020F0502020204030204" pitchFamily="34" charset="0"/>
                </a:rPr>
                <a:t>BO timer to access the medium</a:t>
              </a:r>
            </a:p>
          </p:txBody>
        </p:sp>
        <p:sp>
          <p:nvSpPr>
            <p:cNvPr id="99" name="TextBox 98"/>
            <p:cNvSpPr txBox="1"/>
            <p:nvPr/>
          </p:nvSpPr>
          <p:spPr>
            <a:xfrm>
              <a:off x="4191000" y="5816025"/>
              <a:ext cx="2590800" cy="461665"/>
            </a:xfrm>
            <a:prstGeom prst="rect">
              <a:avLst/>
            </a:prstGeom>
            <a:noFill/>
          </p:spPr>
          <p:txBody>
            <a:bodyPr wrap="square" rtlCol="0">
              <a:spAutoFit/>
            </a:bodyPr>
            <a:lstStyle/>
            <a:p>
              <a:r>
                <a:rPr lang="en-US" sz="800" dirty="0" smtClean="0">
                  <a:latin typeface="Calibri" panose="020F0502020204030204" pitchFamily="34" charset="0"/>
                </a:rPr>
                <a:t>Since STA A’s frame is long, it is more likely that STA C BO timer expires in the middle of STA A’s frame, and STA C accesses the medium causing interference at STA B</a:t>
              </a:r>
            </a:p>
          </p:txBody>
        </p:sp>
      </p:grpSp>
    </p:spTree>
    <p:extLst>
      <p:ext uri="{BB962C8B-B14F-4D97-AF65-F5344CB8AC3E}">
        <p14:creationId xmlns:p14="http://schemas.microsoft.com/office/powerpoint/2010/main" val="2533511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8305801" cy="4572000"/>
          </a:xfrm>
        </p:spPr>
        <p:txBody>
          <a:bodyPr/>
          <a:lstStyle/>
          <a:p>
            <a:pPr>
              <a:buFont typeface="Arial"/>
              <a:buChar char="•"/>
            </a:pPr>
            <a:r>
              <a:rPr lang="en-US" altLang="ko-KR" sz="1800" b="0" dirty="0" smtClean="0">
                <a:latin typeface="Calibri" panose="020F0502020204030204" pitchFamily="34" charset="0"/>
              </a:rPr>
              <a:t>If STA A and B exchange a short frame or RTS/CTS, it is more likely that STA C’s BO timer does not expire before the start of the response frame</a:t>
            </a:r>
          </a:p>
          <a:p>
            <a:pPr>
              <a:buFont typeface="Arial"/>
              <a:buChar char="•"/>
            </a:pPr>
            <a:r>
              <a:rPr lang="en-US" altLang="ko-KR" sz="1800" b="0" dirty="0" smtClean="0">
                <a:latin typeface="Calibri" panose="020F0502020204030204" pitchFamily="34" charset="0"/>
              </a:rPr>
              <a:t>However, it is still possible that STA C’s BO expires before the start of the response frame and STA C starts transmission, causing interference at STA B. </a:t>
            </a:r>
          </a:p>
          <a:p>
            <a:pPr lvl="1">
              <a:buFont typeface="Arial"/>
              <a:buChar char="•"/>
            </a:pPr>
            <a:r>
              <a:rPr lang="en-US" altLang="ko-KR" sz="1600" b="0" dirty="0" smtClean="0">
                <a:latin typeface="Calibri" panose="020F0502020204030204" pitchFamily="34" charset="0"/>
              </a:rPr>
              <a:t>For instance, even if STA A sends a RTS frame there is still a chance that STA C accesses the medium and sends a frame that could interference </a:t>
            </a:r>
            <a:r>
              <a:rPr lang="en-US" altLang="ko-KR" sz="1600" dirty="0" smtClean="0">
                <a:latin typeface="Calibri" panose="020F0502020204030204" pitchFamily="34" charset="0"/>
              </a:rPr>
              <a:t>to STA B</a:t>
            </a:r>
            <a:endParaRPr lang="en-US" altLang="ko-KR" sz="1600" b="0" dirty="0" smtClean="0">
              <a:latin typeface="Calibri" panose="020F0502020204030204" pitchFamily="34" charset="0"/>
            </a:endParaRPr>
          </a:p>
          <a:p>
            <a:pPr lvl="2">
              <a:buFont typeface="Arial"/>
              <a:buChar char="•"/>
            </a:pPr>
            <a:r>
              <a:rPr lang="en-US" altLang="ko-KR" sz="1400" b="0" dirty="0" smtClean="0">
                <a:latin typeface="Calibri" panose="020F0502020204030204" pitchFamily="34" charset="0"/>
              </a:rPr>
              <a:t>RTS frame duration = 48us</a:t>
            </a:r>
            <a:r>
              <a:rPr lang="en-US" altLang="ko-KR" sz="1400" dirty="0" smtClean="0">
                <a:latin typeface="Calibri" panose="020F0502020204030204" pitchFamily="34" charset="0"/>
              </a:rPr>
              <a:t> and</a:t>
            </a:r>
            <a:r>
              <a:rPr lang="en-US" altLang="ko-KR" sz="1400" b="0" dirty="0" smtClean="0">
                <a:latin typeface="Calibri" panose="020F0502020204030204" pitchFamily="34" charset="0"/>
              </a:rPr>
              <a:t> 36us for MCS 0 and MCS 1</a:t>
            </a:r>
          </a:p>
          <a:p>
            <a:pPr lvl="2">
              <a:buFont typeface="Arial"/>
              <a:buChar char="•"/>
            </a:pPr>
            <a:r>
              <a:rPr lang="en-US" altLang="ko-KR" sz="1400" dirty="0" smtClean="0">
                <a:latin typeface="Calibri" panose="020F0502020204030204" pitchFamily="34" charset="0"/>
              </a:rPr>
              <a:t>If STA C attempts accessing the medium for VO/VI, there is a chance that BO=34us, 43us, 52us … which indicates that possibility of BO expiration before end of the STA A’s frame</a:t>
            </a:r>
          </a:p>
          <a:p>
            <a:pPr lvl="2">
              <a:buFont typeface="Arial"/>
              <a:buChar char="•"/>
            </a:pPr>
            <a:r>
              <a:rPr lang="en-US" altLang="ko-KR" sz="1400" b="0" dirty="0" smtClean="0">
                <a:latin typeface="Calibri" panose="020F0502020204030204" pitchFamily="34" charset="0"/>
              </a:rPr>
              <a:t>If the first frame is longer than RTS, then there is a larger chance that STA C’s BO gets expired in the middle of STA A’s frame </a:t>
            </a:r>
            <a:endParaRPr lang="en-US" altLang="ko-KR" sz="16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Above shows that in some cases OBSS PD rule would increase collision and the STAs’ BO timers often grow exponentially, diminishing the SR benefits</a:t>
            </a:r>
          </a:p>
          <a:p>
            <a:pPr marL="0" indent="0">
              <a:buNone/>
            </a:pPr>
            <a:r>
              <a:rPr lang="en-US" altLang="ko-KR" sz="1800" b="0" dirty="0" smtClean="0">
                <a:latin typeface="Calibri" panose="020F0502020204030204" pitchFamily="34" charset="0"/>
              </a:rPr>
              <a:t>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578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DL frames in BSS1 (AP A, STA B; Blue color) and BSS2 (AP C, STA D; Red color) shown here, the legacy CCA rule offers: </a:t>
            </a:r>
          </a:p>
          <a:p>
            <a:pPr lvl="1">
              <a:buFont typeface="Arial"/>
              <a:buChar char="•"/>
            </a:pPr>
            <a:r>
              <a:rPr lang="en-US" altLang="ko-KR" sz="1800" b="0" dirty="0" smtClean="0">
                <a:latin typeface="Calibri" panose="020F0502020204030204" pitchFamily="34" charset="0"/>
              </a:rPr>
              <a:t>Right protection for the DL frames whose recipients, e.g. STA B1, are in the cross-coverage areas (both colors are present)</a:t>
            </a:r>
          </a:p>
          <a:p>
            <a:pPr lvl="1">
              <a:buFont typeface="Arial"/>
              <a:buChar char="•"/>
            </a:pPr>
            <a:r>
              <a:rPr lang="en-US" altLang="ko-KR" sz="1800" b="0" dirty="0" smtClean="0">
                <a:latin typeface="Calibri" panose="020F0502020204030204" pitchFamily="34" charset="0"/>
              </a:rPr>
              <a:t>Unnecessary protection for the DL </a:t>
            </a:r>
            <a:r>
              <a:rPr lang="en-US" altLang="ko-KR" sz="1800" dirty="0" smtClean="0">
                <a:latin typeface="Calibri" panose="020F0502020204030204" pitchFamily="34" charset="0"/>
              </a:rPr>
              <a:t>frames whose recipients, </a:t>
            </a:r>
            <a:r>
              <a:rPr lang="en-US" altLang="ko-KR" sz="1800" dirty="0">
                <a:latin typeface="Calibri" panose="020F0502020204030204" pitchFamily="34" charset="0"/>
              </a:rPr>
              <a:t>e.g. STA </a:t>
            </a:r>
            <a:r>
              <a:rPr lang="en-US" altLang="ko-KR" sz="1800" dirty="0" smtClean="0">
                <a:latin typeface="Calibri" panose="020F0502020204030204" pitchFamily="34" charset="0"/>
              </a:rPr>
              <a:t>B2, are outside of cross-coverage area (one color is present)</a:t>
            </a: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Note that above statements are true even if OBSS PD rule is used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5" name="Group 4"/>
          <p:cNvGrpSpPr/>
          <p:nvPr/>
        </p:nvGrpSpPr>
        <p:grpSpPr>
          <a:xfrm>
            <a:off x="5146675" y="1905000"/>
            <a:ext cx="3722688" cy="4362450"/>
            <a:chOff x="5146675" y="1905000"/>
            <a:chExt cx="3722688" cy="436245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TextBox 3"/>
            <p:cNvSpPr txBox="1">
              <a:spLocks noChangeArrowheads="1"/>
            </p:cNvSpPr>
            <p:nvPr/>
          </p:nvSpPr>
          <p:spPr bwMode="auto">
            <a:xfrm>
              <a:off x="6477000"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9560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B2</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7263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50125" y="225617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223346" y="565509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31" name="TextBox 30"/>
            <p:cNvSpPr txBox="1">
              <a:spLocks noChangeArrowheads="1"/>
            </p:cNvSpPr>
            <p:nvPr/>
          </p:nvSpPr>
          <p:spPr bwMode="auto">
            <a:xfrm>
              <a:off x="6363405" y="4154382"/>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B1</a:t>
              </a:r>
              <a:endParaRPr lang="en-US" altLang="en-US" sz="1200" dirty="0">
                <a:ea typeface="SimSun" panose="02010600030101010101" pitchFamily="2" charset="-122"/>
              </a:endParaRPr>
            </a:p>
          </p:txBody>
        </p:sp>
        <p:cxnSp>
          <p:nvCxnSpPr>
            <p:cNvPr id="32" name="Straight Arrow Connector 2"/>
            <p:cNvCxnSpPr>
              <a:cxnSpLocks noChangeShapeType="1"/>
            </p:cNvCxnSpPr>
            <p:nvPr/>
          </p:nvCxnSpPr>
          <p:spPr bwMode="auto">
            <a:xfrm flipH="1">
              <a:off x="6539040" y="3734799"/>
              <a:ext cx="71642" cy="443783"/>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Evaluation of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Legacy CCA rule compares the RSSI of a received frame to a threshold  to set medium status</a:t>
            </a:r>
            <a:endParaRPr lang="en-US" altLang="ko-KR" sz="16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This rule limits the level of interference made to the transmitter of the frame</a:t>
            </a:r>
          </a:p>
          <a:p>
            <a:pPr lvl="1">
              <a:buFont typeface="Arial"/>
              <a:buChar char="•"/>
            </a:pPr>
            <a:r>
              <a:rPr lang="en-US" altLang="ko-KR" sz="1600" b="0" dirty="0" smtClean="0">
                <a:latin typeface="Calibri" panose="020F0502020204030204" pitchFamily="34" charset="0"/>
              </a:rPr>
              <a:t>What is missing </a:t>
            </a:r>
            <a:r>
              <a:rPr lang="en-US" altLang="ko-KR" sz="1600" dirty="0" smtClean="0">
                <a:latin typeface="Calibri" panose="020F0502020204030204" pitchFamily="34" charset="0"/>
              </a:rPr>
              <a:t>is the l</a:t>
            </a:r>
            <a:r>
              <a:rPr lang="en-US" altLang="ko-KR" sz="1600" b="0" dirty="0" smtClean="0">
                <a:latin typeface="Calibri" panose="020F0502020204030204" pitchFamily="34" charset="0"/>
              </a:rPr>
              <a:t>evel of interference made to the recipient of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difficult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e.g. RTS and CTS,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the following motion adopted in SFD:</a:t>
            </a:r>
          </a:p>
          <a:p>
            <a:pPr lvl="1">
              <a:buFont typeface="Arial"/>
              <a:buChar char="•"/>
            </a:pPr>
            <a:r>
              <a:rPr lang="en-US" altLang="ko-KR" sz="1700" dirty="0" smtClean="0">
                <a:latin typeface="Calibri" panose="020F0502020204030204" pitchFamily="34" charset="0"/>
              </a:rPr>
              <a:t>“The </a:t>
            </a:r>
            <a:r>
              <a:rPr lang="en-US" altLang="ko-KR" sz="1700" dirty="0">
                <a:latin typeface="Calibri" panose="020F0502020204030204" pitchFamily="34" charset="0"/>
              </a:rPr>
              <a:t>specification to consider a procedure that may revise the NAV depending on TBD conditions at the recipient of the ongoing OBSS frame</a:t>
            </a:r>
            <a:r>
              <a:rPr lang="en-US" altLang="ko-KR" sz="1700" dirty="0" smtClean="0">
                <a:latin typeface="Calibri" panose="020F0502020204030204" pitchFamily="34" charset="0"/>
              </a:rPr>
              <a:t>.” [15/1104r3]</a:t>
            </a:r>
            <a:endParaRPr lang="en-US" altLang="ko-KR" sz="17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260454"/>
          </a:xfrm>
        </p:spPr>
        <p:txBody>
          <a:bodyPr/>
          <a:lstStyle/>
          <a:p>
            <a:pPr>
              <a:buFont typeface="Arial"/>
              <a:buChar char="•"/>
            </a:pPr>
            <a:r>
              <a:rPr lang="en-US" altLang="ko-KR" sz="2000" b="0" dirty="0" smtClean="0">
                <a:latin typeface="Calibri" panose="020F0502020204030204" pitchFamily="34" charset="0"/>
              </a:rPr>
              <a:t>STA A </a:t>
            </a:r>
            <a:r>
              <a:rPr lang="en-US" altLang="ko-KR" sz="2000" b="0" dirty="0">
                <a:latin typeface="Calibri" panose="020F0502020204030204" pitchFamily="34" charset="0"/>
              </a:rPr>
              <a:t>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t>
            </a:r>
            <a:r>
              <a:rPr lang="en-US" altLang="ko-KR" sz="2000" b="0" dirty="0" smtClean="0">
                <a:latin typeface="Calibri" panose="020F0502020204030204" pitchFamily="34" charset="0"/>
              </a:rPr>
              <a:t>of the RTS and CTS frames</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frame exchange, STA C observes the legacy CCA rules and sets the NAV accordingly</a:t>
            </a:r>
          </a:p>
          <a:p>
            <a:pPr>
              <a:buFont typeface="Arial"/>
              <a:buChar char="•"/>
            </a:pPr>
            <a:r>
              <a:rPr lang="en-US" altLang="ko-KR" sz="2000" b="0" dirty="0" smtClean="0">
                <a:latin typeface="Calibri" panose="020F0502020204030204" pitchFamily="34" charset="0"/>
              </a:rPr>
              <a:t>Given RSSI_BC, STA C finds out if STA B is nearby, and whether to update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799" y="5156692"/>
              <a:ext cx="744993" cy="22558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RSSI_AC</a:t>
              </a:r>
            </a:p>
          </p:txBody>
        </p:sp>
        <p:cxnSp>
          <p:nvCxnSpPr>
            <p:cNvPr id="34" name="Straight Arrow Connector 33"/>
            <p:cNvCxnSpPr/>
            <p:nvPr/>
          </p:nvCxnSpPr>
          <p:spPr bwMode="auto">
            <a:xfrm flipH="1">
              <a:off x="1600200" y="5105400"/>
              <a:ext cx="1"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26269"/>
              <a:ext cx="701328" cy="22078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0C0"/>
                  </a:solidFill>
                  <a:effectLst/>
                  <a:latin typeface="Calibri" panose="020F0502020204030204" pitchFamily="34" charset="0"/>
                </a:rPr>
                <a:t>Legacy CCA rule</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168873" y="5775650"/>
              <a:ext cx="2250727"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100" b="1" i="0" u="none" strike="noStrike" cap="none" normalizeH="0" baseline="0" dirty="0" smtClean="0">
                  <a:ln>
                    <a:noFill/>
                  </a:ln>
                  <a:solidFill>
                    <a:srgbClr val="0070C0"/>
                  </a:solidFill>
                  <a:effectLst/>
                  <a:latin typeface="Calibri" panose="020F0502020204030204" pitchFamily="34" charset="0"/>
                </a:rPr>
                <a:t>Given RSSI</a:t>
              </a:r>
              <a:r>
                <a:rPr kumimoji="0" lang="en-US" sz="1100" b="1" i="0" u="none" strike="noStrike" cap="none" normalizeH="0" dirty="0" smtClean="0">
                  <a:ln>
                    <a:noFill/>
                  </a:ln>
                  <a:solidFill>
                    <a:srgbClr val="0070C0"/>
                  </a:solidFill>
                  <a:effectLst/>
                  <a:latin typeface="Calibri" panose="020F0502020204030204" pitchFamily="34" charset="0"/>
                </a:rPr>
                <a:t>_AC and RSSI_BC, should RTS/CTS(</a:t>
              </a:r>
              <a:r>
                <a:rPr lang="en-US" sz="1100" b="1" dirty="0" smtClean="0">
                  <a:solidFill>
                    <a:srgbClr val="0070C0"/>
                  </a:solidFill>
                  <a:latin typeface="Calibri" panose="020F0502020204030204" pitchFamily="34" charset="0"/>
                </a:rPr>
                <a:t>NAV) be ignored</a:t>
              </a:r>
              <a:r>
                <a:rPr kumimoji="0" lang="en-US" sz="1100" b="1" i="0" u="none" strike="noStrike" cap="none" normalizeH="0" dirty="0" smtClean="0">
                  <a:ln>
                    <a:noFill/>
                  </a:ln>
                  <a:solidFill>
                    <a:srgbClr val="0070C0"/>
                  </a:solidFill>
                  <a:effectLst/>
                  <a:latin typeface="Calibri" panose="020F0502020204030204" pitchFamily="34" charset="0"/>
                </a:rPr>
                <a:t>?</a:t>
              </a:r>
              <a:endParaRPr kumimoji="0" lang="en-US" sz="11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12728" y="3602044"/>
              <a:ext cx="7401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RSSI_AC</a:t>
              </a:r>
              <a:endParaRPr lang="en-US" altLang="en-US" sz="1200" dirty="0">
                <a:ea typeface="SimSun" panose="02010600030101010101" pitchFamily="2" charset="-122"/>
              </a:endParaRP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396208" y="2217496"/>
              <a:ext cx="494046"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BSS1</a:t>
              </a:r>
              <a:endParaRPr lang="en-US" b="1" dirty="0">
                <a:solidFill>
                  <a:srgbClr val="0070C0"/>
                </a:solidFill>
                <a:latin typeface="Calibri" panose="020F0502020204030204" pitchFamily="34" charset="0"/>
              </a:endParaRPr>
            </a:p>
          </p:txBody>
        </p:sp>
        <p:sp>
          <p:nvSpPr>
            <p:cNvPr id="50" name="TextBox 49"/>
            <p:cNvSpPr txBox="1"/>
            <p:nvPr/>
          </p:nvSpPr>
          <p:spPr>
            <a:xfrm>
              <a:off x="7184250" y="5667478"/>
              <a:ext cx="494046"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BSS2</a:t>
              </a:r>
              <a:endParaRPr lang="en-US" b="1" dirty="0">
                <a:solidFill>
                  <a:srgbClr val="FF0000"/>
                </a:solidFill>
                <a:latin typeface="Calibri" panose="020F0502020204030204" pitchFamily="34" charset="0"/>
              </a:endParaRPr>
            </a:p>
          </p:txBody>
        </p:sp>
        <p:sp>
          <p:nvSpPr>
            <p:cNvPr id="51" name="TextBox 29"/>
            <p:cNvSpPr txBox="1">
              <a:spLocks noChangeArrowheads="1"/>
            </p:cNvSpPr>
            <p:nvPr/>
          </p:nvSpPr>
          <p:spPr bwMode="auto">
            <a:xfrm rot="2392469">
              <a:off x="5915366" y="3311233"/>
              <a:ext cx="446229"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CTS</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RTS</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0070C0"/>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154126</TotalTime>
  <Words>2646</Words>
  <Application>Microsoft Office PowerPoint</Application>
  <PresentationFormat>On-screen Show (4:3)</PresentationFormat>
  <Paragraphs>327</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Gulim</vt:lpstr>
      <vt:lpstr>Gulim</vt:lpstr>
      <vt:lpstr>SimSun</vt:lpstr>
      <vt:lpstr>SimSun</vt:lpstr>
      <vt:lpstr>Arial</vt:lpstr>
      <vt:lpstr>Calibri</vt:lpstr>
      <vt:lpstr>Times New Roman</vt:lpstr>
      <vt:lpstr>802-11-Submission</vt:lpstr>
      <vt:lpstr>Recipient-aware Spatial Reuse</vt:lpstr>
      <vt:lpstr>Outline</vt:lpstr>
      <vt:lpstr>Background on Color field and OBSS PD Rule</vt:lpstr>
      <vt:lpstr>BSS Color and OBSS PD Rule</vt:lpstr>
      <vt:lpstr>BSS Color and OBSS PD Rule</vt:lpstr>
      <vt:lpstr>BSS Color and OBSS PD Rule</vt:lpstr>
      <vt:lpstr>Legacy CCA Rule</vt:lpstr>
      <vt:lpstr>Evaluation of Interference to Frames’ Recipients</vt:lpstr>
      <vt:lpstr>Response Frame CCA Rule for Spatial Reuse</vt:lpstr>
      <vt:lpstr>Response Frame CCA Rule for Spatial Reuse</vt:lpstr>
      <vt:lpstr>Response Frame CCA Rule for Spatial Reuse</vt:lpstr>
      <vt:lpstr>Simulation Setup</vt:lpstr>
      <vt:lpstr>Simulation Results</vt:lpstr>
      <vt:lpstr>Simulation Results</vt:lpstr>
      <vt:lpstr>Protection of Response Frames</vt:lpstr>
      <vt:lpstr>TX Power Imbalance </vt:lpstr>
      <vt:lpstr>Conclusion</vt:lpstr>
      <vt:lpstr>Strawpoll</vt:lpstr>
      <vt:lpstr>Appendix</vt:lpstr>
      <vt:lpstr>Legacy CCA Rule</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1385</cp:revision>
  <cp:lastPrinted>1998-02-10T13:28:06Z</cp:lastPrinted>
  <dcterms:created xsi:type="dcterms:W3CDTF">2007-05-21T21:00:37Z</dcterms:created>
  <dcterms:modified xsi:type="dcterms:W3CDTF">2016-01-20T18:42:50Z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