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87" r:id="rId3"/>
    <p:sldId id="302" r:id="rId4"/>
    <p:sldId id="304" r:id="rId5"/>
    <p:sldId id="328" r:id="rId6"/>
    <p:sldId id="331" r:id="rId7"/>
    <p:sldId id="306" r:id="rId8"/>
    <p:sldId id="308" r:id="rId9"/>
    <p:sldId id="310" r:id="rId10"/>
    <p:sldId id="315" r:id="rId11"/>
    <p:sldId id="330" r:id="rId12"/>
    <p:sldId id="333" r:id="rId13"/>
    <p:sldId id="332" r:id="rId14"/>
    <p:sldId id="334" r:id="rId15"/>
    <p:sldId id="311" r:id="rId16"/>
    <p:sldId id="327" r:id="rId17"/>
    <p:sldId id="312" r:id="rId18"/>
    <p:sldId id="321" r:id="rId19"/>
    <p:sldId id="320" r:id="rId20"/>
    <p:sldId id="325"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2B03BD"/>
    <a:srgbClr val="FF99CC"/>
    <a:srgbClr val="CC3300"/>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9548" autoAdjust="0"/>
  </p:normalViewPr>
  <p:slideViewPr>
    <p:cSldViewPr>
      <p:cViewPr varScale="1">
        <p:scale>
          <a:sx n="94" d="100"/>
          <a:sy n="94" d="100"/>
        </p:scale>
        <p:origin x="126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2016</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802.11-16/0060r1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latin typeface="+mn-lt"/>
              </a:rPr>
              <a:t>January 2016</a:t>
            </a:r>
            <a:endParaRPr lang="en-US" dirty="0">
              <a:latin typeface="+mn-lt"/>
            </a:endParaRP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a:latin typeface="Calibri" panose="020F0502020204030204" pitchFamily="34" charset="0"/>
                <a:ea typeface="굴림" pitchFamily="50" charset="-127"/>
              </a:rPr>
              <a:t>Recipient-aware Spatial Reuse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2016-01-17</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237804961"/>
              </p:ext>
            </p:extLst>
          </p:nvPr>
        </p:nvGraphicFramePr>
        <p:xfrm>
          <a:off x="609600" y="2590800"/>
          <a:ext cx="8048625" cy="210914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 Jafarian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Minho Cheong</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minho.cheong</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648201"/>
          </a:xfrm>
        </p:spPr>
        <p:txBody>
          <a:bodyPr/>
          <a:lstStyle/>
          <a:p>
            <a:pPr>
              <a:buFont typeface="Arial"/>
              <a:buChar char="•"/>
            </a:pPr>
            <a:r>
              <a:rPr lang="en-US" altLang="ko-KR" sz="2000" b="0" dirty="0" smtClean="0">
                <a:latin typeface="Calibri" panose="020F0502020204030204" pitchFamily="34" charset="0"/>
              </a:rPr>
              <a:t>The condition that allows for enhanced SR in addition to OBSS PD rule is: if an unintended STA (STA C) measures the RSSI of the </a:t>
            </a:r>
            <a:r>
              <a:rPr lang="en-US" altLang="ko-KR" sz="2000" b="0" dirty="0">
                <a:latin typeface="Calibri" panose="020F0502020204030204" pitchFamily="34" charset="0"/>
              </a:rPr>
              <a:t>first </a:t>
            </a:r>
            <a:r>
              <a:rPr lang="en-US" altLang="ko-KR" sz="2000" b="0" dirty="0" smtClean="0">
                <a:latin typeface="Calibri" panose="020F0502020204030204" pitchFamily="34" charset="0"/>
              </a:rPr>
              <a:t>OBSS frame (RSSI_AC) larger than OBSS PD, but measures the RSSI of the response frame (RSSI_BC) less than TH, then the unintended STA may ignore the NAV from the pair of the frames</a:t>
            </a:r>
          </a:p>
          <a:p>
            <a:pPr lvl="1">
              <a:buFont typeface="Arial"/>
              <a:buChar char="•"/>
            </a:pPr>
            <a:r>
              <a:rPr lang="en-US" altLang="ko-KR" sz="1600" dirty="0" smtClean="0">
                <a:latin typeface="Calibri" panose="020F0502020204030204" pitchFamily="34" charset="0"/>
              </a:rPr>
              <a:t>In above threshold TH could be OBSS PD  </a:t>
            </a:r>
            <a:endParaRPr lang="en-US" altLang="ko-KR" sz="1400" dirty="0" smtClean="0">
              <a:latin typeface="Calibri" panose="020F0502020204030204" pitchFamily="34" charset="0"/>
            </a:endParaRPr>
          </a:p>
          <a:p>
            <a:pPr lvl="1">
              <a:buFont typeface="Arial"/>
              <a:buChar char="•"/>
            </a:pPr>
            <a:r>
              <a:rPr lang="en-US" altLang="ko-KR" sz="1600" b="0" dirty="0" smtClean="0">
                <a:latin typeface="Calibri" panose="020F0502020204030204" pitchFamily="34" charset="0"/>
              </a:rPr>
              <a:t>Note that OBSS PD rule states that if RSSI_AC of the frames is less than OBSS PD then the first OBSS frame gets ignored </a:t>
            </a:r>
          </a:p>
          <a:p>
            <a:pPr>
              <a:buFont typeface="Arial"/>
              <a:buChar char="•"/>
            </a:pPr>
            <a:r>
              <a:rPr lang="en-US" altLang="ko-KR" sz="2000" b="0" dirty="0" smtClean="0">
                <a:latin typeface="Calibri" panose="020F0502020204030204" pitchFamily="34" charset="0"/>
              </a:rPr>
              <a:t>To put above in a perspective: </a:t>
            </a:r>
          </a:p>
          <a:p>
            <a:pPr lvl="1">
              <a:buFont typeface="Arial"/>
              <a:buChar char="•"/>
            </a:pPr>
            <a:r>
              <a:rPr lang="en-US" altLang="ko-KR" sz="1600" b="0" dirty="0" smtClean="0">
                <a:latin typeface="Calibri" panose="020F0502020204030204" pitchFamily="34" charset="0"/>
              </a:rPr>
              <a:t>The Color field/OBSS PD rule only considers a shrunken coverage (e.g. -72dBm instead of -82dBm) while it would still assesses the medium availability based on transmitters’ RSSI. </a:t>
            </a:r>
            <a:r>
              <a:rPr lang="en-US" altLang="ko-KR" sz="1600" dirty="0" smtClean="0">
                <a:latin typeface="Calibri" panose="020F0502020204030204" pitchFamily="34" charset="0"/>
              </a:rPr>
              <a:t>If a frame RSSI is above OBSS PD, regardless of the recipient, the  OBSS PD rule does not offer any SR </a:t>
            </a:r>
          </a:p>
          <a:p>
            <a:pPr lvl="1">
              <a:buFont typeface="Arial"/>
              <a:buChar char="•"/>
            </a:pPr>
            <a:r>
              <a:rPr lang="en-US" altLang="ko-KR" sz="1600" dirty="0" smtClean="0">
                <a:latin typeface="Calibri" panose="020F0502020204030204" pitchFamily="34" charset="0"/>
              </a:rPr>
              <a:t>Above additional rule suggests that if the response frame RSSI is less than a threshold, e.g. OBSS PD, then ignoring the NAV from the pair of frames would not cause significant interference at the actual recipient receiver</a:t>
            </a:r>
            <a:endParaRPr lang="en-US" altLang="ko-KR" sz="20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4225956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1447801"/>
          </a:xfrm>
        </p:spPr>
        <p:txBody>
          <a:bodyPr/>
          <a:lstStyle/>
          <a:p>
            <a:pPr>
              <a:buFont typeface="Arial"/>
              <a:buChar char="•"/>
            </a:pPr>
            <a:r>
              <a:rPr lang="en-US" altLang="ko-KR" sz="2000" b="0" dirty="0" smtClean="0">
                <a:latin typeface="Calibri" panose="020F0502020204030204" pitchFamily="34" charset="0"/>
              </a:rPr>
              <a:t>To put above in a perspective: </a:t>
            </a:r>
          </a:p>
          <a:p>
            <a:pPr lvl="1">
              <a:buFont typeface="Arial"/>
              <a:buChar char="•"/>
            </a:pPr>
            <a:r>
              <a:rPr lang="en-US" altLang="ko-KR" sz="1600" b="0" dirty="0" smtClean="0">
                <a:solidFill>
                  <a:srgbClr val="0070C0"/>
                </a:solidFill>
                <a:latin typeface="Calibri" panose="020F0502020204030204" pitchFamily="34" charset="0"/>
              </a:rPr>
              <a:t>The Color field/OBSS PD rule would allow SR in the left case only, while </a:t>
            </a:r>
            <a:r>
              <a:rPr lang="en-US" altLang="ko-KR" sz="1600" dirty="0" smtClean="0">
                <a:solidFill>
                  <a:srgbClr val="0070C0"/>
                </a:solidFill>
                <a:latin typeface="Calibri" panose="020F0502020204030204" pitchFamily="34" charset="0"/>
              </a:rPr>
              <a:t>in the right case the actual recipient is out of OBSS PD coverage </a:t>
            </a:r>
            <a:endParaRPr lang="en-US" altLang="ko-KR" sz="1600" b="0" dirty="0" smtClean="0">
              <a:solidFill>
                <a:srgbClr val="0070C0"/>
              </a:solidFill>
              <a:latin typeface="Calibri" panose="020F0502020204030204" pitchFamily="34" charset="0"/>
            </a:endParaRPr>
          </a:p>
          <a:p>
            <a:pPr lvl="1">
              <a:buFont typeface="Arial"/>
              <a:buChar char="•"/>
            </a:pPr>
            <a:r>
              <a:rPr lang="en-US" altLang="ko-KR" sz="1600" dirty="0">
                <a:solidFill>
                  <a:schemeClr val="accent1">
                    <a:lumMod val="75000"/>
                  </a:schemeClr>
                </a:solidFill>
                <a:latin typeface="Calibri" panose="020F0502020204030204" pitchFamily="34" charset="0"/>
              </a:rPr>
              <a:t>The </a:t>
            </a:r>
            <a:r>
              <a:rPr lang="en-US" altLang="ko-KR" sz="1600" dirty="0" smtClean="0">
                <a:solidFill>
                  <a:schemeClr val="accent1">
                    <a:lumMod val="75000"/>
                  </a:schemeClr>
                </a:solidFill>
                <a:latin typeface="Calibri" panose="020F0502020204030204" pitchFamily="34" charset="0"/>
              </a:rPr>
              <a:t>additional rule would allow SR in the right case because it’d identify that the actual recipient is outside of OBSS PD coverage</a:t>
            </a:r>
            <a:endParaRPr lang="en-US" altLang="ko-KR" sz="1600" b="0" dirty="0">
              <a:solidFill>
                <a:schemeClr val="accent1">
                  <a:lumMod val="75000"/>
                </a:schemeClr>
              </a:solidFill>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11</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2" name="Group 1"/>
          <p:cNvGrpSpPr/>
          <p:nvPr/>
        </p:nvGrpSpPr>
        <p:grpSpPr>
          <a:xfrm>
            <a:off x="736004" y="3222554"/>
            <a:ext cx="2922239" cy="3149516"/>
            <a:chOff x="736004" y="3222554"/>
            <a:chExt cx="2922239" cy="3149516"/>
          </a:xfrm>
        </p:grpSpPr>
        <p:sp>
          <p:nvSpPr>
            <p:cNvPr id="63" name="Oval 39"/>
            <p:cNvSpPr>
              <a:spLocks noChangeArrowheads="1"/>
            </p:cNvSpPr>
            <p:nvPr/>
          </p:nvSpPr>
          <p:spPr bwMode="auto">
            <a:xfrm>
              <a:off x="1240684"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4" name="TextBox 63"/>
            <p:cNvSpPr txBox="1"/>
            <p:nvPr/>
          </p:nvSpPr>
          <p:spPr>
            <a:xfrm>
              <a:off x="736004" y="4248539"/>
              <a:ext cx="1467005"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&lt; OBSS_PD</a:t>
              </a:r>
              <a:endParaRPr lang="en-US" dirty="0">
                <a:latin typeface="Calibri" panose="020F0502020204030204" pitchFamily="34" charset="0"/>
              </a:endParaRPr>
            </a:p>
          </p:txBody>
        </p:sp>
        <p:sp>
          <p:nvSpPr>
            <p:cNvPr id="68" name="TextBox 67"/>
            <p:cNvSpPr txBox="1"/>
            <p:nvPr/>
          </p:nvSpPr>
          <p:spPr>
            <a:xfrm rot="19992475">
              <a:off x="943938" y="5092463"/>
              <a:ext cx="1427122"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a:t>
              </a:r>
              <a:r>
                <a:rPr lang="en-US" dirty="0" smtClean="0">
                  <a:latin typeface="Calibri" panose="020F0502020204030204" pitchFamily="34" charset="0"/>
                </a:rPr>
                <a:t> &lt; OBSS_PD</a:t>
              </a:r>
              <a:endParaRPr lang="en-US" dirty="0">
                <a:latin typeface="Calibri" panose="020F0502020204030204" pitchFamily="34" charset="0"/>
              </a:endParaRPr>
            </a:p>
          </p:txBody>
        </p:sp>
        <p:sp>
          <p:nvSpPr>
            <p:cNvPr id="69" name="Oval 39"/>
            <p:cNvSpPr>
              <a:spLocks noChangeArrowheads="1"/>
            </p:cNvSpPr>
            <p:nvPr/>
          </p:nvSpPr>
          <p:spPr bwMode="auto">
            <a:xfrm>
              <a:off x="772013" y="3222554"/>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0" name="TextBox 69"/>
            <p:cNvSpPr txBox="1"/>
            <p:nvPr/>
          </p:nvSpPr>
          <p:spPr>
            <a:xfrm>
              <a:off x="1783539" y="5627944"/>
              <a:ext cx="1035861" cy="253916"/>
            </a:xfrm>
            <a:prstGeom prst="rect">
              <a:avLst/>
            </a:prstGeom>
            <a:noFill/>
          </p:spPr>
          <p:txBody>
            <a:bodyPr wrap="none" rtlCol="0">
              <a:spAutoFit/>
            </a:bodyPr>
            <a:lstStyle/>
            <a:p>
              <a:r>
                <a:rPr lang="en-US" sz="1050" dirty="0" smtClean="0">
                  <a:latin typeface="Calibri" panose="020F0502020204030204" pitchFamily="34" charset="0"/>
                </a:rPr>
                <a:t>OBSS_PD range</a:t>
              </a:r>
              <a:endParaRPr lang="en-US" sz="1050" dirty="0">
                <a:latin typeface="Calibri" panose="020F0502020204030204" pitchFamily="34" charset="0"/>
              </a:endParaRPr>
            </a:p>
          </p:txBody>
        </p:sp>
        <p:sp>
          <p:nvSpPr>
            <p:cNvPr id="71" name="TextBox 70"/>
            <p:cNvSpPr txBox="1"/>
            <p:nvPr/>
          </p:nvSpPr>
          <p:spPr>
            <a:xfrm>
              <a:off x="1653461" y="6118154"/>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72" name="Straight Arrow Connector 71"/>
            <p:cNvCxnSpPr/>
            <p:nvPr/>
          </p:nvCxnSpPr>
          <p:spPr bwMode="auto">
            <a:xfrm flipV="1">
              <a:off x="1026006" y="4826328"/>
              <a:ext cx="12626" cy="332442"/>
            </a:xfrm>
            <a:prstGeom prst="straightConnector1">
              <a:avLst/>
            </a:prstGeom>
            <a:solidFill>
              <a:schemeClr val="accent1"/>
            </a:solidFill>
            <a:ln w="9525" cap="flat" cmpd="sng" algn="ctr">
              <a:solidFill>
                <a:srgbClr val="0070C0"/>
              </a:solidFill>
              <a:prstDash val="solid"/>
              <a:round/>
              <a:headEnd type="none" w="med" len="med"/>
              <a:tailEnd type="arrow" w="med" len="med"/>
            </a:ln>
            <a:effectLst/>
          </p:spPr>
        </p:cxnSp>
        <p:cxnSp>
          <p:nvCxnSpPr>
            <p:cNvPr id="73" name="Straight Arrow Connector 72"/>
            <p:cNvCxnSpPr/>
            <p:nvPr/>
          </p:nvCxnSpPr>
          <p:spPr bwMode="auto">
            <a:xfrm flipV="1">
              <a:off x="941141" y="4819000"/>
              <a:ext cx="613" cy="376085"/>
            </a:xfrm>
            <a:prstGeom prst="straightConnector1">
              <a:avLst/>
            </a:prstGeom>
            <a:solidFill>
              <a:schemeClr val="accent1"/>
            </a:solidFill>
            <a:ln w="28575" cap="flat" cmpd="sng" algn="ctr">
              <a:solidFill>
                <a:srgbClr val="0070C0"/>
              </a:solidFill>
              <a:prstDash val="solid"/>
              <a:round/>
              <a:headEnd type="arrow" w="med" len="med"/>
              <a:tailEnd type="none" w="med" len="med"/>
            </a:ln>
            <a:effectLst/>
          </p:spPr>
        </p:cxnSp>
      </p:grpSp>
      <p:sp>
        <p:nvSpPr>
          <p:cNvPr id="45" name="TextBox 44"/>
          <p:cNvSpPr txBox="1"/>
          <p:nvPr/>
        </p:nvSpPr>
        <p:spPr>
          <a:xfrm>
            <a:off x="840926" y="4539438"/>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46" name="TextBox 45"/>
          <p:cNvSpPr txBox="1"/>
          <p:nvPr/>
        </p:nvSpPr>
        <p:spPr>
          <a:xfrm>
            <a:off x="875621" y="5168661"/>
            <a:ext cx="271228"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7" name="TextBox 46"/>
          <p:cNvSpPr txBox="1"/>
          <p:nvPr/>
        </p:nvSpPr>
        <p:spPr>
          <a:xfrm>
            <a:off x="2032820" y="4530266"/>
            <a:ext cx="290831" cy="278402"/>
          </a:xfrm>
          <a:prstGeom prst="rect">
            <a:avLst/>
          </a:prstGeom>
          <a:noFill/>
        </p:spPr>
        <p:txBody>
          <a:bodyPr wrap="squar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nvGrpSpPr>
          <p:cNvPr id="4" name="Group 3"/>
          <p:cNvGrpSpPr/>
          <p:nvPr/>
        </p:nvGrpSpPr>
        <p:grpSpPr>
          <a:xfrm>
            <a:off x="5571970" y="3224790"/>
            <a:ext cx="2886230" cy="3149516"/>
            <a:chOff x="5571970" y="3224790"/>
            <a:chExt cx="2886230" cy="3149516"/>
          </a:xfrm>
        </p:grpSpPr>
        <p:sp>
          <p:nvSpPr>
            <p:cNvPr id="9" name="Oval 39"/>
            <p:cNvSpPr>
              <a:spLocks noChangeArrowheads="1"/>
            </p:cNvSpPr>
            <p:nvPr/>
          </p:nvSpPr>
          <p:spPr bwMode="auto">
            <a:xfrm>
              <a:off x="6073011"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 name="TextBox 9"/>
            <p:cNvSpPr txBox="1"/>
            <p:nvPr/>
          </p:nvSpPr>
          <p:spPr>
            <a:xfrm>
              <a:off x="5771995" y="4114800"/>
              <a:ext cx="1467005"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&gt; OBSS_PD </a:t>
              </a:r>
              <a:endParaRPr lang="en-US" dirty="0">
                <a:latin typeface="Calibri" panose="020F0502020204030204" pitchFamily="34" charset="0"/>
              </a:endParaRPr>
            </a:p>
          </p:txBody>
        </p:sp>
        <p:sp>
          <p:nvSpPr>
            <p:cNvPr id="14" name="TextBox 13"/>
            <p:cNvSpPr txBox="1"/>
            <p:nvPr/>
          </p:nvSpPr>
          <p:spPr>
            <a:xfrm>
              <a:off x="5638800" y="4904601"/>
              <a:ext cx="1462388"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 </a:t>
              </a:r>
              <a:r>
                <a:rPr lang="en-US" dirty="0" smtClean="0">
                  <a:latin typeface="Calibri" panose="020F0502020204030204" pitchFamily="34" charset="0"/>
                </a:rPr>
                <a:t>&lt;</a:t>
              </a:r>
              <a:r>
                <a:rPr lang="en-US" b="1" dirty="0" smtClean="0">
                  <a:latin typeface="Calibri" panose="020F0502020204030204" pitchFamily="34" charset="0"/>
                </a:rPr>
                <a:t> </a:t>
              </a:r>
              <a:r>
                <a:rPr lang="en-US" dirty="0" smtClean="0">
                  <a:latin typeface="Calibri" panose="020F0502020204030204" pitchFamily="34" charset="0"/>
                </a:rPr>
                <a:t>OBSS_PD</a:t>
              </a:r>
              <a:endParaRPr lang="en-US" dirty="0">
                <a:latin typeface="Calibri" panose="020F0502020204030204" pitchFamily="34" charset="0"/>
              </a:endParaRPr>
            </a:p>
          </p:txBody>
        </p:sp>
        <p:sp>
          <p:nvSpPr>
            <p:cNvPr id="15" name="Oval 39"/>
            <p:cNvSpPr>
              <a:spLocks noChangeArrowheads="1"/>
            </p:cNvSpPr>
            <p:nvPr/>
          </p:nvSpPr>
          <p:spPr bwMode="auto">
            <a:xfrm>
              <a:off x="5571970" y="3224790"/>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6" name="TextBox 15"/>
            <p:cNvSpPr txBox="1"/>
            <p:nvPr/>
          </p:nvSpPr>
          <p:spPr>
            <a:xfrm>
              <a:off x="6584139" y="5630180"/>
              <a:ext cx="1035861" cy="253916"/>
            </a:xfrm>
            <a:prstGeom prst="rect">
              <a:avLst/>
            </a:prstGeom>
            <a:noFill/>
          </p:spPr>
          <p:txBody>
            <a:bodyPr wrap="none" rtlCol="0">
              <a:spAutoFit/>
            </a:bodyPr>
            <a:lstStyle/>
            <a:p>
              <a:r>
                <a:rPr lang="en-US" sz="1050" dirty="0" smtClean="0">
                  <a:latin typeface="Calibri" panose="020F0502020204030204" pitchFamily="34" charset="0"/>
                </a:rPr>
                <a:t>OBSS_PD range</a:t>
              </a:r>
              <a:endParaRPr lang="en-US" sz="1050" dirty="0">
                <a:latin typeface="Calibri" panose="020F0502020204030204" pitchFamily="34" charset="0"/>
              </a:endParaRPr>
            </a:p>
          </p:txBody>
        </p:sp>
        <p:sp>
          <p:nvSpPr>
            <p:cNvPr id="17" name="TextBox 16"/>
            <p:cNvSpPr txBox="1"/>
            <p:nvPr/>
          </p:nvSpPr>
          <p:spPr>
            <a:xfrm>
              <a:off x="6453418" y="6120390"/>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18" name="Straight Arrow Connector 17"/>
            <p:cNvCxnSpPr/>
            <p:nvPr/>
          </p:nvCxnSpPr>
          <p:spPr bwMode="auto">
            <a:xfrm flipV="1">
              <a:off x="5867400" y="4630667"/>
              <a:ext cx="266253" cy="9171"/>
            </a:xfrm>
            <a:prstGeom prst="straightConnector1">
              <a:avLst/>
            </a:prstGeom>
            <a:solidFill>
              <a:schemeClr val="accent1"/>
            </a:solidFill>
            <a:ln w="28575" cap="flat" cmpd="sng" algn="ctr">
              <a:solidFill>
                <a:srgbClr val="0070C0"/>
              </a:solidFill>
              <a:prstDash val="solid"/>
              <a:round/>
              <a:headEnd type="arrow" w="med" len="med"/>
              <a:tailEnd type="none" w="med" len="med"/>
            </a:ln>
            <a:effectLst/>
          </p:spPr>
        </p:cxnSp>
        <p:cxnSp>
          <p:nvCxnSpPr>
            <p:cNvPr id="19" name="Straight Arrow Connector 18"/>
            <p:cNvCxnSpPr/>
            <p:nvPr/>
          </p:nvCxnSpPr>
          <p:spPr bwMode="auto">
            <a:xfrm flipV="1">
              <a:off x="5876341" y="4708454"/>
              <a:ext cx="266253" cy="9171"/>
            </a:xfrm>
            <a:prstGeom prst="straightConnector1">
              <a:avLst/>
            </a:prstGeom>
            <a:solidFill>
              <a:schemeClr val="accent1"/>
            </a:solidFill>
            <a:ln w="9525" cap="flat" cmpd="sng" algn="ctr">
              <a:solidFill>
                <a:srgbClr val="0070C0"/>
              </a:solidFill>
              <a:prstDash val="solid"/>
              <a:round/>
              <a:headEnd type="none" w="med" len="med"/>
              <a:tailEnd type="arrow" w="med" len="med"/>
            </a:ln>
            <a:effectLst/>
          </p:spPr>
        </p:cxnSp>
        <p:sp>
          <p:nvSpPr>
            <p:cNvPr id="48" name="TextBox 47"/>
            <p:cNvSpPr txBox="1"/>
            <p:nvPr/>
          </p:nvSpPr>
          <p:spPr>
            <a:xfrm>
              <a:off x="5640883" y="4541674"/>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9" name="TextBox 48"/>
            <p:cNvSpPr txBox="1"/>
            <p:nvPr/>
          </p:nvSpPr>
          <p:spPr>
            <a:xfrm>
              <a:off x="6181570" y="4532503"/>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50" name="TextBox 49"/>
            <p:cNvSpPr txBox="1"/>
            <p:nvPr/>
          </p:nvSpPr>
          <p:spPr>
            <a:xfrm>
              <a:off x="6832778" y="4532502"/>
              <a:ext cx="266420"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spTree>
    <p:extLst>
      <p:ext uri="{BB962C8B-B14F-4D97-AF65-F5344CB8AC3E}">
        <p14:creationId xmlns:p14="http://schemas.microsoft.com/office/powerpoint/2010/main" val="2399407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Setup</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51" name="내용 개체 틀 2"/>
          <p:cNvSpPr>
            <a:spLocks noGrp="1"/>
          </p:cNvSpPr>
          <p:nvPr>
            <p:ph idx="1"/>
          </p:nvPr>
        </p:nvSpPr>
        <p:spPr>
          <a:xfrm>
            <a:off x="380999" y="1676399"/>
            <a:ext cx="8186949" cy="4798498"/>
          </a:xfrm>
        </p:spPr>
        <p:txBody>
          <a:bodyPr/>
          <a:lstStyle/>
          <a:p>
            <a:pPr>
              <a:buFont typeface="Arial"/>
              <a:buChar char="•"/>
            </a:pPr>
            <a:r>
              <a:rPr lang="en-US" altLang="ko-KR" sz="1800" b="0" dirty="0" smtClean="0">
                <a:latin typeface="Calibri" panose="020F0502020204030204" pitchFamily="34" charset="0"/>
              </a:rPr>
              <a:t>Consider an OBSS situation with BSS1 (STA A, STA B) and BSS2 (STA C), where STA A and STA C are always within coverage of each other. </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Considering </a:t>
            </a:r>
            <a:r>
              <a:rPr lang="en-US" altLang="ko-KR" sz="1800" b="0" dirty="0">
                <a:latin typeface="Calibri" panose="020F0502020204030204" pitchFamily="34" charset="0"/>
              </a:rPr>
              <a:t>STA B’s RSSI into account, </a:t>
            </a:r>
            <a:r>
              <a:rPr lang="en-US" altLang="ko-KR" sz="1800" b="0" dirty="0" smtClean="0">
                <a:latin typeface="Calibri" panose="020F0502020204030204" pitchFamily="34" charset="0"/>
              </a:rPr>
              <a:t>we simulate in what percentage of STA A’s coverage, both STA A and STA C can simultaneously utilize the medium </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Simulation parameters</a:t>
            </a:r>
          </a:p>
          <a:p>
            <a:pPr lvl="1">
              <a:buFont typeface="Arial"/>
              <a:buChar char="•"/>
            </a:pPr>
            <a:r>
              <a:rPr lang="en-US" altLang="ko-KR" sz="1400" dirty="0" smtClean="0">
                <a:latin typeface="Calibri" panose="020F0502020204030204" pitchFamily="34" charset="0"/>
              </a:rPr>
              <a:t>Path-loss exponent =  2 and after 5-meter breakpoint 3.5</a:t>
            </a:r>
          </a:p>
          <a:p>
            <a:pPr lvl="1">
              <a:buFont typeface="Arial"/>
              <a:buChar char="•"/>
            </a:pPr>
            <a:r>
              <a:rPr lang="en-US" altLang="ko-KR" sz="1400" b="0" dirty="0" smtClean="0">
                <a:latin typeface="Calibri" panose="020F0502020204030204" pitchFamily="34" charset="0"/>
              </a:rPr>
              <a:t>TX power = 15dBm</a:t>
            </a:r>
          </a:p>
          <a:p>
            <a:pPr lvl="1">
              <a:buFont typeface="Arial"/>
              <a:buChar char="•"/>
            </a:pPr>
            <a:r>
              <a:rPr lang="en-US" altLang="ko-KR" sz="1400" b="0" dirty="0" smtClean="0">
                <a:latin typeface="Calibri" panose="020F0502020204030204" pitchFamily="34" charset="0"/>
              </a:rPr>
              <a:t>Antenna loss = 2dBi</a:t>
            </a:r>
          </a:p>
          <a:p>
            <a:pPr lvl="1">
              <a:buFont typeface="Arial"/>
              <a:buChar char="•"/>
            </a:pPr>
            <a:r>
              <a:rPr lang="en-US" altLang="ko-KR" sz="1400" dirty="0" smtClean="0">
                <a:latin typeface="Calibri" panose="020F0502020204030204" pitchFamily="34" charset="0"/>
              </a:rPr>
              <a:t>-82dBm coverage = 40 meter</a:t>
            </a:r>
          </a:p>
          <a:p>
            <a:pPr>
              <a:buFont typeface="Arial"/>
              <a:buChar char="•"/>
            </a:pPr>
            <a:r>
              <a:rPr lang="en-US" altLang="ko-KR" sz="1800" b="0" dirty="0" smtClean="0">
                <a:latin typeface="Calibri" panose="020F0502020204030204" pitchFamily="34" charset="0"/>
              </a:rPr>
              <a:t>Location of STA C is anywhere within STA A’s coverage</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Reported measures</a:t>
            </a:r>
          </a:p>
          <a:p>
            <a:pPr lvl="1">
              <a:buFont typeface="Arial"/>
              <a:buChar char="•"/>
            </a:pPr>
            <a:r>
              <a:rPr lang="en-US" altLang="ko-KR" sz="1400" dirty="0" smtClean="0">
                <a:latin typeface="Calibri" panose="020F0502020204030204" pitchFamily="34" charset="0"/>
              </a:rPr>
              <a:t>Average spectral efficiency with/without spatial reuse</a:t>
            </a:r>
          </a:p>
          <a:p>
            <a:pPr lvl="1">
              <a:buFont typeface="Arial"/>
              <a:buChar char="•"/>
            </a:pPr>
            <a:r>
              <a:rPr lang="en-US" altLang="ko-KR" sz="1400" dirty="0" smtClean="0">
                <a:latin typeface="Calibri" panose="020F0502020204030204" pitchFamily="34" charset="0"/>
              </a:rPr>
              <a:t>Percentage of STA A’s coverage that would be allowed to do spatial reuse</a:t>
            </a:r>
            <a:endParaRPr lang="en-US" altLang="ko-KR" sz="1400" dirty="0">
              <a:latin typeface="Calibri" panose="020F0502020204030204" pitchFamily="34" charset="0"/>
            </a:endParaRPr>
          </a:p>
          <a:p>
            <a:pPr lvl="1">
              <a:buFont typeface="Arial"/>
              <a:buChar char="•"/>
            </a:pPr>
            <a:endParaRPr lang="en-US" altLang="ko-KR" sz="1400" b="0" dirty="0">
              <a:latin typeface="Calibri" panose="020F0502020204030204" pitchFamily="34" charset="0"/>
            </a:endParaRPr>
          </a:p>
        </p:txBody>
      </p:sp>
    </p:spTree>
    <p:extLst>
      <p:ext uri="{BB962C8B-B14F-4D97-AF65-F5344CB8AC3E}">
        <p14:creationId xmlns:p14="http://schemas.microsoft.com/office/powerpoint/2010/main" val="2564071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28750" y="4114800"/>
            <a:ext cx="6191250" cy="1809750"/>
          </a:xfrm>
          <a:prstGeom prst="rect">
            <a:avLst/>
          </a:prstGeom>
        </p:spPr>
      </p:pic>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Results</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2" name="Rectangle 21"/>
          <p:cNvSpPr/>
          <p:nvPr/>
        </p:nvSpPr>
        <p:spPr bwMode="auto">
          <a:xfrm>
            <a:off x="3812974" y="3652776"/>
            <a:ext cx="1521026"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5336973" y="3652776"/>
            <a:ext cx="1511661"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2351788" y="3652776"/>
            <a:ext cx="1461186" cy="229082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1468465" y="3391166"/>
            <a:ext cx="6151535" cy="699254"/>
            <a:chOff x="246291" y="2024390"/>
            <a:chExt cx="6151535" cy="699254"/>
          </a:xfrm>
        </p:grpSpPr>
        <p:sp>
          <p:nvSpPr>
            <p:cNvPr id="19" name="TextBox 18"/>
            <p:cNvSpPr txBox="1"/>
            <p:nvPr/>
          </p:nvSpPr>
          <p:spPr>
            <a:xfrm>
              <a:off x="246291" y="2286000"/>
              <a:ext cx="811441" cy="430887"/>
            </a:xfrm>
            <a:prstGeom prst="rect">
              <a:avLst/>
            </a:prstGeom>
            <a:noFill/>
          </p:spPr>
          <p:txBody>
            <a:bodyPr wrap="none" rtlCol="0">
              <a:spAutoFit/>
            </a:bodyPr>
            <a:lstStyle/>
            <a:p>
              <a:pPr algn="ctr"/>
              <a:r>
                <a:rPr lang="en-US" sz="1100" dirty="0" smtClean="0">
                  <a:latin typeface="Calibri" panose="020F0502020204030204" pitchFamily="34" charset="0"/>
                </a:rPr>
                <a:t>distance </a:t>
              </a:r>
            </a:p>
            <a:p>
              <a:pPr algn="ctr"/>
              <a:r>
                <a:rPr lang="en-US" sz="1100" dirty="0" smtClean="0">
                  <a:latin typeface="Calibri" panose="020F0502020204030204" pitchFamily="34" charset="0"/>
                </a:rPr>
                <a:t>AB (meter)</a:t>
              </a:r>
              <a:endParaRPr lang="en-US" sz="1100" dirty="0">
                <a:latin typeface="Calibri" panose="020F0502020204030204" pitchFamily="34" charset="0"/>
              </a:endParaRPr>
            </a:p>
          </p:txBody>
        </p:sp>
        <p:sp>
          <p:nvSpPr>
            <p:cNvPr id="27" name="TextBox 26"/>
            <p:cNvSpPr txBox="1"/>
            <p:nvPr/>
          </p:nvSpPr>
          <p:spPr>
            <a:xfrm>
              <a:off x="1139130" y="2286000"/>
              <a:ext cx="532518" cy="430887"/>
            </a:xfrm>
            <a:prstGeom prst="rect">
              <a:avLst/>
            </a:prstGeom>
            <a:noFill/>
          </p:spPr>
          <p:txBody>
            <a:bodyPr wrap="none" rtlCol="0">
              <a:spAutoFit/>
            </a:bodyPr>
            <a:lstStyle/>
            <a:p>
              <a:pPr algn="ctr"/>
              <a:r>
                <a:rPr lang="en-US" sz="1100" dirty="0" smtClean="0">
                  <a:latin typeface="Calibri" panose="020F0502020204030204" pitchFamily="34" charset="0"/>
                </a:rPr>
                <a:t>SNR</a:t>
              </a:r>
            </a:p>
            <a:p>
              <a:pPr algn="ctr"/>
              <a:r>
                <a:rPr lang="en-US" sz="1100" dirty="0" smtClean="0">
                  <a:latin typeface="Calibri" panose="020F0502020204030204" pitchFamily="34" charset="0"/>
                </a:rPr>
                <a:t>wo SR</a:t>
              </a:r>
              <a:endParaRPr lang="en-US" sz="1100" dirty="0">
                <a:latin typeface="Calibri" panose="020F0502020204030204" pitchFamily="34" charset="0"/>
              </a:endParaRPr>
            </a:p>
          </p:txBody>
        </p:sp>
        <p:sp>
          <p:nvSpPr>
            <p:cNvPr id="28" name="TextBox 27"/>
            <p:cNvSpPr txBox="1"/>
            <p:nvPr/>
          </p:nvSpPr>
          <p:spPr>
            <a:xfrm>
              <a:off x="1752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a:t>
              </a:r>
              <a:r>
                <a:rPr lang="en-US" sz="1100" dirty="0">
                  <a:latin typeface="Calibri" panose="020F0502020204030204" pitchFamily="34" charset="0"/>
                </a:rPr>
                <a:t> </a:t>
              </a:r>
              <a:r>
                <a:rPr lang="en-US" sz="1100" dirty="0" smtClean="0">
                  <a:latin typeface="Calibri" panose="020F0502020204030204" pitchFamily="34" charset="0"/>
                </a:rPr>
                <a:t>Eff.</a:t>
              </a:r>
              <a:r>
                <a:rPr lang="en-US" sz="1100" dirty="0">
                  <a:latin typeface="Calibri" panose="020F0502020204030204" pitchFamily="34" charset="0"/>
                </a:rPr>
                <a:t> </a:t>
              </a:r>
              <a:endParaRPr lang="en-US" sz="1100" dirty="0" smtClean="0">
                <a:latin typeface="Calibri" panose="020F0502020204030204" pitchFamily="34" charset="0"/>
              </a:endParaRPr>
            </a:p>
            <a:p>
              <a:pPr algn="ctr"/>
              <a:r>
                <a:rPr lang="en-US" sz="1100" dirty="0" smtClean="0">
                  <a:latin typeface="Calibri" panose="020F0502020204030204" pitchFamily="34" charset="0"/>
                </a:rPr>
                <a:t>wo </a:t>
              </a:r>
              <a:r>
                <a:rPr lang="en-US" sz="1100" dirty="0">
                  <a:latin typeface="Calibri" panose="020F0502020204030204" pitchFamily="34" charset="0"/>
                </a:rPr>
                <a:t>SR</a:t>
              </a:r>
            </a:p>
          </p:txBody>
        </p:sp>
        <p:sp>
          <p:nvSpPr>
            <p:cNvPr id="29" name="TextBox 28"/>
            <p:cNvSpPr txBox="1"/>
            <p:nvPr/>
          </p:nvSpPr>
          <p:spPr>
            <a:xfrm>
              <a:off x="5626461" y="2292757"/>
              <a:ext cx="771365" cy="430887"/>
            </a:xfrm>
            <a:prstGeom prst="rect">
              <a:avLst/>
            </a:prstGeom>
            <a:noFill/>
          </p:spPr>
          <p:txBody>
            <a:bodyPr wrap="none" rtlCol="0">
              <a:spAutoFit/>
            </a:bodyPr>
            <a:lstStyle/>
            <a:p>
              <a:pPr algn="ctr"/>
              <a:r>
                <a:rPr lang="en-US" sz="1100" dirty="0" smtClean="0">
                  <a:latin typeface="Calibri" panose="020F0502020204030204" pitchFamily="34" charset="0"/>
                </a:rPr>
                <a:t>Increased </a:t>
              </a:r>
            </a:p>
            <a:p>
              <a:pPr algn="ctr"/>
              <a:r>
                <a:rPr lang="en-US" sz="1100" dirty="0" smtClean="0">
                  <a:latin typeface="Calibri" panose="020F0502020204030204" pitchFamily="34" charset="0"/>
                </a:rPr>
                <a:t>SR (%)</a:t>
              </a:r>
              <a:endParaRPr lang="en-US" sz="1100" dirty="0">
                <a:latin typeface="Calibri" panose="020F0502020204030204" pitchFamily="34" charset="0"/>
              </a:endParaRPr>
            </a:p>
          </p:txBody>
        </p:sp>
        <p:sp>
          <p:nvSpPr>
            <p:cNvPr id="30" name="TextBox 29"/>
            <p:cNvSpPr txBox="1"/>
            <p:nvPr/>
          </p:nvSpPr>
          <p:spPr>
            <a:xfrm>
              <a:off x="2713953" y="2286000"/>
              <a:ext cx="611066"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1" name="TextBox 30"/>
            <p:cNvSpPr txBox="1"/>
            <p:nvPr/>
          </p:nvSpPr>
          <p:spPr>
            <a:xfrm>
              <a:off x="3276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2" name="TextBox 31"/>
            <p:cNvSpPr txBox="1"/>
            <p:nvPr/>
          </p:nvSpPr>
          <p:spPr>
            <a:xfrm>
              <a:off x="42207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33" name="TextBox 32"/>
            <p:cNvSpPr txBox="1"/>
            <p:nvPr/>
          </p:nvSpPr>
          <p:spPr>
            <a:xfrm>
              <a:off x="4812189"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6" name="TextBox 35"/>
            <p:cNvSpPr txBox="1"/>
            <p:nvPr/>
          </p:nvSpPr>
          <p:spPr>
            <a:xfrm>
              <a:off x="2708167" y="2024390"/>
              <a:ext cx="1266693" cy="261610"/>
            </a:xfrm>
            <a:prstGeom prst="rect">
              <a:avLst/>
            </a:prstGeom>
            <a:noFill/>
          </p:spPr>
          <p:txBody>
            <a:bodyPr wrap="none" rtlCol="0">
              <a:spAutoFit/>
            </a:bodyPr>
            <a:lstStyle/>
            <a:p>
              <a:pPr algn="ctr"/>
              <a:r>
                <a:rPr lang="en-US" sz="1100" dirty="0" smtClean="0">
                  <a:latin typeface="Calibri" panose="020F0502020204030204" pitchFamily="34" charset="0"/>
                </a:rPr>
                <a:t>STA B (CTS sender)</a:t>
              </a:r>
              <a:endParaRPr lang="en-US" sz="1100" dirty="0">
                <a:latin typeface="Calibri" panose="020F0502020204030204" pitchFamily="34" charset="0"/>
              </a:endParaRPr>
            </a:p>
          </p:txBody>
        </p:sp>
        <p:sp>
          <p:nvSpPr>
            <p:cNvPr id="37" name="TextBox 36"/>
            <p:cNvSpPr txBox="1"/>
            <p:nvPr/>
          </p:nvSpPr>
          <p:spPr>
            <a:xfrm>
              <a:off x="4218621" y="2024390"/>
              <a:ext cx="1260281" cy="261610"/>
            </a:xfrm>
            <a:prstGeom prst="rect">
              <a:avLst/>
            </a:prstGeom>
            <a:noFill/>
          </p:spPr>
          <p:txBody>
            <a:bodyPr wrap="none" rtlCol="0">
              <a:spAutoFit/>
            </a:bodyPr>
            <a:lstStyle/>
            <a:p>
              <a:pPr algn="ctr"/>
              <a:r>
                <a:rPr lang="en-US" sz="1100" dirty="0" smtClean="0">
                  <a:latin typeface="Calibri" panose="020F0502020204030204" pitchFamily="34" charset="0"/>
                </a:rPr>
                <a:t>STA A (RTS sender)</a:t>
              </a:r>
              <a:endParaRPr lang="en-US" sz="1100" dirty="0">
                <a:latin typeface="Calibri" panose="020F0502020204030204" pitchFamily="34" charset="0"/>
              </a:endParaRPr>
            </a:p>
          </p:txBody>
        </p:sp>
        <p:sp>
          <p:nvSpPr>
            <p:cNvPr id="39" name="TextBox 38"/>
            <p:cNvSpPr txBox="1"/>
            <p:nvPr/>
          </p:nvSpPr>
          <p:spPr>
            <a:xfrm>
              <a:off x="1337560" y="2046128"/>
              <a:ext cx="1024640" cy="261610"/>
            </a:xfrm>
            <a:prstGeom prst="rect">
              <a:avLst/>
            </a:prstGeom>
            <a:noFill/>
          </p:spPr>
          <p:txBody>
            <a:bodyPr wrap="none" rtlCol="0">
              <a:spAutoFit/>
            </a:bodyPr>
            <a:lstStyle/>
            <a:p>
              <a:pPr algn="ctr"/>
              <a:r>
                <a:rPr lang="en-US" sz="1100" dirty="0" smtClean="0">
                  <a:latin typeface="Calibri" panose="020F0502020204030204" pitchFamily="34" charset="0"/>
                </a:rPr>
                <a:t>STA A or STA B</a:t>
              </a:r>
              <a:endParaRPr lang="en-US" sz="1100" dirty="0">
                <a:latin typeface="Calibri" panose="020F0502020204030204" pitchFamily="34" charset="0"/>
              </a:endParaRPr>
            </a:p>
          </p:txBody>
        </p:sp>
      </p:grpSp>
      <p:sp>
        <p:nvSpPr>
          <p:cNvPr id="41" name="내용 개체 틀 2"/>
          <p:cNvSpPr>
            <a:spLocks noGrp="1"/>
          </p:cNvSpPr>
          <p:nvPr>
            <p:ph idx="1"/>
          </p:nvPr>
        </p:nvSpPr>
        <p:spPr>
          <a:xfrm>
            <a:off x="380999" y="1447800"/>
            <a:ext cx="7974565" cy="1673163"/>
          </a:xfrm>
        </p:spPr>
        <p:txBody>
          <a:bodyPr/>
          <a:lstStyle/>
          <a:p>
            <a:pPr>
              <a:buFont typeface="Arial"/>
              <a:buChar char="•"/>
            </a:pPr>
            <a:r>
              <a:rPr lang="en-US" altLang="ko-KR" sz="1800" b="0" dirty="0" smtClean="0">
                <a:latin typeface="Calibri" panose="020F0502020204030204" pitchFamily="34" charset="0"/>
              </a:rPr>
              <a:t>Condition to allow SR: </a:t>
            </a:r>
          </a:p>
          <a:p>
            <a:pPr lvl="1">
              <a:buFont typeface="Arial"/>
              <a:buChar char="•"/>
            </a:pPr>
            <a:r>
              <a:rPr lang="en-US" altLang="ko-KR" sz="1400" b="0" dirty="0" smtClean="0">
                <a:latin typeface="Calibri" panose="020F0502020204030204" pitchFamily="34" charset="0"/>
              </a:rPr>
              <a:t>Assume OBSS PD = -72dBm</a:t>
            </a:r>
          </a:p>
          <a:p>
            <a:pPr lvl="1">
              <a:buFont typeface="Arial"/>
              <a:buChar char="•"/>
            </a:pPr>
            <a:r>
              <a:rPr lang="en-US" altLang="ko-KR" sz="1400" b="0" dirty="0" smtClean="0">
                <a:latin typeface="Calibri" panose="020F0502020204030204" pitchFamily="34" charset="0"/>
              </a:rPr>
              <a:t>-62dBm &gt; RSSI(RTS) &gt; -72dBm</a:t>
            </a:r>
          </a:p>
          <a:p>
            <a:pPr lvl="1">
              <a:buFont typeface="Arial"/>
              <a:buChar char="•"/>
            </a:pPr>
            <a:r>
              <a:rPr lang="en-US" altLang="ko-KR" sz="1400" dirty="0" smtClean="0">
                <a:latin typeface="Calibri" panose="020F0502020204030204" pitchFamily="34" charset="0"/>
              </a:rPr>
              <a:t>-72dBm &gt; RSSI(CTS)</a:t>
            </a:r>
            <a:endParaRPr lang="en-US" altLang="ko-KR" sz="1400" b="0" dirty="0" smtClean="0">
              <a:latin typeface="Calibri" panose="020F0502020204030204" pitchFamily="34" charset="0"/>
            </a:endParaRP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Reported metrics: average spectral efficiency and averaged increased SR</a:t>
            </a:r>
          </a:p>
        </p:txBody>
      </p:sp>
    </p:spTree>
    <p:extLst>
      <p:ext uri="{BB962C8B-B14F-4D97-AF65-F5344CB8AC3E}">
        <p14:creationId xmlns:p14="http://schemas.microsoft.com/office/powerpoint/2010/main" val="2930390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571625" y="4112135"/>
            <a:ext cx="6048375" cy="1809750"/>
          </a:xfrm>
          <a:prstGeom prst="rect">
            <a:avLst/>
          </a:prstGeom>
        </p:spPr>
      </p:pic>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Results</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2" name="Rectangle 21"/>
          <p:cNvSpPr/>
          <p:nvPr/>
        </p:nvSpPr>
        <p:spPr bwMode="auto">
          <a:xfrm>
            <a:off x="3812974" y="3652776"/>
            <a:ext cx="1521026"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5336973" y="3652776"/>
            <a:ext cx="1511661"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2351788" y="3652776"/>
            <a:ext cx="1461186" cy="229082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1468465" y="3391166"/>
            <a:ext cx="6151535" cy="699254"/>
            <a:chOff x="246291" y="2024390"/>
            <a:chExt cx="6151535" cy="699254"/>
          </a:xfrm>
        </p:grpSpPr>
        <p:sp>
          <p:nvSpPr>
            <p:cNvPr id="19" name="TextBox 18"/>
            <p:cNvSpPr txBox="1"/>
            <p:nvPr/>
          </p:nvSpPr>
          <p:spPr>
            <a:xfrm>
              <a:off x="246291" y="2286000"/>
              <a:ext cx="811441" cy="430887"/>
            </a:xfrm>
            <a:prstGeom prst="rect">
              <a:avLst/>
            </a:prstGeom>
            <a:noFill/>
          </p:spPr>
          <p:txBody>
            <a:bodyPr wrap="none" rtlCol="0">
              <a:spAutoFit/>
            </a:bodyPr>
            <a:lstStyle/>
            <a:p>
              <a:pPr algn="ctr"/>
              <a:r>
                <a:rPr lang="en-US" sz="1100" dirty="0" smtClean="0">
                  <a:latin typeface="Calibri" panose="020F0502020204030204" pitchFamily="34" charset="0"/>
                </a:rPr>
                <a:t>distance </a:t>
              </a:r>
            </a:p>
            <a:p>
              <a:pPr algn="ctr"/>
              <a:r>
                <a:rPr lang="en-US" sz="1100" dirty="0" smtClean="0">
                  <a:latin typeface="Calibri" panose="020F0502020204030204" pitchFamily="34" charset="0"/>
                </a:rPr>
                <a:t>AB (meter)</a:t>
              </a:r>
              <a:endParaRPr lang="en-US" sz="1100" dirty="0">
                <a:latin typeface="Calibri" panose="020F0502020204030204" pitchFamily="34" charset="0"/>
              </a:endParaRPr>
            </a:p>
          </p:txBody>
        </p:sp>
        <p:sp>
          <p:nvSpPr>
            <p:cNvPr id="27" name="TextBox 26"/>
            <p:cNvSpPr txBox="1"/>
            <p:nvPr/>
          </p:nvSpPr>
          <p:spPr>
            <a:xfrm>
              <a:off x="1139130" y="2286000"/>
              <a:ext cx="532518" cy="430887"/>
            </a:xfrm>
            <a:prstGeom prst="rect">
              <a:avLst/>
            </a:prstGeom>
            <a:noFill/>
          </p:spPr>
          <p:txBody>
            <a:bodyPr wrap="none" rtlCol="0">
              <a:spAutoFit/>
            </a:bodyPr>
            <a:lstStyle/>
            <a:p>
              <a:pPr algn="ctr"/>
              <a:r>
                <a:rPr lang="en-US" sz="1100" dirty="0" smtClean="0">
                  <a:latin typeface="Calibri" panose="020F0502020204030204" pitchFamily="34" charset="0"/>
                </a:rPr>
                <a:t>SNR</a:t>
              </a:r>
            </a:p>
            <a:p>
              <a:pPr algn="ctr"/>
              <a:r>
                <a:rPr lang="en-US" sz="1100" dirty="0" smtClean="0">
                  <a:latin typeface="Calibri" panose="020F0502020204030204" pitchFamily="34" charset="0"/>
                </a:rPr>
                <a:t>wo SR</a:t>
              </a:r>
              <a:endParaRPr lang="en-US" sz="1100" dirty="0">
                <a:latin typeface="Calibri" panose="020F0502020204030204" pitchFamily="34" charset="0"/>
              </a:endParaRPr>
            </a:p>
          </p:txBody>
        </p:sp>
        <p:sp>
          <p:nvSpPr>
            <p:cNvPr id="28" name="TextBox 27"/>
            <p:cNvSpPr txBox="1"/>
            <p:nvPr/>
          </p:nvSpPr>
          <p:spPr>
            <a:xfrm>
              <a:off x="1752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a:t>
              </a:r>
              <a:r>
                <a:rPr lang="en-US" sz="1100" dirty="0">
                  <a:latin typeface="Calibri" panose="020F0502020204030204" pitchFamily="34" charset="0"/>
                </a:rPr>
                <a:t> </a:t>
              </a:r>
              <a:r>
                <a:rPr lang="en-US" sz="1100" dirty="0" smtClean="0">
                  <a:latin typeface="Calibri" panose="020F0502020204030204" pitchFamily="34" charset="0"/>
                </a:rPr>
                <a:t>Eff.</a:t>
              </a:r>
              <a:r>
                <a:rPr lang="en-US" sz="1100" dirty="0">
                  <a:latin typeface="Calibri" panose="020F0502020204030204" pitchFamily="34" charset="0"/>
                </a:rPr>
                <a:t> </a:t>
              </a:r>
              <a:endParaRPr lang="en-US" sz="1100" dirty="0" smtClean="0">
                <a:latin typeface="Calibri" panose="020F0502020204030204" pitchFamily="34" charset="0"/>
              </a:endParaRPr>
            </a:p>
            <a:p>
              <a:pPr algn="ctr"/>
              <a:r>
                <a:rPr lang="en-US" sz="1100" dirty="0" smtClean="0">
                  <a:latin typeface="Calibri" panose="020F0502020204030204" pitchFamily="34" charset="0"/>
                </a:rPr>
                <a:t>wo </a:t>
              </a:r>
              <a:r>
                <a:rPr lang="en-US" sz="1100" dirty="0">
                  <a:latin typeface="Calibri" panose="020F0502020204030204" pitchFamily="34" charset="0"/>
                </a:rPr>
                <a:t>SR</a:t>
              </a:r>
            </a:p>
          </p:txBody>
        </p:sp>
        <p:sp>
          <p:nvSpPr>
            <p:cNvPr id="29" name="TextBox 28"/>
            <p:cNvSpPr txBox="1"/>
            <p:nvPr/>
          </p:nvSpPr>
          <p:spPr>
            <a:xfrm>
              <a:off x="5626461" y="2292757"/>
              <a:ext cx="771365" cy="430887"/>
            </a:xfrm>
            <a:prstGeom prst="rect">
              <a:avLst/>
            </a:prstGeom>
            <a:noFill/>
          </p:spPr>
          <p:txBody>
            <a:bodyPr wrap="none" rtlCol="0">
              <a:spAutoFit/>
            </a:bodyPr>
            <a:lstStyle/>
            <a:p>
              <a:pPr algn="ctr"/>
              <a:r>
                <a:rPr lang="en-US" sz="1100" dirty="0" smtClean="0">
                  <a:latin typeface="Calibri" panose="020F0502020204030204" pitchFamily="34" charset="0"/>
                </a:rPr>
                <a:t>Increased </a:t>
              </a:r>
            </a:p>
            <a:p>
              <a:pPr algn="ctr"/>
              <a:r>
                <a:rPr lang="en-US" sz="1100" dirty="0" smtClean="0">
                  <a:latin typeface="Calibri" panose="020F0502020204030204" pitchFamily="34" charset="0"/>
                </a:rPr>
                <a:t>SR (%)</a:t>
              </a:r>
              <a:endParaRPr lang="en-US" sz="1100" dirty="0">
                <a:latin typeface="Calibri" panose="020F0502020204030204" pitchFamily="34" charset="0"/>
              </a:endParaRPr>
            </a:p>
          </p:txBody>
        </p:sp>
        <p:sp>
          <p:nvSpPr>
            <p:cNvPr id="30" name="TextBox 29"/>
            <p:cNvSpPr txBox="1"/>
            <p:nvPr/>
          </p:nvSpPr>
          <p:spPr>
            <a:xfrm>
              <a:off x="2713953" y="2286000"/>
              <a:ext cx="611066"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1" name="TextBox 30"/>
            <p:cNvSpPr txBox="1"/>
            <p:nvPr/>
          </p:nvSpPr>
          <p:spPr>
            <a:xfrm>
              <a:off x="3276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2" name="TextBox 31"/>
            <p:cNvSpPr txBox="1"/>
            <p:nvPr/>
          </p:nvSpPr>
          <p:spPr>
            <a:xfrm>
              <a:off x="42207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33" name="TextBox 32"/>
            <p:cNvSpPr txBox="1"/>
            <p:nvPr/>
          </p:nvSpPr>
          <p:spPr>
            <a:xfrm>
              <a:off x="4812189"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6" name="TextBox 35"/>
            <p:cNvSpPr txBox="1"/>
            <p:nvPr/>
          </p:nvSpPr>
          <p:spPr>
            <a:xfrm>
              <a:off x="2708167" y="2024390"/>
              <a:ext cx="1266693" cy="261610"/>
            </a:xfrm>
            <a:prstGeom prst="rect">
              <a:avLst/>
            </a:prstGeom>
            <a:noFill/>
          </p:spPr>
          <p:txBody>
            <a:bodyPr wrap="none" rtlCol="0">
              <a:spAutoFit/>
            </a:bodyPr>
            <a:lstStyle/>
            <a:p>
              <a:pPr algn="ctr"/>
              <a:r>
                <a:rPr lang="en-US" sz="1100" dirty="0" smtClean="0">
                  <a:latin typeface="Calibri" panose="020F0502020204030204" pitchFamily="34" charset="0"/>
                </a:rPr>
                <a:t>STA B (CTS sender)</a:t>
              </a:r>
              <a:endParaRPr lang="en-US" sz="1100" dirty="0">
                <a:latin typeface="Calibri" panose="020F0502020204030204" pitchFamily="34" charset="0"/>
              </a:endParaRPr>
            </a:p>
          </p:txBody>
        </p:sp>
        <p:sp>
          <p:nvSpPr>
            <p:cNvPr id="37" name="TextBox 36"/>
            <p:cNvSpPr txBox="1"/>
            <p:nvPr/>
          </p:nvSpPr>
          <p:spPr>
            <a:xfrm>
              <a:off x="4218621" y="2024390"/>
              <a:ext cx="1260281" cy="261610"/>
            </a:xfrm>
            <a:prstGeom prst="rect">
              <a:avLst/>
            </a:prstGeom>
            <a:noFill/>
          </p:spPr>
          <p:txBody>
            <a:bodyPr wrap="none" rtlCol="0">
              <a:spAutoFit/>
            </a:bodyPr>
            <a:lstStyle/>
            <a:p>
              <a:pPr algn="ctr"/>
              <a:r>
                <a:rPr lang="en-US" sz="1100" dirty="0" smtClean="0">
                  <a:latin typeface="Calibri" panose="020F0502020204030204" pitchFamily="34" charset="0"/>
                </a:rPr>
                <a:t>STA A (RTS sender)</a:t>
              </a:r>
              <a:endParaRPr lang="en-US" sz="1100" dirty="0">
                <a:latin typeface="Calibri" panose="020F0502020204030204" pitchFamily="34" charset="0"/>
              </a:endParaRPr>
            </a:p>
          </p:txBody>
        </p:sp>
        <p:sp>
          <p:nvSpPr>
            <p:cNvPr id="39" name="TextBox 38"/>
            <p:cNvSpPr txBox="1"/>
            <p:nvPr/>
          </p:nvSpPr>
          <p:spPr>
            <a:xfrm>
              <a:off x="1337560" y="2046128"/>
              <a:ext cx="1024640" cy="261610"/>
            </a:xfrm>
            <a:prstGeom prst="rect">
              <a:avLst/>
            </a:prstGeom>
            <a:noFill/>
          </p:spPr>
          <p:txBody>
            <a:bodyPr wrap="none" rtlCol="0">
              <a:spAutoFit/>
            </a:bodyPr>
            <a:lstStyle/>
            <a:p>
              <a:pPr algn="ctr"/>
              <a:r>
                <a:rPr lang="en-US" sz="1100" dirty="0" smtClean="0">
                  <a:latin typeface="Calibri" panose="020F0502020204030204" pitchFamily="34" charset="0"/>
                </a:rPr>
                <a:t>STA A or STA B</a:t>
              </a:r>
              <a:endParaRPr lang="en-US" sz="1100" dirty="0">
                <a:latin typeface="Calibri" panose="020F0502020204030204" pitchFamily="34" charset="0"/>
              </a:endParaRPr>
            </a:p>
          </p:txBody>
        </p:sp>
      </p:grpSp>
      <p:sp>
        <p:nvSpPr>
          <p:cNvPr id="41" name="내용 개체 틀 2"/>
          <p:cNvSpPr>
            <a:spLocks noGrp="1"/>
          </p:cNvSpPr>
          <p:nvPr>
            <p:ph idx="1"/>
          </p:nvPr>
        </p:nvSpPr>
        <p:spPr>
          <a:xfrm>
            <a:off x="380999" y="1447800"/>
            <a:ext cx="7974565" cy="1673163"/>
          </a:xfrm>
        </p:spPr>
        <p:txBody>
          <a:bodyPr/>
          <a:lstStyle/>
          <a:p>
            <a:pPr>
              <a:buFont typeface="Arial"/>
              <a:buChar char="•"/>
            </a:pPr>
            <a:r>
              <a:rPr lang="en-US" altLang="ko-KR" sz="1800" b="0" dirty="0" smtClean="0">
                <a:latin typeface="Calibri" panose="020F0502020204030204" pitchFamily="34" charset="0"/>
              </a:rPr>
              <a:t>Condition to allow SR: </a:t>
            </a:r>
          </a:p>
          <a:p>
            <a:pPr lvl="1">
              <a:buFont typeface="Arial"/>
              <a:buChar char="•"/>
            </a:pPr>
            <a:r>
              <a:rPr lang="en-US" altLang="ko-KR" sz="1400" dirty="0">
                <a:latin typeface="Calibri" panose="020F0502020204030204" pitchFamily="34" charset="0"/>
              </a:rPr>
              <a:t>Assume OBSS PD = </a:t>
            </a:r>
            <a:r>
              <a:rPr lang="en-US" altLang="ko-KR" sz="1400" dirty="0" smtClean="0">
                <a:latin typeface="Calibri" panose="020F0502020204030204" pitchFamily="34" charset="0"/>
              </a:rPr>
              <a:t>-82dBm</a:t>
            </a:r>
            <a:endParaRPr lang="en-US" altLang="ko-KR" sz="1400" b="0" dirty="0" smtClean="0">
              <a:latin typeface="Calibri" panose="020F0502020204030204" pitchFamily="34" charset="0"/>
            </a:endParaRPr>
          </a:p>
          <a:p>
            <a:pPr lvl="1">
              <a:buFont typeface="Arial"/>
              <a:buChar char="•"/>
            </a:pPr>
            <a:r>
              <a:rPr lang="en-US" altLang="ko-KR" sz="1400" b="0" dirty="0" smtClean="0">
                <a:latin typeface="Calibri" panose="020F0502020204030204" pitchFamily="34" charset="0"/>
              </a:rPr>
              <a:t>-72dBm &gt; RSSI(RTS) &gt; -82dBm</a:t>
            </a:r>
          </a:p>
          <a:p>
            <a:pPr lvl="1">
              <a:buFont typeface="Arial"/>
              <a:buChar char="•"/>
            </a:pPr>
            <a:r>
              <a:rPr lang="en-US" altLang="ko-KR" sz="1400" dirty="0" smtClean="0">
                <a:latin typeface="Calibri" panose="020F0502020204030204" pitchFamily="34" charset="0"/>
              </a:rPr>
              <a:t>-72dBm &gt; RSSI(CTS)</a:t>
            </a:r>
            <a:endParaRPr lang="en-US" altLang="ko-KR" sz="1400" b="0" dirty="0" smtClean="0">
              <a:latin typeface="Calibri" panose="020F0502020204030204" pitchFamily="34" charset="0"/>
            </a:endParaRP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Reported metrics: average spectral efficiency and averaged increased SR</a:t>
            </a:r>
          </a:p>
        </p:txBody>
      </p:sp>
    </p:spTree>
    <p:extLst>
      <p:ext uri="{BB962C8B-B14F-4D97-AF65-F5344CB8AC3E}">
        <p14:creationId xmlns:p14="http://schemas.microsoft.com/office/powerpoint/2010/main" val="1288375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Protection of Response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399"/>
            <a:ext cx="7772400" cy="1371601"/>
          </a:xfrm>
        </p:spPr>
        <p:txBody>
          <a:bodyPr/>
          <a:lstStyle/>
          <a:p>
            <a:pPr>
              <a:buFont typeface="Arial"/>
              <a:buChar char="•"/>
            </a:pPr>
            <a:r>
              <a:rPr lang="en-US" altLang="ko-KR" sz="2000" b="0" dirty="0" smtClean="0">
                <a:latin typeface="Calibri" panose="020F0502020204030204" pitchFamily="34" charset="0"/>
              </a:rPr>
              <a:t>Spatial reuse solutions brings up the issue of protecting the response frames</a:t>
            </a:r>
          </a:p>
          <a:p>
            <a:pPr lvl="1">
              <a:buFont typeface="Arial"/>
              <a:buChar char="•"/>
            </a:pPr>
            <a:r>
              <a:rPr lang="en-US" altLang="ko-KR" sz="1600" b="0" dirty="0" smtClean="0">
                <a:latin typeface="Calibri" panose="020F0502020204030204" pitchFamily="34" charset="0"/>
              </a:rPr>
              <a:t>For instance, a fair and robust spatial reuse need to make sure that the response frames (such as ACK, BA) </a:t>
            </a:r>
            <a:r>
              <a:rPr lang="en-US" altLang="ko-KR" sz="1600" dirty="0" smtClean="0">
                <a:latin typeface="Calibri" panose="020F0502020204030204" pitchFamily="34" charset="0"/>
              </a:rPr>
              <a:t>at STA A is </a:t>
            </a:r>
            <a:r>
              <a:rPr lang="en-US" altLang="ko-KR" sz="1600" dirty="0">
                <a:latin typeface="Calibri" panose="020F0502020204030204" pitchFamily="34" charset="0"/>
              </a:rPr>
              <a:t>minimally affected </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4" name="내용 개체 틀 2"/>
          <p:cNvSpPr txBox="1">
            <a:spLocks/>
          </p:cNvSpPr>
          <p:nvPr/>
        </p:nvSpPr>
        <p:spPr bwMode="auto">
          <a:xfrm>
            <a:off x="457200" y="3200400"/>
            <a:ext cx="7696200" cy="315320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a:buChar char="•"/>
            </a:pPr>
            <a:r>
              <a:rPr lang="en-US" altLang="ko-KR" sz="2000" b="0" kern="0" dirty="0" smtClean="0">
                <a:latin typeface="Calibri" panose="020F0502020204030204" pitchFamily="34" charset="0"/>
              </a:rPr>
              <a:t>One solution is to use transmit power control (TPC) to reduce the amount of interference to STA A (and to STA B)</a:t>
            </a:r>
          </a:p>
          <a:p>
            <a:pPr>
              <a:buFont typeface="Arial"/>
              <a:buChar char="•"/>
            </a:pPr>
            <a:r>
              <a:rPr lang="en-US" altLang="ko-KR" sz="2000" b="0" kern="0" dirty="0" smtClean="0">
                <a:latin typeface="Calibri" panose="020F0502020204030204" pitchFamily="34" charset="0"/>
              </a:rPr>
              <a:t>Another solution is to use </a:t>
            </a:r>
            <a:r>
              <a:rPr lang="en-US" altLang="ko-KR" sz="2000" b="0" kern="0" dirty="0">
                <a:latin typeface="Calibri" panose="020F0502020204030204" pitchFamily="34" charset="0"/>
              </a:rPr>
              <a:t>r</a:t>
            </a:r>
            <a:r>
              <a:rPr lang="en-US" altLang="ko-KR" sz="2000" b="0" kern="0" dirty="0" smtClean="0">
                <a:latin typeface="Calibri" panose="020F0502020204030204" pitchFamily="34" charset="0"/>
              </a:rPr>
              <a:t>obust MCS for response frames (e.g. CTS, ACK, BA </a:t>
            </a:r>
            <a:r>
              <a:rPr lang="en-US" altLang="ko-KR" sz="2000" b="0" kern="0" dirty="0" err="1" smtClean="0">
                <a:latin typeface="Calibri" panose="020F0502020204030204" pitchFamily="34" charset="0"/>
              </a:rPr>
              <a:t>etc</a:t>
            </a:r>
            <a:r>
              <a:rPr lang="en-US" altLang="ko-KR" sz="2000" b="0" kern="0" dirty="0" smtClean="0">
                <a:latin typeface="Calibri" panose="020F0502020204030204" pitchFamily="34" charset="0"/>
              </a:rPr>
              <a:t>) which is a common practice </a:t>
            </a:r>
          </a:p>
          <a:p>
            <a:pPr lvl="1">
              <a:buFont typeface="Arial"/>
              <a:buChar char="•"/>
            </a:pPr>
            <a:r>
              <a:rPr lang="en-US" altLang="ko-KR" sz="1600" kern="0" dirty="0" smtClean="0">
                <a:latin typeface="Calibri" panose="020F0502020204030204" pitchFamily="34" charset="0"/>
              </a:rPr>
              <a:t>E.g. MCS 0-2 offer larger than 10dB interference tolerance compared to MCS 6-9 </a:t>
            </a:r>
          </a:p>
          <a:p>
            <a:pPr lvl="1">
              <a:buFont typeface="Arial"/>
              <a:buChar char="•"/>
            </a:pPr>
            <a:endParaRPr lang="en-US" altLang="ko-KR" sz="1600" b="0" kern="0" dirty="0">
              <a:latin typeface="Calibri" panose="020F0502020204030204" pitchFamily="34" charset="0"/>
            </a:endParaRPr>
          </a:p>
          <a:p>
            <a:pPr>
              <a:buFont typeface="Arial"/>
              <a:buChar char="•"/>
            </a:pPr>
            <a:r>
              <a:rPr lang="en-US" altLang="ko-KR" sz="2000" b="0" kern="0" dirty="0" smtClean="0">
                <a:latin typeface="Calibri" panose="020F0502020204030204" pitchFamily="34" charset="0"/>
              </a:rPr>
              <a:t>Regarding UL MU, since the response frame to a Trigger frame is the UL MU PPDU, it is best if a more the original OBSS PD rule is applied since the actual recipient is the recipient of the response frame.  </a:t>
            </a:r>
            <a:endParaRPr lang="en-US" altLang="ko-KR" sz="2000" b="0" kern="0" dirty="0">
              <a:latin typeface="Calibri" panose="020F0502020204030204" pitchFamily="34" charset="0"/>
            </a:endParaRPr>
          </a:p>
        </p:txBody>
      </p:sp>
    </p:spTree>
    <p:extLst>
      <p:ext uri="{BB962C8B-B14F-4D97-AF65-F5344CB8AC3E}">
        <p14:creationId xmlns:p14="http://schemas.microsoft.com/office/powerpoint/2010/main" val="3722428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TX </a:t>
            </a:r>
            <a:r>
              <a:rPr lang="en-US" altLang="ko-KR" sz="2800" dirty="0">
                <a:latin typeface="Calibri" panose="020F0502020204030204" pitchFamily="34" charset="0"/>
              </a:rPr>
              <a:t>Power Imbalance </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8186949" cy="4798498"/>
          </a:xfrm>
        </p:spPr>
        <p:txBody>
          <a:bodyPr/>
          <a:lstStyle/>
          <a:p>
            <a:pPr>
              <a:buFont typeface="Arial"/>
              <a:buChar char="•"/>
            </a:pPr>
            <a:r>
              <a:rPr lang="en-US" altLang="ko-KR" sz="2000" b="0" dirty="0" smtClean="0">
                <a:latin typeface="Calibri" panose="020F0502020204030204" pitchFamily="34" charset="0"/>
              </a:rPr>
              <a:t>In Nov 2015, the Spatial Reuse (SR) field was accepted in HE SIG-A, where it was stated that one example of its content is TX power (TP)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Presence </a:t>
            </a:r>
            <a:r>
              <a:rPr lang="en-US" altLang="ko-KR" sz="2000" b="0" dirty="0">
                <a:latin typeface="Calibri" panose="020F0502020204030204" pitchFamily="34" charset="0"/>
              </a:rPr>
              <a:t>of </a:t>
            </a:r>
            <a:r>
              <a:rPr lang="en-US" altLang="ko-KR" sz="2000" b="0" dirty="0" smtClean="0">
                <a:latin typeface="Calibri" panose="020F0502020204030204" pitchFamily="34" charset="0"/>
              </a:rPr>
              <a:t>TP </a:t>
            </a:r>
            <a:r>
              <a:rPr lang="en-US" altLang="ko-KR" sz="2000" b="0" dirty="0">
                <a:latin typeface="Calibri" panose="020F0502020204030204" pitchFamily="34" charset="0"/>
              </a:rPr>
              <a:t>in SIG-A is useful for the STAs to refine their CCA </a:t>
            </a:r>
            <a:r>
              <a:rPr lang="en-US" altLang="ko-KR" sz="2000" b="0" dirty="0" smtClean="0">
                <a:latin typeface="Calibri" panose="020F0502020204030204" pitchFamily="34" charset="0"/>
              </a:rPr>
              <a:t>thresholds, particularly when STAs have different TP</a:t>
            </a:r>
          </a:p>
          <a:p>
            <a:pPr lvl="1">
              <a:buFont typeface="Arial"/>
              <a:buChar char="•"/>
            </a:pPr>
            <a:r>
              <a:rPr lang="en-US" altLang="ko-KR" sz="1600" b="0" dirty="0" smtClean="0">
                <a:latin typeface="Calibri" panose="020F0502020204030204" pitchFamily="34" charset="0"/>
              </a:rPr>
              <a:t>AP/STAs </a:t>
            </a:r>
            <a:r>
              <a:rPr lang="en-US" altLang="ko-KR" sz="1600" b="0" dirty="0">
                <a:latin typeface="Calibri" panose="020F0502020204030204" pitchFamily="34" charset="0"/>
              </a:rPr>
              <a:t>have different TP, e.g. AP TP=20dBm and STA TP=17dBm</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Imbalanced TX power could </a:t>
            </a:r>
            <a:r>
              <a:rPr lang="en-US" altLang="ko-KR" sz="2000" b="0" dirty="0">
                <a:latin typeface="Calibri" panose="020F0502020204030204" pitchFamily="34" charset="0"/>
              </a:rPr>
              <a:t>cause a STA </a:t>
            </a:r>
            <a:r>
              <a:rPr lang="en-US" altLang="ko-KR" sz="2000" b="0" dirty="0" smtClean="0">
                <a:latin typeface="Calibri" panose="020F0502020204030204" pitchFamily="34" charset="0"/>
              </a:rPr>
              <a:t>on </a:t>
            </a:r>
            <a:r>
              <a:rPr lang="en-US" altLang="ko-KR" sz="2000" b="0" dirty="0">
                <a:latin typeface="Calibri" panose="020F0502020204030204" pitchFamily="34" charset="0"/>
              </a:rPr>
              <a:t>the border of coverage to back off for another STA </a:t>
            </a:r>
            <a:r>
              <a:rPr lang="en-US" altLang="ko-KR" sz="2000" b="0" dirty="0" smtClean="0">
                <a:latin typeface="Calibri" panose="020F0502020204030204" pitchFamily="34" charset="0"/>
              </a:rPr>
              <a:t>with </a:t>
            </a:r>
            <a:r>
              <a:rPr lang="en-US" altLang="ko-KR" sz="2000" b="0" dirty="0">
                <a:latin typeface="Calibri" panose="020F0502020204030204" pitchFamily="34" charset="0"/>
              </a:rPr>
              <a:t>higher power, </a:t>
            </a:r>
            <a:r>
              <a:rPr lang="en-US" altLang="ko-KR" sz="2000" b="0" dirty="0" smtClean="0">
                <a:latin typeface="Calibri" panose="020F0502020204030204" pitchFamily="34" charset="0"/>
              </a:rPr>
              <a:t>but not the opposite. This is an unfair situation due to imbalance of TP.</a:t>
            </a:r>
            <a:endParaRPr lang="en-US" altLang="ko-KR" sz="20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a:t>
            </a:r>
            <a:r>
              <a:rPr lang="en-US" altLang="ko-KR" sz="2000" b="0" dirty="0">
                <a:latin typeface="Calibri" panose="020F0502020204030204" pitchFamily="34" charset="0"/>
              </a:rPr>
              <a:t>STA that receives a frame with CCA=-82dBm, </a:t>
            </a:r>
            <a:r>
              <a:rPr lang="en-US" altLang="ko-KR" sz="2000" b="0" dirty="0" smtClean="0">
                <a:latin typeface="Calibri" panose="020F0502020204030204" pitchFamily="34" charset="0"/>
              </a:rPr>
              <a:t>may consider its own TP </a:t>
            </a:r>
            <a:r>
              <a:rPr lang="en-US" altLang="ko-KR" sz="2000" b="0" dirty="0">
                <a:latin typeface="Calibri" panose="020F0502020204030204" pitchFamily="34" charset="0"/>
              </a:rPr>
              <a:t>with the TP indicated in the </a:t>
            </a:r>
            <a:r>
              <a:rPr lang="en-US" altLang="ko-KR" sz="2000" b="0" dirty="0" smtClean="0">
                <a:latin typeface="Calibri" panose="020F0502020204030204" pitchFamily="34" charset="0"/>
              </a:rPr>
              <a:t>SIG-A of the received frame to refine PD and OBSS PD</a:t>
            </a:r>
            <a:endParaRPr lang="en-US" altLang="ko-KR"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6948328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Conclusion</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optimum CCA level has been debated within </a:t>
            </a:r>
            <a:r>
              <a:rPr lang="en-US" altLang="ko-KR" sz="2000" b="0" dirty="0" err="1" smtClean="0">
                <a:latin typeface="Calibri" panose="020F0502020204030204" pitchFamily="34" charset="0"/>
              </a:rPr>
              <a:t>TGax</a:t>
            </a:r>
            <a:r>
              <a:rPr lang="en-US" altLang="ko-KR" sz="2000" b="0" dirty="0" smtClean="0">
                <a:latin typeface="Calibri" panose="020F0502020204030204" pitchFamily="34" charset="0"/>
              </a:rPr>
              <a:t> extensively and it seems it’d depend on the topology of the BSS and presence of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different treatment of OBSS frames vs BSS frames, e.g. based on Color field, might be a good solution but it’d also depend on topology and over of BSS and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Current CCA rule offers needed protection when a set of STAs are within reach of each  of each other. But it offers overprotection when some of the recipient STAs are farther from the rest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This contribution proposes to evaluate the status of the medium based on RSSI from a frame and its response frame and revise the status of the medium or NAV</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260054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err="1" smtClean="0">
                <a:latin typeface="Calibri" panose="020F0502020204030204" pitchFamily="34" charset="0"/>
              </a:rPr>
              <a:t>Strawpoll</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572001"/>
          </a:xfrm>
        </p:spPr>
        <p:txBody>
          <a:bodyPr/>
          <a:lstStyle/>
          <a:p>
            <a:pPr>
              <a:buFont typeface="Arial"/>
              <a:buChar char="•"/>
            </a:pPr>
            <a:r>
              <a:rPr lang="en-US" altLang="ko-KR" sz="2000" b="0" dirty="0" smtClean="0">
                <a:latin typeface="Calibri" panose="020F0502020204030204" pitchFamily="34" charset="0"/>
              </a:rPr>
              <a:t>Do you agree that the following text in 11ax SFD to be modified?</a:t>
            </a:r>
          </a:p>
          <a:p>
            <a:pPr marL="0" indent="0">
              <a:buNone/>
            </a:pPr>
            <a:endParaRPr lang="en-US" altLang="ko-KR" sz="2000" b="0" dirty="0" smtClean="0">
              <a:latin typeface="Calibri" panose="020F0502020204030204" pitchFamily="34" charset="0"/>
            </a:endParaRPr>
          </a:p>
          <a:p>
            <a:pPr marL="0" indent="0">
              <a:buNone/>
            </a:pPr>
            <a:r>
              <a:rPr lang="en-US" altLang="ko-KR" sz="2000" dirty="0" smtClean="0">
                <a:latin typeface="Calibri" panose="020F0502020204030204" pitchFamily="34" charset="0"/>
              </a:rPr>
              <a:t>5.1: Features </a:t>
            </a:r>
            <a:r>
              <a:rPr lang="en-US" altLang="ko-KR" sz="2000" dirty="0">
                <a:latin typeface="Calibri" panose="020F0502020204030204" pitchFamily="34" charset="0"/>
              </a:rPr>
              <a:t>for operation in dense </a:t>
            </a:r>
            <a:r>
              <a:rPr lang="en-US" altLang="ko-KR" sz="2000" dirty="0" smtClean="0">
                <a:latin typeface="Calibri" panose="020F0502020204030204" pitchFamily="34" charset="0"/>
              </a:rPr>
              <a:t>environments</a:t>
            </a:r>
          </a:p>
          <a:p>
            <a:pPr marL="0" indent="0">
              <a:buNone/>
            </a:pPr>
            <a:r>
              <a:rPr lang="en-US" altLang="ko-KR" sz="2000" b="0" dirty="0" smtClean="0">
                <a:latin typeface="Calibri" panose="020F0502020204030204" pitchFamily="34" charset="0"/>
              </a:rPr>
              <a:t>The </a:t>
            </a:r>
            <a:r>
              <a:rPr lang="en-US" altLang="ko-KR" sz="2000" b="0" dirty="0">
                <a:latin typeface="Calibri" panose="020F0502020204030204" pitchFamily="34" charset="0"/>
              </a:rPr>
              <a:t>specification to consider a procedure that may revise the </a:t>
            </a:r>
            <a:r>
              <a:rPr lang="en-US" altLang="ko-KR" sz="2000" b="0" dirty="0" smtClean="0">
                <a:latin typeface="Calibri" panose="020F0502020204030204" pitchFamily="34" charset="0"/>
              </a:rPr>
              <a:t>NAV depending </a:t>
            </a:r>
            <a:r>
              <a:rPr lang="en-US" altLang="ko-KR" sz="2000" b="0" dirty="0">
                <a:latin typeface="Calibri" panose="020F0502020204030204" pitchFamily="34" charset="0"/>
              </a:rPr>
              <a:t>on TBD conditions at the recipient of the ongoing OBSS frame</a:t>
            </a:r>
            <a:r>
              <a:rPr lang="en-US" altLang="ko-KR" sz="2000" b="0" dirty="0" smtClean="0">
                <a:latin typeface="Calibri" panose="020F0502020204030204" pitchFamily="34" charset="0"/>
              </a:rPr>
              <a:t>.</a:t>
            </a:r>
          </a:p>
          <a:p>
            <a:r>
              <a:rPr lang="en-US" altLang="ko-KR" sz="2000" b="0" u="sng" dirty="0">
                <a:latin typeface="Calibri" panose="020F0502020204030204" pitchFamily="34" charset="0"/>
              </a:rPr>
              <a:t>A STA that receives </a:t>
            </a:r>
            <a:r>
              <a:rPr lang="en-US" altLang="ko-KR" sz="2000" b="0" u="sng" dirty="0" smtClean="0">
                <a:latin typeface="Calibri" panose="020F0502020204030204" pitchFamily="34" charset="0"/>
              </a:rPr>
              <a:t>an inter-BSS frame with RSSI more than OBSS PD threshold and receives the response frame less than a TBD threshold (e.g. OBSS PD) may set back the </a:t>
            </a:r>
            <a:r>
              <a:rPr lang="en-US" altLang="ko-KR" sz="2000" b="0" u="sng" dirty="0">
                <a:latin typeface="Calibri" panose="020F0502020204030204" pitchFamily="34" charset="0"/>
              </a:rPr>
              <a:t>NAV </a:t>
            </a:r>
            <a:r>
              <a:rPr lang="en-US" altLang="ko-KR" sz="2000" b="0" u="sng" dirty="0" smtClean="0">
                <a:latin typeface="Calibri" panose="020F0502020204030204" pitchFamily="34" charset="0"/>
              </a:rPr>
              <a:t>to the value before receiving the inter-BSS frame. Above rule does not apply if the inter-BSS frame is a </a:t>
            </a:r>
            <a:r>
              <a:rPr lang="en-US" altLang="ko-KR" sz="2000" b="0" u="sng" smtClean="0">
                <a:latin typeface="Calibri" panose="020F0502020204030204" pitchFamily="34" charset="0"/>
              </a:rPr>
              <a:t>Trigger frame. </a:t>
            </a:r>
            <a:endParaRPr lang="en-US" altLang="ko-KR" sz="2000" b="0" u="sng" dirty="0" smtClean="0">
              <a:latin typeface="Calibri" panose="020F0502020204030204" pitchFamily="34" charset="0"/>
            </a:endParaRPr>
          </a:p>
          <a:p>
            <a:pPr marL="0" indent="0">
              <a:buNone/>
            </a:pPr>
            <a:endParaRPr lang="en-US" altLang="ko-KR" sz="2000" b="0" u="sng"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1449101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Appendix</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571183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굴림" pitchFamily="50" charset="-127"/>
              </a:rPr>
              <a:t>Outline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648200"/>
          </a:xfrm>
        </p:spPr>
        <p:txBody>
          <a:bodyPr/>
          <a:lstStyle/>
          <a:p>
            <a:pPr>
              <a:buFont typeface="Arial"/>
              <a:buChar char="•"/>
            </a:pPr>
            <a:r>
              <a:rPr lang="en-US" sz="2000" b="0" dirty="0" smtClean="0">
                <a:latin typeface="Calibri" panose="020F0502020204030204" pitchFamily="34" charset="0"/>
              </a:rPr>
              <a:t>The spatial reuse debate has focused mostly on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	(a) altering the CCA threshold,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special treatment of OBSS frames, …</a:t>
            </a:r>
          </a:p>
          <a:p>
            <a:pPr>
              <a:buFont typeface="Arial"/>
              <a:buChar char="•"/>
            </a:pPr>
            <a:endParaRPr lang="en-US" sz="2000" b="0" dirty="0">
              <a:latin typeface="Calibri" panose="020F0502020204030204" pitchFamily="34" charset="0"/>
            </a:endParaRPr>
          </a:p>
          <a:p>
            <a:pPr>
              <a:buFont typeface="Arial"/>
              <a:buChar char="•"/>
            </a:pPr>
            <a:r>
              <a:rPr lang="en-US" sz="2000" b="0" dirty="0" smtClean="0">
                <a:latin typeface="Calibri" panose="020F0502020204030204" pitchFamily="34" charset="0"/>
              </a:rPr>
              <a:t>This contribution focuses on:</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(a) shortcoming of OBSS PD rule</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the over-protection that legacy CCA rule has, and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proposes how to increase spatial reuse on top of OBSS PD rule</a:t>
            </a:r>
          </a:p>
          <a:p>
            <a:pPr>
              <a:buFont typeface="Arial"/>
              <a:buChar char="•"/>
            </a:pPr>
            <a:endParaRPr lang="en-US" sz="2000" b="0" dirty="0">
              <a:latin typeface="Calibri" panose="020F0502020204030204" pitchFamily="34" charset="0"/>
            </a:endParaRPr>
          </a:p>
          <a:p>
            <a:pPr>
              <a:buFont typeface="Arial"/>
              <a:buChar char="•"/>
            </a:pP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796308"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834243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3810000" y="1710474"/>
            <a:ext cx="5275321" cy="4690326"/>
            <a:chOff x="3830320" y="1465118"/>
            <a:chExt cx="5275321" cy="4690326"/>
          </a:xfrm>
        </p:grpSpPr>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20" y="1465118"/>
              <a:ext cx="5275321" cy="4690326"/>
            </a:xfrm>
            <a:prstGeom prst="rect">
              <a:avLst/>
            </a:prstGeom>
          </p:spPr>
        </p:pic>
        <p:sp>
          <p:nvSpPr>
            <p:cNvPr id="28" name="TextBox 27"/>
            <p:cNvSpPr txBox="1"/>
            <p:nvPr/>
          </p:nvSpPr>
          <p:spPr>
            <a:xfrm>
              <a:off x="5059682" y="5750561"/>
              <a:ext cx="2885021"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STAs</a:t>
              </a:r>
              <a:endParaRPr lang="en-US" sz="1200" dirty="0">
                <a:latin typeface="Calibri" panose="020F0502020204030204" pitchFamily="34" charset="0"/>
              </a:endParaRPr>
            </a:p>
          </p:txBody>
        </p:sp>
        <p:sp>
          <p:nvSpPr>
            <p:cNvPr id="29" name="TextBox 28"/>
            <p:cNvSpPr txBox="1"/>
            <p:nvPr/>
          </p:nvSpPr>
          <p:spPr>
            <a:xfrm rot="16200000">
              <a:off x="2727298" y="3586016"/>
              <a:ext cx="3027175"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prevents</a:t>
              </a:r>
              <a:endParaRPr lang="en-US" sz="1200" dirty="0">
                <a:latin typeface="Calibri" panose="020F0502020204030204" pitchFamily="34" charset="0"/>
              </a:endParaRPr>
            </a:p>
          </p:txBody>
        </p:sp>
      </p:grpSp>
      <p:sp>
        <p:nvSpPr>
          <p:cNvPr id="5122" name="제목 1"/>
          <p:cNvSpPr>
            <a:spLocks noGrp="1"/>
          </p:cNvSpPr>
          <p:nvPr>
            <p:ph type="title"/>
          </p:nvPr>
        </p:nvSpPr>
        <p:spPr/>
        <p:txBody>
          <a:bodyPr/>
          <a:lstStyle/>
          <a:p>
            <a:r>
              <a:rPr lang="en-US" altLang="ko-KR" sz="2800" dirty="0" smtClean="0">
                <a:latin typeface="Calibri" panose="020F0502020204030204" pitchFamily="34" charset="0"/>
              </a:rPr>
              <a:t>Legacy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10001" cy="4798497"/>
          </a:xfrm>
        </p:spPr>
        <p:txBody>
          <a:bodyPr/>
          <a:lstStyle/>
          <a:p>
            <a:pPr>
              <a:buFont typeface="Arial"/>
              <a:buChar char="•"/>
            </a:pPr>
            <a:r>
              <a:rPr lang="en-US" altLang="ko-KR" sz="2000" b="0" dirty="0" smtClean="0">
                <a:latin typeface="Calibri" panose="020F0502020204030204" pitchFamily="34" charset="0"/>
              </a:rPr>
              <a:t>Our previous contribution, 15/588r0, shows that there is a large percentage of reuse that current CCA rule prevents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Even with CCA=-72dBm, there is </a:t>
            </a:r>
            <a:r>
              <a:rPr lang="en-US" altLang="ko-KR" sz="2000" b="0" dirty="0">
                <a:latin typeface="Calibri" panose="020F0502020204030204" pitchFamily="34" charset="0"/>
              </a:rPr>
              <a:t>significant </a:t>
            </a:r>
            <a:r>
              <a:rPr lang="en-US" altLang="ko-KR" sz="2000" b="0" dirty="0" smtClean="0">
                <a:latin typeface="Calibri" panose="020F0502020204030204" pitchFamily="34" charset="0"/>
              </a:rPr>
              <a:t>spatial reuse that due to current CCA rule (being based on the received RSSI from the transmitter) is left unachieved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935901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Background on Color field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648200"/>
          </a:xfrm>
        </p:spPr>
        <p:txBody>
          <a:bodyPr/>
          <a:lstStyle/>
          <a:p>
            <a:pPr>
              <a:buFont typeface="Arial"/>
              <a:buChar char="•"/>
            </a:pPr>
            <a:r>
              <a:rPr lang="en-US" altLang="ko-KR" sz="1800" b="0" dirty="0" smtClean="0">
                <a:latin typeface="Calibri" panose="020F0502020204030204" pitchFamily="34" charset="0"/>
              </a:rPr>
              <a:t>Spatial reuse (SR) motions passed in September 2015 meeting:</a:t>
            </a:r>
          </a:p>
          <a:p>
            <a:pPr lvl="1">
              <a:buFont typeface="Arial"/>
              <a:buChar char="•"/>
            </a:pPr>
            <a:r>
              <a:rPr lang="en-US" altLang="ko-KR" sz="1400" dirty="0" smtClean="0">
                <a:latin typeface="Calibri" panose="020F0502020204030204" pitchFamily="34" charset="0"/>
              </a:rPr>
              <a:t>“The </a:t>
            </a:r>
            <a:r>
              <a:rPr lang="en-US" altLang="ko-KR" sz="1400" dirty="0">
                <a:latin typeface="Calibri" panose="020F0502020204030204" pitchFamily="34" charset="0"/>
              </a:rPr>
              <a:t>STA determines whether the detected frame is an inter-BSS or an intra-BSS frame by using BSS color or MAC address in the MAC header. </a:t>
            </a:r>
            <a:r>
              <a:rPr lang="en-US" altLang="ko-KR" sz="1400" dirty="0">
                <a:solidFill>
                  <a:srgbClr val="0070C0"/>
                </a:solidFill>
                <a:latin typeface="Calibri" panose="020F0502020204030204" pitchFamily="34" charset="0"/>
              </a:rPr>
              <a:t>If the detected frame is an inter-BSS frame, under TBD condition, uses TBD OBSS PD level that is greater than the minimum receive sensitivity </a:t>
            </a:r>
            <a:r>
              <a:rPr lang="en-US" altLang="ko-KR" sz="1400" dirty="0" smtClean="0">
                <a:solidFill>
                  <a:srgbClr val="0070C0"/>
                </a:solidFill>
                <a:latin typeface="Calibri" panose="020F0502020204030204" pitchFamily="34" charset="0"/>
              </a:rPr>
              <a:t>level. </a:t>
            </a:r>
            <a:r>
              <a:rPr lang="en-US" altLang="ko-KR" sz="1400" dirty="0" smtClean="0">
                <a:latin typeface="Calibri" panose="020F0502020204030204" pitchFamily="34" charset="0"/>
              </a:rPr>
              <a:t>NOTE–Maybe </a:t>
            </a:r>
            <a:r>
              <a:rPr lang="en-US" altLang="ko-KR" sz="1400" dirty="0">
                <a:latin typeface="Calibri" panose="020F0502020204030204" pitchFamily="34" charset="0"/>
              </a:rPr>
              <a:t>extra rules need to be added to ensure that all 11ax STAs can make the decision in a consistent manner</a:t>
            </a:r>
            <a:r>
              <a:rPr lang="en-US" altLang="ko-KR" sz="1400" dirty="0" smtClean="0">
                <a:latin typeface="Calibri" panose="020F0502020204030204" pitchFamily="34" charset="0"/>
              </a:rPr>
              <a:t>.” [15/1063r1]</a:t>
            </a:r>
          </a:p>
          <a:p>
            <a:pPr lvl="1">
              <a:buFont typeface="Arial"/>
              <a:buChar char="•"/>
            </a:pPr>
            <a:r>
              <a:rPr lang="en-US" altLang="ko-KR" sz="1400" dirty="0">
                <a:latin typeface="Calibri" panose="020F0502020204030204" pitchFamily="34" charset="0"/>
              </a:rPr>
              <a:t>“</a:t>
            </a:r>
            <a:r>
              <a:rPr lang="en-US" altLang="ko-KR" sz="1400" dirty="0">
                <a:solidFill>
                  <a:srgbClr val="0070C0"/>
                </a:solidFill>
                <a:latin typeface="Calibri" panose="020F0502020204030204" pitchFamily="34" charset="0"/>
              </a:rPr>
              <a:t>A STA should regard an Inter-BSS PPDU with a valid PHY header and that has a receive power/RSSI below the OBSS PD level used by the receiving STA and that meets additional TBD conditions, as not having been received at all </a:t>
            </a:r>
            <a:r>
              <a:rPr lang="en-US" altLang="ko-KR" sz="1400" dirty="0">
                <a:latin typeface="Calibri" panose="020F0502020204030204" pitchFamily="34" charset="0"/>
              </a:rPr>
              <a:t>(e.g., should not update its NAV), except that the medium condition shall indicate BUSY during the period of time that is taken by the receiving STA to validate that the PPDU is from an Inter-BSS, but not longer than the time indicated as the length of the PPDU payload. The OBSS PD level is greater than the minimum receive sensitivity level</a:t>
            </a:r>
            <a:r>
              <a:rPr lang="en-US" altLang="ko-KR" sz="1400" dirty="0" smtClean="0">
                <a:latin typeface="Calibri" panose="020F0502020204030204" pitchFamily="34" charset="0"/>
              </a:rPr>
              <a:t>.” [15/1109r1]</a:t>
            </a:r>
          </a:p>
          <a:p>
            <a:pPr lvl="1">
              <a:buFont typeface="Arial"/>
              <a:buChar char="•"/>
            </a:pPr>
            <a:r>
              <a:rPr lang="en-US" altLang="ko-KR" sz="1400" dirty="0">
                <a:latin typeface="Calibri" panose="020F0502020204030204" pitchFamily="34" charset="0"/>
              </a:rPr>
              <a:t>“An 11ax STA regards a valid OBSS PPDU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a:t>
            </a:r>
            <a:r>
              <a:rPr lang="en-US" altLang="ko-KR" sz="1400" dirty="0">
                <a:solidFill>
                  <a:srgbClr val="0070C0"/>
                </a:solidFill>
                <a:latin typeface="Calibri" panose="020F0502020204030204" pitchFamily="34" charset="0"/>
              </a:rPr>
              <a:t>if the RXPWR of the received PPDU is below the OBSS_PD threshold and TBD conditions are met, noting that the OBSS_PD threshold is accompanied by a TXPWR value and a reduction in the TXPWR may be accompanied by an TBD increase in the OBSS_PD threshold value</a:t>
            </a:r>
            <a:r>
              <a:rPr lang="en-US" altLang="ko-KR" sz="1400" dirty="0" smtClean="0">
                <a:latin typeface="Calibri" panose="020F0502020204030204" pitchFamily="34" charset="0"/>
              </a:rPr>
              <a:t>.” [15/1069r3]</a:t>
            </a:r>
            <a:endParaRPr lang="en-US" altLang="ko-KR" sz="1400" dirty="0">
              <a:latin typeface="Calibri" panose="020F0502020204030204" pitchFamily="34" charset="0"/>
            </a:endParaRPr>
          </a:p>
          <a:p>
            <a:pPr lvl="1">
              <a:buFont typeface="Arial"/>
              <a:buChar char="•"/>
            </a:pPr>
            <a:endParaRPr lang="en-US" altLang="ko-KR" sz="14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934517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572001"/>
          </a:xfrm>
        </p:spPr>
        <p:txBody>
          <a:bodyPr/>
          <a:lstStyle/>
          <a:p>
            <a:pPr>
              <a:buFont typeface="Arial"/>
              <a:buChar char="•"/>
            </a:pPr>
            <a:r>
              <a:rPr lang="en-US" altLang="ko-KR" sz="2000" b="0" dirty="0" smtClean="0">
                <a:latin typeface="Calibri" panose="020F0502020204030204" pitchFamily="34" charset="0"/>
              </a:rPr>
              <a:t>Recently 11ax SFD adopted presence of a Color field in HE SIG-A where STAs can use it to distinguish BSS and OBSS (intra-BSS and inter-BSS) frames</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Based on the Color field/OBSS PD rule, a STA may apply a less sensitive CCA threshold (OBSS PD) to OBSS frames where if the OBSS frame RSSI is below OBSS PD threshold, the STA may ignore the frame</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Above procedure is </a:t>
            </a:r>
            <a:r>
              <a:rPr lang="en-US" altLang="ko-KR" sz="2000" b="0" dirty="0">
                <a:latin typeface="Calibri" panose="020F0502020204030204" pitchFamily="34" charset="0"/>
              </a:rPr>
              <a:t>most effective when </a:t>
            </a:r>
            <a:r>
              <a:rPr lang="en-US" altLang="ko-KR" sz="2000" b="0" dirty="0" smtClean="0">
                <a:latin typeface="Calibri" panose="020F0502020204030204" pitchFamily="34" charset="0"/>
              </a:rPr>
              <a:t>coverage </a:t>
            </a:r>
            <a:r>
              <a:rPr lang="en-US" altLang="ko-KR" sz="2000" b="0" dirty="0">
                <a:latin typeface="Calibri" panose="020F0502020204030204" pitchFamily="34" charset="0"/>
              </a:rPr>
              <a:t>of </a:t>
            </a:r>
            <a:r>
              <a:rPr lang="en-US" altLang="ko-KR" sz="2000" b="0" dirty="0" smtClean="0">
                <a:latin typeface="Calibri" panose="020F0502020204030204" pitchFamily="34" charset="0"/>
              </a:rPr>
              <a:t>OBSSs overlap minimally and boundary </a:t>
            </a:r>
            <a:r>
              <a:rPr lang="en-US" altLang="ko-KR" sz="2000" b="0" dirty="0">
                <a:latin typeface="Calibri" panose="020F0502020204030204" pitchFamily="34" charset="0"/>
              </a:rPr>
              <a:t>STAs back off often </a:t>
            </a:r>
            <a:r>
              <a:rPr lang="en-US" altLang="ko-KR" sz="2000" b="0" dirty="0" smtClean="0">
                <a:latin typeface="Calibri" panose="020F0502020204030204" pitchFamily="34" charset="0"/>
              </a:rPr>
              <a:t>unnecessarily</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However, if </a:t>
            </a:r>
            <a:r>
              <a:rPr lang="en-US" altLang="ko-KR" sz="2000" b="0" dirty="0">
                <a:latin typeface="Calibri" panose="020F0502020204030204" pitchFamily="34" charset="0"/>
              </a:rPr>
              <a:t>overlap of the two OBSS is significant, applying less sensitive CCA (OBSS PD) may cause additional interference </a:t>
            </a:r>
          </a:p>
          <a:p>
            <a:pPr>
              <a:buFont typeface="Arial"/>
              <a:buChar char="•"/>
            </a:pP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625095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426743" cy="1297503"/>
          </a:xfrm>
        </p:spPr>
        <p:txBody>
          <a:bodyPr/>
          <a:lstStyle/>
          <a:p>
            <a:pPr>
              <a:buFont typeface="Arial"/>
              <a:buChar char="•"/>
            </a:pPr>
            <a:r>
              <a:rPr lang="en-US" altLang="ko-KR" sz="1800" b="0" dirty="0" smtClean="0">
                <a:latin typeface="Calibri" panose="020F0502020204030204" pitchFamily="34" charset="0"/>
              </a:rPr>
              <a:t>OBSS PD rule allows STAs to ignore ongoing frame exchange, possibly increasing interference at the recipients, beyond the level that is expected</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29" name="Group 28"/>
          <p:cNvGrpSpPr/>
          <p:nvPr/>
        </p:nvGrpSpPr>
        <p:grpSpPr>
          <a:xfrm>
            <a:off x="5535961" y="1905000"/>
            <a:ext cx="2922239" cy="3149516"/>
            <a:chOff x="5535961" y="3224790"/>
            <a:chExt cx="2922239" cy="3149516"/>
          </a:xfrm>
        </p:grpSpPr>
        <p:sp>
          <p:nvSpPr>
            <p:cNvPr id="32" name="Oval 39"/>
            <p:cNvSpPr>
              <a:spLocks noChangeArrowheads="1"/>
            </p:cNvSpPr>
            <p:nvPr/>
          </p:nvSpPr>
          <p:spPr bwMode="auto">
            <a:xfrm>
              <a:off x="6073011"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6" name="TextBox 35"/>
            <p:cNvSpPr txBox="1"/>
            <p:nvPr/>
          </p:nvSpPr>
          <p:spPr>
            <a:xfrm>
              <a:off x="5535961" y="4250775"/>
              <a:ext cx="1431739"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&lt; OBSS_PD</a:t>
              </a:r>
              <a:endParaRPr lang="en-US" dirty="0">
                <a:latin typeface="Calibri" panose="020F0502020204030204" pitchFamily="34" charset="0"/>
              </a:endParaRPr>
            </a:p>
          </p:txBody>
        </p:sp>
        <p:sp>
          <p:nvSpPr>
            <p:cNvPr id="38" name="TextBox 37"/>
            <p:cNvSpPr txBox="1"/>
            <p:nvPr/>
          </p:nvSpPr>
          <p:spPr>
            <a:xfrm>
              <a:off x="6126048" y="4775004"/>
              <a:ext cx="1427122"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a:t>
              </a:r>
              <a:r>
                <a:rPr lang="en-US" dirty="0">
                  <a:latin typeface="Calibri" panose="020F0502020204030204" pitchFamily="34" charset="0"/>
                </a:rPr>
                <a:t> </a:t>
              </a:r>
              <a:r>
                <a:rPr lang="en-US" dirty="0" smtClean="0">
                  <a:latin typeface="Calibri" panose="020F0502020204030204" pitchFamily="34" charset="0"/>
                </a:rPr>
                <a:t>&gt; OBSS_PD</a:t>
              </a:r>
              <a:endParaRPr lang="en-US" dirty="0">
                <a:latin typeface="Calibri" panose="020F0502020204030204" pitchFamily="34" charset="0"/>
              </a:endParaRPr>
            </a:p>
          </p:txBody>
        </p:sp>
        <p:sp>
          <p:nvSpPr>
            <p:cNvPr id="40" name="Oval 39"/>
            <p:cNvSpPr>
              <a:spLocks noChangeArrowheads="1"/>
            </p:cNvSpPr>
            <p:nvPr/>
          </p:nvSpPr>
          <p:spPr bwMode="auto">
            <a:xfrm>
              <a:off x="5571970" y="3224790"/>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41" name="TextBox 40"/>
            <p:cNvSpPr txBox="1"/>
            <p:nvPr/>
          </p:nvSpPr>
          <p:spPr>
            <a:xfrm>
              <a:off x="6182626" y="5630180"/>
              <a:ext cx="1827744" cy="261610"/>
            </a:xfrm>
            <a:prstGeom prst="rect">
              <a:avLst/>
            </a:prstGeom>
            <a:noFill/>
          </p:spPr>
          <p:txBody>
            <a:bodyPr wrap="none" rtlCol="0">
              <a:spAutoFit/>
            </a:bodyPr>
            <a:lstStyle/>
            <a:p>
              <a:r>
                <a:rPr lang="en-US" sz="1050" dirty="0" smtClean="0">
                  <a:latin typeface="Calibri" panose="020F0502020204030204" pitchFamily="34" charset="0"/>
                </a:rPr>
                <a:t>OBSS_PD range, e.g. -72dBm</a:t>
              </a:r>
              <a:endParaRPr lang="en-US" sz="1050" dirty="0">
                <a:latin typeface="Calibri" panose="020F0502020204030204" pitchFamily="34" charset="0"/>
              </a:endParaRPr>
            </a:p>
          </p:txBody>
        </p:sp>
        <p:sp>
          <p:nvSpPr>
            <p:cNvPr id="42" name="TextBox 41"/>
            <p:cNvSpPr txBox="1"/>
            <p:nvPr/>
          </p:nvSpPr>
          <p:spPr>
            <a:xfrm>
              <a:off x="6453418" y="6120390"/>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43" name="Straight Arrow Connector 42"/>
            <p:cNvCxnSpPr/>
            <p:nvPr/>
          </p:nvCxnSpPr>
          <p:spPr bwMode="auto">
            <a:xfrm flipV="1">
              <a:off x="5914888" y="4630667"/>
              <a:ext cx="266253" cy="9171"/>
            </a:xfrm>
            <a:prstGeom prst="straightConnector1">
              <a:avLst/>
            </a:prstGeom>
            <a:solidFill>
              <a:schemeClr val="accent1"/>
            </a:solidFill>
            <a:ln w="28575" cap="flat" cmpd="sng" algn="ctr">
              <a:solidFill>
                <a:srgbClr val="0070C0"/>
              </a:solidFill>
              <a:prstDash val="solid"/>
              <a:round/>
              <a:headEnd type="none" w="med" len="med"/>
              <a:tailEnd type="arrow" w="med" len="med"/>
            </a:ln>
            <a:effectLst/>
          </p:spPr>
        </p:cxnSp>
        <p:cxnSp>
          <p:nvCxnSpPr>
            <p:cNvPr id="44" name="Straight Arrow Connector 43"/>
            <p:cNvCxnSpPr/>
            <p:nvPr/>
          </p:nvCxnSpPr>
          <p:spPr bwMode="auto">
            <a:xfrm flipV="1">
              <a:off x="5876341" y="4708454"/>
              <a:ext cx="266253" cy="9171"/>
            </a:xfrm>
            <a:prstGeom prst="straightConnector1">
              <a:avLst/>
            </a:prstGeom>
            <a:solidFill>
              <a:schemeClr val="accent1"/>
            </a:solidFill>
            <a:ln w="9525" cap="flat" cmpd="sng" algn="ctr">
              <a:solidFill>
                <a:srgbClr val="0070C0"/>
              </a:solidFill>
              <a:prstDash val="solid"/>
              <a:round/>
              <a:headEnd type="arrow" w="med" len="med"/>
              <a:tailEnd type="none" w="med" len="med"/>
            </a:ln>
            <a:effectLst/>
          </p:spPr>
        </p:cxnSp>
        <p:sp>
          <p:nvSpPr>
            <p:cNvPr id="45" name="TextBox 44"/>
            <p:cNvSpPr txBox="1"/>
            <p:nvPr/>
          </p:nvSpPr>
          <p:spPr>
            <a:xfrm>
              <a:off x="5640883" y="4541674"/>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46" name="TextBox 45"/>
            <p:cNvSpPr txBox="1"/>
            <p:nvPr/>
          </p:nvSpPr>
          <p:spPr>
            <a:xfrm>
              <a:off x="6181570" y="4532503"/>
              <a:ext cx="271228"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7" name="TextBox 46"/>
            <p:cNvSpPr txBox="1"/>
            <p:nvPr/>
          </p:nvSpPr>
          <p:spPr>
            <a:xfrm>
              <a:off x="6832778" y="4532502"/>
              <a:ext cx="266420"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grpSp>
        <p:nvGrpSpPr>
          <p:cNvPr id="5124" name="Group 5123"/>
          <p:cNvGrpSpPr/>
          <p:nvPr/>
        </p:nvGrpSpPr>
        <p:grpSpPr>
          <a:xfrm>
            <a:off x="228600" y="2667000"/>
            <a:ext cx="4791201" cy="1732240"/>
            <a:chOff x="228600" y="4191000"/>
            <a:chExt cx="4791201" cy="1732240"/>
          </a:xfrm>
        </p:grpSpPr>
        <p:cxnSp>
          <p:nvCxnSpPr>
            <p:cNvPr id="8" name="Straight Connector 7"/>
            <p:cNvCxnSpPr/>
            <p:nvPr/>
          </p:nvCxnSpPr>
          <p:spPr bwMode="auto">
            <a:xfrm>
              <a:off x="685800" y="4495800"/>
              <a:ext cx="3200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Rectangle 8"/>
            <p:cNvSpPr/>
            <p:nvPr/>
          </p:nvSpPr>
          <p:spPr bwMode="auto">
            <a:xfrm>
              <a:off x="838200" y="419100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Frame</a:t>
              </a:r>
            </a:p>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From A to B</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48" name="Straight Connector 47"/>
            <p:cNvCxnSpPr/>
            <p:nvPr/>
          </p:nvCxnSpPr>
          <p:spPr bwMode="auto">
            <a:xfrm>
              <a:off x="685800" y="4876800"/>
              <a:ext cx="3544731" cy="75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Rectangle 48"/>
            <p:cNvSpPr/>
            <p:nvPr/>
          </p:nvSpPr>
          <p:spPr bwMode="auto">
            <a:xfrm>
              <a:off x="1981200" y="457200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Response frame From B to A</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50" name="Straight Connector 49"/>
            <p:cNvCxnSpPr/>
            <p:nvPr/>
          </p:nvCxnSpPr>
          <p:spPr bwMode="auto">
            <a:xfrm>
              <a:off x="685800" y="5486400"/>
              <a:ext cx="43340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228600" y="426720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A</a:t>
              </a:r>
              <a:endParaRPr lang="en-US" dirty="0">
                <a:solidFill>
                  <a:srgbClr val="0070C0"/>
                </a:solidFill>
                <a:latin typeface="Calibri" panose="020F0502020204030204" pitchFamily="34" charset="0"/>
              </a:endParaRPr>
            </a:p>
          </p:txBody>
        </p:sp>
        <p:sp>
          <p:nvSpPr>
            <p:cNvPr id="52" name="TextBox 51"/>
            <p:cNvSpPr txBox="1"/>
            <p:nvPr/>
          </p:nvSpPr>
          <p:spPr>
            <a:xfrm>
              <a:off x="228600" y="464820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B</a:t>
              </a:r>
              <a:endParaRPr lang="en-US" dirty="0">
                <a:solidFill>
                  <a:srgbClr val="0070C0"/>
                </a:solidFill>
                <a:latin typeface="Calibri" panose="020F0502020204030204" pitchFamily="34" charset="0"/>
              </a:endParaRPr>
            </a:p>
          </p:txBody>
        </p:sp>
        <p:sp>
          <p:nvSpPr>
            <p:cNvPr id="53" name="TextBox 52"/>
            <p:cNvSpPr txBox="1"/>
            <p:nvPr/>
          </p:nvSpPr>
          <p:spPr>
            <a:xfrm>
              <a:off x="228600" y="5257800"/>
              <a:ext cx="532262" cy="276999"/>
            </a:xfrm>
            <a:prstGeom prst="rect">
              <a:avLst/>
            </a:prstGeom>
            <a:noFill/>
          </p:spPr>
          <p:txBody>
            <a:bodyPr wrap="none" rtlCol="0">
              <a:spAutoFit/>
            </a:bodyPr>
            <a:lstStyle/>
            <a:p>
              <a:r>
                <a:rPr lang="en-US" dirty="0" smtClean="0">
                  <a:solidFill>
                    <a:srgbClr val="FF0000"/>
                  </a:solidFill>
                  <a:latin typeface="Calibri" panose="020F0502020204030204" pitchFamily="34" charset="0"/>
                </a:rPr>
                <a:t>STA C</a:t>
              </a:r>
              <a:endParaRPr lang="en-US" dirty="0">
                <a:solidFill>
                  <a:srgbClr val="FF0000"/>
                </a:solidFill>
                <a:latin typeface="Calibri" panose="020F0502020204030204" pitchFamily="34" charset="0"/>
              </a:endParaRPr>
            </a:p>
          </p:txBody>
        </p:sp>
        <p:cxnSp>
          <p:nvCxnSpPr>
            <p:cNvPr id="15" name="Straight Arrow Connector 14"/>
            <p:cNvCxnSpPr/>
            <p:nvPr/>
          </p:nvCxnSpPr>
          <p:spPr bwMode="auto">
            <a:xfrm>
              <a:off x="838200" y="4572000"/>
              <a:ext cx="0" cy="866001"/>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16" name="TextBox 15"/>
            <p:cNvSpPr txBox="1"/>
            <p:nvPr/>
          </p:nvSpPr>
          <p:spPr>
            <a:xfrm>
              <a:off x="838200" y="5181600"/>
              <a:ext cx="1109599" cy="230832"/>
            </a:xfrm>
            <a:prstGeom prst="rect">
              <a:avLst/>
            </a:prstGeom>
            <a:noFill/>
          </p:spPr>
          <p:txBody>
            <a:bodyPr wrap="none" rtlCol="0">
              <a:spAutoFit/>
            </a:bodyPr>
            <a:lstStyle/>
            <a:p>
              <a:r>
                <a:rPr lang="en-US" sz="900" dirty="0" smtClean="0">
                  <a:latin typeface="Calibri" panose="020F0502020204030204" pitchFamily="34" charset="0"/>
                </a:rPr>
                <a:t>RSSI_AC &lt; OBSS_PD</a:t>
              </a:r>
              <a:endParaRPr lang="en-US" sz="900" dirty="0">
                <a:latin typeface="Calibri" panose="020F0502020204030204" pitchFamily="34" charset="0"/>
              </a:endParaRPr>
            </a:p>
          </p:txBody>
        </p:sp>
        <p:cxnSp>
          <p:nvCxnSpPr>
            <p:cNvPr id="54" name="Straight Arrow Connector 53"/>
            <p:cNvCxnSpPr/>
            <p:nvPr/>
          </p:nvCxnSpPr>
          <p:spPr bwMode="auto">
            <a:xfrm>
              <a:off x="1981200" y="4925199"/>
              <a:ext cx="0" cy="512802"/>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55" name="TextBox 54"/>
            <p:cNvSpPr txBox="1"/>
            <p:nvPr/>
          </p:nvSpPr>
          <p:spPr>
            <a:xfrm>
              <a:off x="1981200" y="5181600"/>
              <a:ext cx="1109599" cy="230832"/>
            </a:xfrm>
            <a:prstGeom prst="rect">
              <a:avLst/>
            </a:prstGeom>
            <a:noFill/>
          </p:spPr>
          <p:txBody>
            <a:bodyPr wrap="none" rtlCol="0">
              <a:spAutoFit/>
            </a:bodyPr>
            <a:lstStyle/>
            <a:p>
              <a:r>
                <a:rPr lang="en-US" sz="900" dirty="0" smtClean="0">
                  <a:latin typeface="Calibri" panose="020F0502020204030204" pitchFamily="34" charset="0"/>
                </a:rPr>
                <a:t>RSSI_BC &gt; OBSS_PD</a:t>
              </a:r>
              <a:endParaRPr lang="en-US" sz="900" dirty="0">
                <a:latin typeface="Calibri" panose="020F0502020204030204" pitchFamily="34" charset="0"/>
              </a:endParaRPr>
            </a:p>
          </p:txBody>
        </p:sp>
        <p:sp>
          <p:nvSpPr>
            <p:cNvPr id="56" name="TextBox 55"/>
            <p:cNvSpPr txBox="1"/>
            <p:nvPr/>
          </p:nvSpPr>
          <p:spPr>
            <a:xfrm>
              <a:off x="752602" y="5457110"/>
              <a:ext cx="1304798" cy="461665"/>
            </a:xfrm>
            <a:prstGeom prst="rect">
              <a:avLst/>
            </a:prstGeom>
            <a:noFill/>
          </p:spPr>
          <p:txBody>
            <a:bodyPr wrap="square" rtlCol="0">
              <a:spAutoFit/>
            </a:bodyPr>
            <a:lstStyle/>
            <a:p>
              <a:r>
                <a:rPr lang="en-US" sz="800" dirty="0" smtClean="0">
                  <a:latin typeface="Calibri" panose="020F0502020204030204" pitchFamily="34" charset="0"/>
                </a:rPr>
                <a:t>STA C ignores STA A’s frame and starts BO timer to access the medium</a:t>
              </a:r>
            </a:p>
          </p:txBody>
        </p:sp>
        <p:sp>
          <p:nvSpPr>
            <p:cNvPr id="57" name="TextBox 56"/>
            <p:cNvSpPr txBox="1"/>
            <p:nvPr/>
          </p:nvSpPr>
          <p:spPr>
            <a:xfrm>
              <a:off x="1904998" y="5461575"/>
              <a:ext cx="3114803" cy="461665"/>
            </a:xfrm>
            <a:prstGeom prst="rect">
              <a:avLst/>
            </a:prstGeom>
            <a:noFill/>
          </p:spPr>
          <p:txBody>
            <a:bodyPr wrap="square" rtlCol="0">
              <a:spAutoFit/>
            </a:bodyPr>
            <a:lstStyle/>
            <a:p>
              <a:r>
                <a:rPr lang="en-US" sz="800" dirty="0" smtClean="0">
                  <a:latin typeface="Calibri" panose="020F0502020204030204" pitchFamily="34" charset="0"/>
                </a:rPr>
                <a:t>Since STA A’s frame is short </a:t>
              </a:r>
              <a:r>
                <a:rPr lang="en-US" sz="800" dirty="0">
                  <a:latin typeface="Calibri" panose="020F0502020204030204" pitchFamily="34" charset="0"/>
                </a:rPr>
                <a:t>it is </a:t>
              </a:r>
              <a:r>
                <a:rPr lang="en-US" sz="800" dirty="0" smtClean="0">
                  <a:latin typeface="Calibri" panose="020F0502020204030204" pitchFamily="34" charset="0"/>
                </a:rPr>
                <a:t>less likely </a:t>
              </a:r>
              <a:r>
                <a:rPr lang="en-US" sz="800" dirty="0">
                  <a:latin typeface="Calibri" panose="020F0502020204030204" pitchFamily="34" charset="0"/>
                </a:rPr>
                <a:t>that STA C </a:t>
              </a:r>
              <a:r>
                <a:rPr lang="en-US" sz="800" dirty="0" smtClean="0">
                  <a:latin typeface="Calibri" panose="020F0502020204030204" pitchFamily="34" charset="0"/>
                </a:rPr>
                <a:t>BO timer </a:t>
              </a:r>
              <a:r>
                <a:rPr lang="en-US" sz="800" dirty="0">
                  <a:latin typeface="Calibri" panose="020F0502020204030204" pitchFamily="34" charset="0"/>
                </a:rPr>
                <a:t>expires </a:t>
              </a:r>
              <a:r>
                <a:rPr lang="en-US" sz="800" dirty="0" smtClean="0">
                  <a:latin typeface="Calibri" panose="020F0502020204030204" pitchFamily="34" charset="0"/>
                </a:rPr>
                <a:t>before arrival of the response frame from STA B, hence STA C may set the NAV according to the response frame</a:t>
              </a:r>
            </a:p>
          </p:txBody>
        </p:sp>
      </p:grpSp>
      <p:grpSp>
        <p:nvGrpSpPr>
          <p:cNvPr id="5136" name="Group 5135"/>
          <p:cNvGrpSpPr/>
          <p:nvPr/>
        </p:nvGrpSpPr>
        <p:grpSpPr>
          <a:xfrm>
            <a:off x="228600" y="4648200"/>
            <a:ext cx="6604178" cy="1732240"/>
            <a:chOff x="228600" y="4545450"/>
            <a:chExt cx="6604178" cy="1732240"/>
          </a:xfrm>
        </p:grpSpPr>
        <p:cxnSp>
          <p:nvCxnSpPr>
            <p:cNvPr id="86" name="Straight Connector 85"/>
            <p:cNvCxnSpPr/>
            <p:nvPr/>
          </p:nvCxnSpPr>
          <p:spPr bwMode="auto">
            <a:xfrm>
              <a:off x="685800" y="4850250"/>
              <a:ext cx="473053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7" name="Rectangle 86"/>
            <p:cNvSpPr/>
            <p:nvPr/>
          </p:nvSpPr>
          <p:spPr bwMode="auto">
            <a:xfrm>
              <a:off x="838200" y="4545450"/>
              <a:ext cx="331326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Frame</a:t>
              </a:r>
            </a:p>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From A to B</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88" name="Straight Connector 87"/>
            <p:cNvCxnSpPr/>
            <p:nvPr/>
          </p:nvCxnSpPr>
          <p:spPr bwMode="auto">
            <a:xfrm>
              <a:off x="685800" y="5231250"/>
              <a:ext cx="5229088"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9" name="Rectangle 88"/>
            <p:cNvSpPr/>
            <p:nvPr/>
          </p:nvSpPr>
          <p:spPr bwMode="auto">
            <a:xfrm>
              <a:off x="4306732" y="492645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Response frame From B to A</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90" name="Straight Connector 89"/>
            <p:cNvCxnSpPr/>
            <p:nvPr/>
          </p:nvCxnSpPr>
          <p:spPr bwMode="auto">
            <a:xfrm flipV="1">
              <a:off x="685800" y="5811560"/>
              <a:ext cx="6146978" cy="893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1" name="TextBox 90"/>
            <p:cNvSpPr txBox="1"/>
            <p:nvPr/>
          </p:nvSpPr>
          <p:spPr>
            <a:xfrm>
              <a:off x="228600" y="462165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A</a:t>
              </a:r>
              <a:endParaRPr lang="en-US" dirty="0">
                <a:solidFill>
                  <a:srgbClr val="0070C0"/>
                </a:solidFill>
                <a:latin typeface="Calibri" panose="020F0502020204030204" pitchFamily="34" charset="0"/>
              </a:endParaRPr>
            </a:p>
          </p:txBody>
        </p:sp>
        <p:sp>
          <p:nvSpPr>
            <p:cNvPr id="92" name="TextBox 91"/>
            <p:cNvSpPr txBox="1"/>
            <p:nvPr/>
          </p:nvSpPr>
          <p:spPr>
            <a:xfrm>
              <a:off x="228600" y="500265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B</a:t>
              </a:r>
              <a:endParaRPr lang="en-US" dirty="0">
                <a:solidFill>
                  <a:srgbClr val="0070C0"/>
                </a:solidFill>
                <a:latin typeface="Calibri" panose="020F0502020204030204" pitchFamily="34" charset="0"/>
              </a:endParaRPr>
            </a:p>
          </p:txBody>
        </p:sp>
        <p:sp>
          <p:nvSpPr>
            <p:cNvPr id="93" name="TextBox 92"/>
            <p:cNvSpPr txBox="1"/>
            <p:nvPr/>
          </p:nvSpPr>
          <p:spPr>
            <a:xfrm>
              <a:off x="228600" y="5612250"/>
              <a:ext cx="532262" cy="276999"/>
            </a:xfrm>
            <a:prstGeom prst="rect">
              <a:avLst/>
            </a:prstGeom>
            <a:noFill/>
          </p:spPr>
          <p:txBody>
            <a:bodyPr wrap="none" rtlCol="0">
              <a:spAutoFit/>
            </a:bodyPr>
            <a:lstStyle/>
            <a:p>
              <a:r>
                <a:rPr lang="en-US" dirty="0" smtClean="0">
                  <a:solidFill>
                    <a:srgbClr val="FF0000"/>
                  </a:solidFill>
                  <a:latin typeface="Calibri" panose="020F0502020204030204" pitchFamily="34" charset="0"/>
                </a:rPr>
                <a:t>STA C</a:t>
              </a:r>
              <a:endParaRPr lang="en-US" dirty="0">
                <a:solidFill>
                  <a:srgbClr val="FF0000"/>
                </a:solidFill>
                <a:latin typeface="Calibri" panose="020F0502020204030204" pitchFamily="34" charset="0"/>
              </a:endParaRPr>
            </a:p>
          </p:txBody>
        </p:sp>
        <p:cxnSp>
          <p:nvCxnSpPr>
            <p:cNvPr id="94" name="Straight Arrow Connector 93"/>
            <p:cNvCxnSpPr/>
            <p:nvPr/>
          </p:nvCxnSpPr>
          <p:spPr bwMode="auto">
            <a:xfrm>
              <a:off x="838200" y="4926450"/>
              <a:ext cx="0" cy="866001"/>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95" name="TextBox 94"/>
            <p:cNvSpPr txBox="1"/>
            <p:nvPr/>
          </p:nvSpPr>
          <p:spPr>
            <a:xfrm>
              <a:off x="838200" y="5536050"/>
              <a:ext cx="1109599" cy="230832"/>
            </a:xfrm>
            <a:prstGeom prst="rect">
              <a:avLst/>
            </a:prstGeom>
            <a:noFill/>
          </p:spPr>
          <p:txBody>
            <a:bodyPr wrap="none" rtlCol="0">
              <a:spAutoFit/>
            </a:bodyPr>
            <a:lstStyle/>
            <a:p>
              <a:r>
                <a:rPr lang="en-US" sz="900" dirty="0" smtClean="0">
                  <a:latin typeface="Calibri" panose="020F0502020204030204" pitchFamily="34" charset="0"/>
                </a:rPr>
                <a:t>RSSI_AC &lt; OBSS_PD</a:t>
              </a:r>
              <a:endParaRPr lang="en-US" sz="900" dirty="0">
                <a:latin typeface="Calibri" panose="020F0502020204030204" pitchFamily="34" charset="0"/>
              </a:endParaRPr>
            </a:p>
          </p:txBody>
        </p:sp>
        <p:cxnSp>
          <p:nvCxnSpPr>
            <p:cNvPr id="96" name="Straight Arrow Connector 95"/>
            <p:cNvCxnSpPr/>
            <p:nvPr/>
          </p:nvCxnSpPr>
          <p:spPr bwMode="auto">
            <a:xfrm>
              <a:off x="4306732" y="5279649"/>
              <a:ext cx="0" cy="512802"/>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97" name="TextBox 96"/>
            <p:cNvSpPr txBox="1"/>
            <p:nvPr/>
          </p:nvSpPr>
          <p:spPr>
            <a:xfrm>
              <a:off x="4306732" y="5536050"/>
              <a:ext cx="1109599" cy="230832"/>
            </a:xfrm>
            <a:prstGeom prst="rect">
              <a:avLst/>
            </a:prstGeom>
            <a:noFill/>
          </p:spPr>
          <p:txBody>
            <a:bodyPr wrap="none" rtlCol="0">
              <a:spAutoFit/>
            </a:bodyPr>
            <a:lstStyle/>
            <a:p>
              <a:r>
                <a:rPr lang="en-US" sz="900" dirty="0" smtClean="0">
                  <a:latin typeface="Calibri" panose="020F0502020204030204" pitchFamily="34" charset="0"/>
                </a:rPr>
                <a:t>RSSI_BC &gt; OBSS_PD</a:t>
              </a:r>
              <a:endParaRPr lang="en-US" sz="900" dirty="0">
                <a:latin typeface="Calibri" panose="020F0502020204030204" pitchFamily="34" charset="0"/>
              </a:endParaRPr>
            </a:p>
          </p:txBody>
        </p:sp>
        <p:sp>
          <p:nvSpPr>
            <p:cNvPr id="98" name="TextBox 97"/>
            <p:cNvSpPr txBox="1"/>
            <p:nvPr/>
          </p:nvSpPr>
          <p:spPr>
            <a:xfrm>
              <a:off x="762000" y="5811560"/>
              <a:ext cx="3352800" cy="215444"/>
            </a:xfrm>
            <a:prstGeom prst="rect">
              <a:avLst/>
            </a:prstGeom>
            <a:noFill/>
          </p:spPr>
          <p:txBody>
            <a:bodyPr wrap="square" rtlCol="0">
              <a:spAutoFit/>
            </a:bodyPr>
            <a:lstStyle/>
            <a:p>
              <a:r>
                <a:rPr lang="en-US" sz="800" dirty="0" smtClean="0">
                  <a:latin typeface="Calibri" panose="020F0502020204030204" pitchFamily="34" charset="0"/>
                </a:rPr>
                <a:t>STA C ignores STA A’s frame </a:t>
              </a:r>
              <a:r>
                <a:rPr lang="en-US" sz="800" dirty="0">
                  <a:latin typeface="Calibri" panose="020F0502020204030204" pitchFamily="34" charset="0"/>
                </a:rPr>
                <a:t>and starts </a:t>
              </a:r>
              <a:r>
                <a:rPr lang="en-US" sz="800" dirty="0" smtClean="0">
                  <a:latin typeface="Calibri" panose="020F0502020204030204" pitchFamily="34" charset="0"/>
                </a:rPr>
                <a:t>BO timer to access the medium</a:t>
              </a:r>
            </a:p>
          </p:txBody>
        </p:sp>
        <p:sp>
          <p:nvSpPr>
            <p:cNvPr id="99" name="TextBox 98"/>
            <p:cNvSpPr txBox="1"/>
            <p:nvPr/>
          </p:nvSpPr>
          <p:spPr>
            <a:xfrm>
              <a:off x="4191000" y="5816025"/>
              <a:ext cx="2590800" cy="461665"/>
            </a:xfrm>
            <a:prstGeom prst="rect">
              <a:avLst/>
            </a:prstGeom>
            <a:noFill/>
          </p:spPr>
          <p:txBody>
            <a:bodyPr wrap="square" rtlCol="0">
              <a:spAutoFit/>
            </a:bodyPr>
            <a:lstStyle/>
            <a:p>
              <a:r>
                <a:rPr lang="en-US" sz="800" dirty="0" smtClean="0">
                  <a:latin typeface="Calibri" panose="020F0502020204030204" pitchFamily="34" charset="0"/>
                </a:rPr>
                <a:t>Since STA A’s frame is long, it is more likely that STA C BO timer expires in the middle of STA A’s frame, and STA C accesses the medium causing interference at STA B</a:t>
              </a:r>
            </a:p>
          </p:txBody>
        </p:sp>
      </p:grpSp>
    </p:spTree>
    <p:extLst>
      <p:ext uri="{BB962C8B-B14F-4D97-AF65-F5344CB8AC3E}">
        <p14:creationId xmlns:p14="http://schemas.microsoft.com/office/powerpoint/2010/main" val="2533511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8305801" cy="4572000"/>
          </a:xfrm>
        </p:spPr>
        <p:txBody>
          <a:bodyPr/>
          <a:lstStyle/>
          <a:p>
            <a:pPr>
              <a:buFont typeface="Arial"/>
              <a:buChar char="•"/>
            </a:pPr>
            <a:r>
              <a:rPr lang="en-US" altLang="ko-KR" sz="1800" b="0" dirty="0" smtClean="0">
                <a:latin typeface="Calibri" panose="020F0502020204030204" pitchFamily="34" charset="0"/>
              </a:rPr>
              <a:t>If STA A and B exchange a short frame or RTS/CTS, it is more likely that STA C’s BO timer does not expire before the start of the response frame</a:t>
            </a:r>
          </a:p>
          <a:p>
            <a:pPr>
              <a:buFont typeface="Arial"/>
              <a:buChar char="•"/>
            </a:pPr>
            <a:r>
              <a:rPr lang="en-US" altLang="ko-KR" sz="1800" b="0" dirty="0" smtClean="0">
                <a:latin typeface="Calibri" panose="020F0502020204030204" pitchFamily="34" charset="0"/>
              </a:rPr>
              <a:t>However, it is still possible that STA C’s BO expires before the start of the response frame and STA C starts transmission, causing interference at STA B. </a:t>
            </a:r>
          </a:p>
          <a:p>
            <a:pPr lvl="1">
              <a:buFont typeface="Arial"/>
              <a:buChar char="•"/>
            </a:pPr>
            <a:r>
              <a:rPr lang="en-US" altLang="ko-KR" sz="1600" b="0" dirty="0" smtClean="0">
                <a:latin typeface="Calibri" panose="020F0502020204030204" pitchFamily="34" charset="0"/>
              </a:rPr>
              <a:t>For instance, even if STA A sends a RTS frame there is still a chance that STA C accesses the medium and sends a frame that could interference </a:t>
            </a:r>
            <a:r>
              <a:rPr lang="en-US" altLang="ko-KR" sz="1600" dirty="0" smtClean="0">
                <a:latin typeface="Calibri" panose="020F0502020204030204" pitchFamily="34" charset="0"/>
              </a:rPr>
              <a:t>to STA B</a:t>
            </a:r>
            <a:endParaRPr lang="en-US" altLang="ko-KR" sz="1600" b="0" dirty="0" smtClean="0">
              <a:latin typeface="Calibri" panose="020F0502020204030204" pitchFamily="34" charset="0"/>
            </a:endParaRPr>
          </a:p>
          <a:p>
            <a:pPr lvl="2">
              <a:buFont typeface="Arial"/>
              <a:buChar char="•"/>
            </a:pPr>
            <a:r>
              <a:rPr lang="en-US" altLang="ko-KR" sz="1400" b="0" dirty="0" smtClean="0">
                <a:latin typeface="Calibri" panose="020F0502020204030204" pitchFamily="34" charset="0"/>
              </a:rPr>
              <a:t>RTS frame duration = 48us</a:t>
            </a:r>
            <a:r>
              <a:rPr lang="en-US" altLang="ko-KR" sz="1400" dirty="0" smtClean="0">
                <a:latin typeface="Calibri" panose="020F0502020204030204" pitchFamily="34" charset="0"/>
              </a:rPr>
              <a:t> and</a:t>
            </a:r>
            <a:r>
              <a:rPr lang="en-US" altLang="ko-KR" sz="1400" b="0" dirty="0" smtClean="0">
                <a:latin typeface="Calibri" panose="020F0502020204030204" pitchFamily="34" charset="0"/>
              </a:rPr>
              <a:t> 36us for MCS 0 and MCS 1</a:t>
            </a:r>
          </a:p>
          <a:p>
            <a:pPr lvl="2">
              <a:buFont typeface="Arial"/>
              <a:buChar char="•"/>
            </a:pPr>
            <a:r>
              <a:rPr lang="en-US" altLang="ko-KR" sz="1400" dirty="0" smtClean="0">
                <a:latin typeface="Calibri" panose="020F0502020204030204" pitchFamily="34" charset="0"/>
              </a:rPr>
              <a:t>If STA C attempts accessing the medium for VO/VI, there is a chance that BO=34us, 43us, 52us … which indicates that possibility of BO expiration before end of the STA A’s frame</a:t>
            </a:r>
          </a:p>
          <a:p>
            <a:pPr lvl="2">
              <a:buFont typeface="Arial"/>
              <a:buChar char="•"/>
            </a:pPr>
            <a:r>
              <a:rPr lang="en-US" altLang="ko-KR" sz="1400" b="0" dirty="0" smtClean="0">
                <a:latin typeface="Calibri" panose="020F0502020204030204" pitchFamily="34" charset="0"/>
              </a:rPr>
              <a:t>If the first frame is longer than RTS, then there is a larger chance that STA C’s BO gets expired in the middle of STA A’s frame </a:t>
            </a:r>
            <a:endParaRPr lang="en-US" altLang="ko-KR" sz="1600" b="0" dirty="0" smtClean="0">
              <a:latin typeface="Calibri" panose="020F0502020204030204" pitchFamily="34" charset="0"/>
            </a:endParaRP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Above shows that in some cases OBSS PD rule would increase collision and the STAs’ BO timers often grow exponentially, diminishing the SR benefits</a:t>
            </a:r>
          </a:p>
          <a:p>
            <a:pPr marL="0" indent="0">
              <a:buNone/>
            </a:pPr>
            <a:r>
              <a:rPr lang="en-US" altLang="ko-KR" sz="1800" b="0" dirty="0" smtClean="0">
                <a:latin typeface="Calibri" panose="020F0502020204030204" pitchFamily="34" charset="0"/>
              </a:rPr>
              <a:t>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65784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Legacy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65676" cy="4572000"/>
          </a:xfrm>
        </p:spPr>
        <p:txBody>
          <a:bodyPr/>
          <a:lstStyle/>
          <a:p>
            <a:pPr>
              <a:buFont typeface="Arial"/>
              <a:buChar char="•"/>
            </a:pPr>
            <a:r>
              <a:rPr lang="en-US" altLang="ko-KR" sz="2000" b="0" dirty="0" smtClean="0">
                <a:latin typeface="Calibri" panose="020F0502020204030204" pitchFamily="34" charset="0"/>
              </a:rPr>
              <a:t>Considering  DL frames in BSS1 (AP A, STA B; Blue color) and BSS2 (AP C, STA D; Red color) shown here, the legacy CCA rule offers: </a:t>
            </a:r>
          </a:p>
          <a:p>
            <a:pPr lvl="1">
              <a:buFont typeface="Arial"/>
              <a:buChar char="•"/>
            </a:pPr>
            <a:r>
              <a:rPr lang="en-US" altLang="ko-KR" sz="1800" b="0" dirty="0" smtClean="0">
                <a:latin typeface="Calibri" panose="020F0502020204030204" pitchFamily="34" charset="0"/>
              </a:rPr>
              <a:t>Right protection for the DL frames whose recipients, e.g. STA B1, are in the cross-coverage areas (both colors are present)</a:t>
            </a:r>
          </a:p>
          <a:p>
            <a:pPr lvl="1">
              <a:buFont typeface="Arial"/>
              <a:buChar char="•"/>
            </a:pPr>
            <a:r>
              <a:rPr lang="en-US" altLang="ko-KR" sz="1800" b="0" dirty="0" smtClean="0">
                <a:latin typeface="Calibri" panose="020F0502020204030204" pitchFamily="34" charset="0"/>
              </a:rPr>
              <a:t>Unnecessary protection for the DL </a:t>
            </a:r>
            <a:r>
              <a:rPr lang="en-US" altLang="ko-KR" sz="1800" dirty="0" smtClean="0">
                <a:latin typeface="Calibri" panose="020F0502020204030204" pitchFamily="34" charset="0"/>
              </a:rPr>
              <a:t>frames whose recipients, </a:t>
            </a:r>
            <a:r>
              <a:rPr lang="en-US" altLang="ko-KR" sz="1800" dirty="0">
                <a:latin typeface="Calibri" panose="020F0502020204030204" pitchFamily="34" charset="0"/>
              </a:rPr>
              <a:t>e.g. STA </a:t>
            </a:r>
            <a:r>
              <a:rPr lang="en-US" altLang="ko-KR" sz="1800" dirty="0" smtClean="0">
                <a:latin typeface="Calibri" panose="020F0502020204030204" pitchFamily="34" charset="0"/>
              </a:rPr>
              <a:t>B2, are outside of cross-coverage area (one color is present)</a:t>
            </a: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Note that above statements are true even if OBSS PD rule is used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5" name="Group 4"/>
          <p:cNvGrpSpPr/>
          <p:nvPr/>
        </p:nvGrpSpPr>
        <p:grpSpPr>
          <a:xfrm>
            <a:off x="5146675" y="1905000"/>
            <a:ext cx="3722688" cy="4362450"/>
            <a:chOff x="5146675" y="1905000"/>
            <a:chExt cx="3722688" cy="4362450"/>
          </a:xfrm>
        </p:grpSpPr>
        <p:sp>
          <p:nvSpPr>
            <p:cNvPr id="22" name="Oval 4"/>
            <p:cNvSpPr>
              <a:spLocks noChangeArrowheads="1"/>
            </p:cNvSpPr>
            <p:nvPr/>
          </p:nvSpPr>
          <p:spPr bwMode="auto">
            <a:xfrm>
              <a:off x="5146675" y="2140846"/>
              <a:ext cx="3018104" cy="3017872"/>
            </a:xfrm>
            <a:prstGeom prst="ellipse">
              <a:avLst/>
            </a:prstGeom>
            <a:solidFill>
              <a:srgbClr val="0070C0">
                <a:alpha val="40000"/>
              </a:srgb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39"/>
            <p:cNvSpPr>
              <a:spLocks noChangeArrowheads="1"/>
            </p:cNvSpPr>
            <p:nvPr/>
          </p:nvSpPr>
          <p:spPr bwMode="auto">
            <a:xfrm>
              <a:off x="5943794" y="3112397"/>
              <a:ext cx="2925569" cy="2926422"/>
            </a:xfrm>
            <a:prstGeom prst="ellipse">
              <a:avLst/>
            </a:prstGeom>
            <a:solidFill>
              <a:srgbClr val="FF0000">
                <a:alpha val="40000"/>
              </a:srgbClr>
            </a:solid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9" name="TextBox 3"/>
            <p:cNvSpPr txBox="1">
              <a:spLocks noChangeArrowheads="1"/>
            </p:cNvSpPr>
            <p:nvPr/>
          </p:nvSpPr>
          <p:spPr bwMode="auto">
            <a:xfrm>
              <a:off x="6477000" y="347547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A</a:t>
              </a:r>
            </a:p>
          </p:txBody>
        </p:sp>
        <p:sp>
          <p:nvSpPr>
            <p:cNvPr id="20" name="TextBox 30"/>
            <p:cNvSpPr txBox="1">
              <a:spLocks noChangeArrowheads="1"/>
            </p:cNvSpPr>
            <p:nvPr/>
          </p:nvSpPr>
          <p:spPr bwMode="auto">
            <a:xfrm>
              <a:off x="5791418" y="289560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B2</a:t>
              </a:r>
              <a:endParaRPr lang="en-US" altLang="en-US" sz="1200" dirty="0">
                <a:ea typeface="SimSun" panose="02010600030101010101" pitchFamily="2" charset="-122"/>
              </a:endParaRPr>
            </a:p>
          </p:txBody>
        </p:sp>
        <p:sp>
          <p:nvSpPr>
            <p:cNvPr id="21" name="TextBox 34"/>
            <p:cNvSpPr txBox="1">
              <a:spLocks noChangeArrowheads="1"/>
            </p:cNvSpPr>
            <p:nvPr/>
          </p:nvSpPr>
          <p:spPr bwMode="auto">
            <a:xfrm>
              <a:off x="7203716" y="444769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C</a:t>
              </a:r>
            </a:p>
          </p:txBody>
        </p:sp>
        <p:sp>
          <p:nvSpPr>
            <p:cNvPr id="24" name="TextBox 41"/>
            <p:cNvSpPr txBox="1">
              <a:spLocks noChangeArrowheads="1"/>
            </p:cNvSpPr>
            <p:nvPr/>
          </p:nvSpPr>
          <p:spPr bwMode="auto">
            <a:xfrm>
              <a:off x="7924636" y="512429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D</a:t>
              </a:r>
            </a:p>
          </p:txBody>
        </p:sp>
        <p:sp>
          <p:nvSpPr>
            <p:cNvPr id="25" name="TextBox 73"/>
            <p:cNvSpPr txBox="1">
              <a:spLocks noChangeArrowheads="1"/>
            </p:cNvSpPr>
            <p:nvPr/>
          </p:nvSpPr>
          <p:spPr bwMode="auto">
            <a:xfrm>
              <a:off x="6060916" y="190500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SimSun" panose="02010600030101010101" pitchFamily="2" charset="-122"/>
                </a:rPr>
                <a:t>A’s coverage</a:t>
              </a:r>
            </a:p>
          </p:txBody>
        </p:sp>
        <p:sp>
          <p:nvSpPr>
            <p:cNvPr id="26" name="TextBox 74"/>
            <p:cNvSpPr txBox="1">
              <a:spLocks noChangeArrowheads="1"/>
            </p:cNvSpPr>
            <p:nvPr/>
          </p:nvSpPr>
          <p:spPr bwMode="auto">
            <a:xfrm>
              <a:off x="7009833" y="599041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SimSun" panose="02010600030101010101" pitchFamily="2" charset="-122"/>
                </a:rPr>
                <a:t>C’s coverage</a:t>
              </a:r>
            </a:p>
          </p:txBody>
        </p:sp>
        <p:cxnSp>
          <p:nvCxnSpPr>
            <p:cNvPr id="27" name="Straight Arrow Connector 2"/>
            <p:cNvCxnSpPr>
              <a:cxnSpLocks noChangeShapeType="1"/>
              <a:endCxn id="20" idx="2"/>
            </p:cNvCxnSpPr>
            <p:nvPr/>
          </p:nvCxnSpPr>
          <p:spPr bwMode="auto">
            <a:xfrm flipH="1" flipV="1">
              <a:off x="6058072" y="3172631"/>
              <a:ext cx="485618" cy="410990"/>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cxnSp>
          <p:nvCxnSpPr>
            <p:cNvPr id="28" name="Straight Arrow Connector 25"/>
            <p:cNvCxnSpPr>
              <a:cxnSpLocks noChangeShapeType="1"/>
            </p:cNvCxnSpPr>
            <p:nvPr/>
          </p:nvCxnSpPr>
          <p:spPr bwMode="auto">
            <a:xfrm>
              <a:off x="7470369" y="470017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9" name="TextBox 28"/>
            <p:cNvSpPr txBox="1"/>
            <p:nvPr/>
          </p:nvSpPr>
          <p:spPr>
            <a:xfrm>
              <a:off x="6350125" y="225617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30" name="TextBox 29"/>
            <p:cNvSpPr txBox="1"/>
            <p:nvPr/>
          </p:nvSpPr>
          <p:spPr>
            <a:xfrm>
              <a:off x="7223346" y="5655095"/>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
          <p:nvSpPr>
            <p:cNvPr id="31" name="TextBox 30"/>
            <p:cNvSpPr txBox="1">
              <a:spLocks noChangeArrowheads="1"/>
            </p:cNvSpPr>
            <p:nvPr/>
          </p:nvSpPr>
          <p:spPr bwMode="auto">
            <a:xfrm>
              <a:off x="6363405" y="4154382"/>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B1</a:t>
              </a:r>
              <a:endParaRPr lang="en-US" altLang="en-US" sz="1200" dirty="0">
                <a:ea typeface="SimSun" panose="02010600030101010101" pitchFamily="2" charset="-122"/>
              </a:endParaRPr>
            </a:p>
          </p:txBody>
        </p:sp>
        <p:cxnSp>
          <p:nvCxnSpPr>
            <p:cNvPr id="32" name="Straight Arrow Connector 2"/>
            <p:cNvCxnSpPr>
              <a:cxnSpLocks noChangeShapeType="1"/>
            </p:cNvCxnSpPr>
            <p:nvPr/>
          </p:nvCxnSpPr>
          <p:spPr bwMode="auto">
            <a:xfrm flipH="1">
              <a:off x="6539040" y="3734799"/>
              <a:ext cx="71642" cy="443783"/>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953466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Evaluation of Interference to Frames’ Recipients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Legacy CCA rule compares the RSSI of a received frame to a threshold  to set medium status</a:t>
            </a:r>
            <a:endParaRPr lang="en-US" altLang="ko-KR" sz="1600" b="0" dirty="0" smtClean="0">
              <a:latin typeface="Calibri" panose="020F0502020204030204" pitchFamily="34" charset="0"/>
            </a:endParaRPr>
          </a:p>
          <a:p>
            <a:pPr lvl="1">
              <a:buFont typeface="Arial"/>
              <a:buChar char="•"/>
            </a:pPr>
            <a:r>
              <a:rPr lang="en-US" altLang="ko-KR" sz="1600" b="0" dirty="0" smtClean="0">
                <a:latin typeface="Calibri" panose="020F0502020204030204" pitchFamily="34" charset="0"/>
              </a:rPr>
              <a:t>This rule limits the level of interference made to the transmitter of the frame</a:t>
            </a:r>
          </a:p>
          <a:p>
            <a:pPr lvl="1">
              <a:buFont typeface="Arial"/>
              <a:buChar char="•"/>
            </a:pPr>
            <a:r>
              <a:rPr lang="en-US" altLang="ko-KR" sz="1600" b="0" dirty="0" smtClean="0">
                <a:latin typeface="Calibri" panose="020F0502020204030204" pitchFamily="34" charset="0"/>
              </a:rPr>
              <a:t>What is missing </a:t>
            </a:r>
            <a:r>
              <a:rPr lang="en-US" altLang="ko-KR" sz="1600" dirty="0" smtClean="0">
                <a:latin typeface="Calibri" panose="020F0502020204030204" pitchFamily="34" charset="0"/>
              </a:rPr>
              <a:t>is the l</a:t>
            </a:r>
            <a:r>
              <a:rPr lang="en-US" altLang="ko-KR" sz="1600" b="0" dirty="0" smtClean="0">
                <a:latin typeface="Calibri" panose="020F0502020204030204" pitchFamily="34" charset="0"/>
              </a:rPr>
              <a:t>evel of interference made to the recipient of a frame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With a single frame exchange, it is difficult to obtain any info about the interference made to the recipient of the frame</a:t>
            </a:r>
          </a:p>
          <a:p>
            <a:pPr>
              <a:buFont typeface="Arial"/>
              <a:buChar char="•"/>
            </a:pPr>
            <a:r>
              <a:rPr lang="en-US" altLang="ko-KR" sz="2000" b="0" dirty="0" smtClean="0">
                <a:latin typeface="Calibri" panose="020F0502020204030204" pitchFamily="34" charset="0"/>
              </a:rPr>
              <a:t>However, considering a frame and its response frame, e.g. RTS and CTS, it is possible to measure the RSSI of both frames and infer the potential interference made to the recipient of a frame</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Based on above, the following motion adopted in SFD:</a:t>
            </a:r>
          </a:p>
          <a:p>
            <a:pPr lvl="1">
              <a:buFont typeface="Arial"/>
              <a:buChar char="•"/>
            </a:pPr>
            <a:r>
              <a:rPr lang="en-US" altLang="ko-KR" sz="1700" dirty="0" smtClean="0">
                <a:latin typeface="Calibri" panose="020F0502020204030204" pitchFamily="34" charset="0"/>
              </a:rPr>
              <a:t>“The </a:t>
            </a:r>
            <a:r>
              <a:rPr lang="en-US" altLang="ko-KR" sz="1700" dirty="0">
                <a:latin typeface="Calibri" panose="020F0502020204030204" pitchFamily="34" charset="0"/>
              </a:rPr>
              <a:t>specification to consider a procedure that may revise the NAV depending on TBD conditions at the recipient of the ongoing OBSS frame</a:t>
            </a:r>
            <a:r>
              <a:rPr lang="en-US" altLang="ko-KR" sz="1700" dirty="0" smtClean="0">
                <a:latin typeface="Calibri" panose="020F0502020204030204" pitchFamily="34" charset="0"/>
              </a:rPr>
              <a:t>.” [15/1104r3]</a:t>
            </a:r>
            <a:endParaRPr lang="en-US" altLang="ko-KR" sz="17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48380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237526" cy="2260454"/>
          </a:xfrm>
        </p:spPr>
        <p:txBody>
          <a:bodyPr/>
          <a:lstStyle/>
          <a:p>
            <a:pPr>
              <a:buFont typeface="Arial"/>
              <a:buChar char="•"/>
            </a:pPr>
            <a:r>
              <a:rPr lang="en-US" altLang="ko-KR" sz="2000" b="0" dirty="0" smtClean="0">
                <a:latin typeface="Calibri" panose="020F0502020204030204" pitchFamily="34" charset="0"/>
              </a:rPr>
              <a:t>STA A </a:t>
            </a:r>
            <a:r>
              <a:rPr lang="en-US" altLang="ko-KR" sz="2000" b="0" dirty="0">
                <a:latin typeface="Calibri" panose="020F0502020204030204" pitchFamily="34" charset="0"/>
              </a:rPr>
              <a:t>and </a:t>
            </a:r>
            <a:r>
              <a:rPr lang="en-US" altLang="ko-KR" sz="2000" b="0" dirty="0" smtClean="0">
                <a:latin typeface="Calibri" panose="020F0502020204030204" pitchFamily="34" charset="0"/>
              </a:rPr>
              <a:t>B </a:t>
            </a:r>
            <a:r>
              <a:rPr lang="en-US" altLang="ko-KR" sz="2000" b="0" dirty="0">
                <a:latin typeface="Calibri" panose="020F0502020204030204" pitchFamily="34" charset="0"/>
              </a:rPr>
              <a:t>exchange </a:t>
            </a:r>
            <a:r>
              <a:rPr lang="en-US" altLang="ko-KR" sz="2000" b="0" dirty="0" smtClean="0">
                <a:latin typeface="Calibri" panose="020F0502020204030204" pitchFamily="34" charset="0"/>
              </a:rPr>
              <a:t>RTS </a:t>
            </a:r>
            <a:r>
              <a:rPr lang="en-US" altLang="ko-KR" sz="2000" b="0" dirty="0">
                <a:latin typeface="Calibri" panose="020F0502020204030204" pitchFamily="34" charset="0"/>
              </a:rPr>
              <a:t>and CTS. </a:t>
            </a:r>
            <a:r>
              <a:rPr lang="en-US" altLang="ko-KR" sz="2000" b="0" dirty="0" smtClean="0">
                <a:latin typeface="Calibri" panose="020F0502020204030204" pitchFamily="34" charset="0"/>
              </a:rPr>
              <a:t>STA </a:t>
            </a:r>
            <a:r>
              <a:rPr lang="en-US" altLang="ko-KR" sz="2000" b="0" dirty="0">
                <a:latin typeface="Calibri" panose="020F0502020204030204" pitchFamily="34" charset="0"/>
              </a:rPr>
              <a:t>C receives the </a:t>
            </a:r>
            <a:r>
              <a:rPr lang="en-US" altLang="ko-KR" sz="2000" b="0" dirty="0" smtClean="0">
                <a:latin typeface="Calibri" panose="020F0502020204030204" pitchFamily="34" charset="0"/>
              </a:rPr>
              <a:t>frames </a:t>
            </a:r>
            <a:r>
              <a:rPr lang="en-US" altLang="ko-KR" sz="2000" b="0" dirty="0">
                <a:latin typeface="Calibri" panose="020F0502020204030204" pitchFamily="34" charset="0"/>
              </a:rPr>
              <a:t>and record the RSSI </a:t>
            </a:r>
            <a:r>
              <a:rPr lang="en-US" altLang="ko-KR" sz="2000" b="0" dirty="0" smtClean="0">
                <a:latin typeface="Calibri" panose="020F0502020204030204" pitchFamily="34" charset="0"/>
              </a:rPr>
              <a:t>of the RTS and CTS frames</a:t>
            </a:r>
            <a:endParaRPr lang="en-US" altLang="ko-KR" sz="2000" b="0" dirty="0">
              <a:latin typeface="Calibri" panose="020F0502020204030204" pitchFamily="34" charset="0"/>
            </a:endParaRPr>
          </a:p>
          <a:p>
            <a:pPr lvl="1">
              <a:buFont typeface="Arial"/>
              <a:buChar char="•"/>
            </a:pPr>
            <a:r>
              <a:rPr lang="en-US" altLang="ko-KR" sz="1600" b="0" dirty="0" smtClean="0">
                <a:latin typeface="Calibri" panose="020F0502020204030204" pitchFamily="34" charset="0"/>
              </a:rPr>
              <a:t>During the frame exchange, STA C observes the legacy CCA rules and sets the NAV accordingly</a:t>
            </a:r>
          </a:p>
          <a:p>
            <a:pPr>
              <a:buFont typeface="Arial"/>
              <a:buChar char="•"/>
            </a:pPr>
            <a:r>
              <a:rPr lang="en-US" altLang="ko-KR" sz="2000" b="0" dirty="0" smtClean="0">
                <a:latin typeface="Calibri" panose="020F0502020204030204" pitchFamily="34" charset="0"/>
              </a:rPr>
              <a:t>Given RSSI_BC, STA C finds out if STA B is nearby, and whether to update NAV</a:t>
            </a:r>
            <a:endParaRPr lang="en-US" altLang="ko-KR"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7" name="Group 46"/>
          <p:cNvGrpSpPr/>
          <p:nvPr/>
        </p:nvGrpSpPr>
        <p:grpSpPr>
          <a:xfrm>
            <a:off x="441866" y="4038600"/>
            <a:ext cx="4968334" cy="2270450"/>
            <a:chOff x="137066" y="4038600"/>
            <a:chExt cx="4968334" cy="2270450"/>
          </a:xfrm>
        </p:grpSpPr>
        <p:cxnSp>
          <p:nvCxnSpPr>
            <p:cNvPr id="3" name="Straight Connector 2"/>
            <p:cNvCxnSpPr/>
            <p:nvPr/>
          </p:nvCxnSpPr>
          <p:spPr bwMode="auto">
            <a:xfrm>
              <a:off x="762000" y="458135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 name="Rectangle 3"/>
            <p:cNvSpPr/>
            <p:nvPr/>
          </p:nvSpPr>
          <p:spPr bwMode="auto">
            <a:xfrm>
              <a:off x="971363" y="4276559"/>
              <a:ext cx="45943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RTS</a:t>
              </a:r>
            </a:p>
          </p:txBody>
        </p:sp>
        <p:sp>
          <p:nvSpPr>
            <p:cNvPr id="23" name="Rectangle 22"/>
            <p:cNvSpPr/>
            <p:nvPr/>
          </p:nvSpPr>
          <p:spPr bwMode="auto">
            <a:xfrm>
              <a:off x="137066" y="43434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24" name="Straight Connector 23"/>
            <p:cNvCxnSpPr/>
            <p:nvPr/>
          </p:nvCxnSpPr>
          <p:spPr bwMode="auto">
            <a:xfrm>
              <a:off x="777334" y="508985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1549592" y="4783510"/>
              <a:ext cx="466881"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CTS</a:t>
              </a:r>
            </a:p>
          </p:txBody>
        </p:sp>
        <p:sp>
          <p:nvSpPr>
            <p:cNvPr id="27" name="Rectangle 26"/>
            <p:cNvSpPr/>
            <p:nvPr/>
          </p:nvSpPr>
          <p:spPr bwMode="auto">
            <a:xfrm>
              <a:off x="152400" y="48518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28" name="Straight Connector 27"/>
            <p:cNvCxnSpPr/>
            <p:nvPr/>
          </p:nvCxnSpPr>
          <p:spPr bwMode="auto">
            <a:xfrm>
              <a:off x="777334" y="570880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Rectangle 29"/>
            <p:cNvSpPr/>
            <p:nvPr/>
          </p:nvSpPr>
          <p:spPr bwMode="auto">
            <a:xfrm>
              <a:off x="152400" y="54708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16" name="Straight Arrow Connector 15"/>
            <p:cNvCxnSpPr/>
            <p:nvPr/>
          </p:nvCxnSpPr>
          <p:spPr bwMode="auto">
            <a:xfrm>
              <a:off x="1012553" y="46482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3" name="Rectangle 32"/>
            <p:cNvSpPr/>
            <p:nvPr/>
          </p:nvSpPr>
          <p:spPr bwMode="auto">
            <a:xfrm>
              <a:off x="685799" y="5156692"/>
              <a:ext cx="744993" cy="22558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RSSI_AC</a:t>
              </a:r>
            </a:p>
          </p:txBody>
        </p:sp>
        <p:cxnSp>
          <p:nvCxnSpPr>
            <p:cNvPr id="34" name="Straight Arrow Connector 33"/>
            <p:cNvCxnSpPr/>
            <p:nvPr/>
          </p:nvCxnSpPr>
          <p:spPr bwMode="auto">
            <a:xfrm flipH="1">
              <a:off x="1600200" y="5105400"/>
              <a:ext cx="1"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5" name="Rectangle 34"/>
            <p:cNvSpPr/>
            <p:nvPr/>
          </p:nvSpPr>
          <p:spPr bwMode="auto">
            <a:xfrm>
              <a:off x="1447800" y="5326269"/>
              <a:ext cx="701328" cy="22078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RSSI_BC</a:t>
              </a:r>
            </a:p>
          </p:txBody>
        </p:sp>
        <p:cxnSp>
          <p:nvCxnSpPr>
            <p:cNvPr id="36" name="Straight Arrow Connector 35"/>
            <p:cNvCxnSpPr/>
            <p:nvPr/>
          </p:nvCxnSpPr>
          <p:spPr bwMode="auto">
            <a:xfrm flipV="1">
              <a:off x="816247" y="5989010"/>
              <a:ext cx="9365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0" name="Straight Arrow Connector 39"/>
            <p:cNvCxnSpPr/>
            <p:nvPr/>
          </p:nvCxnSpPr>
          <p:spPr bwMode="auto">
            <a:xfrm>
              <a:off x="938167" y="4174812"/>
              <a:ext cx="39386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2" name="Rectangle 41"/>
            <p:cNvSpPr/>
            <p:nvPr/>
          </p:nvSpPr>
          <p:spPr bwMode="auto">
            <a:xfrm>
              <a:off x="1447800" y="40386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43" name="Rectangle 42"/>
            <p:cNvSpPr/>
            <p:nvPr/>
          </p:nvSpPr>
          <p:spPr bwMode="auto">
            <a:xfrm>
              <a:off x="932797" y="5784162"/>
              <a:ext cx="6674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0C0"/>
                  </a:solidFill>
                  <a:effectLst/>
                  <a:latin typeface="Calibri" panose="020F0502020204030204" pitchFamily="34" charset="0"/>
                </a:rPr>
                <a:t>Legacy CCA rule</a:t>
              </a:r>
            </a:p>
          </p:txBody>
        </p:sp>
        <p:cxnSp>
          <p:nvCxnSpPr>
            <p:cNvPr id="44" name="Straight Arrow Connector 43"/>
            <p:cNvCxnSpPr/>
            <p:nvPr/>
          </p:nvCxnSpPr>
          <p:spPr bwMode="auto">
            <a:xfrm>
              <a:off x="1783143" y="5989010"/>
              <a:ext cx="309365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6" name="Rectangle 45"/>
            <p:cNvSpPr/>
            <p:nvPr/>
          </p:nvSpPr>
          <p:spPr bwMode="auto">
            <a:xfrm>
              <a:off x="2168873" y="5775650"/>
              <a:ext cx="2250727"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US" sz="1100" b="1" i="0" u="none" strike="noStrike" cap="none" normalizeH="0" baseline="0" dirty="0" smtClean="0">
                  <a:ln>
                    <a:noFill/>
                  </a:ln>
                  <a:solidFill>
                    <a:srgbClr val="0070C0"/>
                  </a:solidFill>
                  <a:effectLst/>
                  <a:latin typeface="Calibri" panose="020F0502020204030204" pitchFamily="34" charset="0"/>
                </a:rPr>
                <a:t>Given RSSI</a:t>
              </a:r>
              <a:r>
                <a:rPr kumimoji="0" lang="en-US" sz="1100" b="1" i="0" u="none" strike="noStrike" cap="none" normalizeH="0" dirty="0" smtClean="0">
                  <a:ln>
                    <a:noFill/>
                  </a:ln>
                  <a:solidFill>
                    <a:srgbClr val="0070C0"/>
                  </a:solidFill>
                  <a:effectLst/>
                  <a:latin typeface="Calibri" panose="020F0502020204030204" pitchFamily="34" charset="0"/>
                </a:rPr>
                <a:t>_AC and RSSI_BC, should RTS/CTS(</a:t>
              </a:r>
              <a:r>
                <a:rPr lang="en-US" sz="1100" b="1" dirty="0" smtClean="0">
                  <a:solidFill>
                    <a:srgbClr val="0070C0"/>
                  </a:solidFill>
                  <a:latin typeface="Calibri" panose="020F0502020204030204" pitchFamily="34" charset="0"/>
                </a:rPr>
                <a:t>NAV) be ignored</a:t>
              </a:r>
              <a:r>
                <a:rPr kumimoji="0" lang="en-US" sz="1100" b="1" i="0" u="none" strike="noStrike" cap="none" normalizeH="0" dirty="0" smtClean="0">
                  <a:ln>
                    <a:noFill/>
                  </a:ln>
                  <a:solidFill>
                    <a:srgbClr val="0070C0"/>
                  </a:solidFill>
                  <a:effectLst/>
                  <a:latin typeface="Calibri" panose="020F0502020204030204" pitchFamily="34" charset="0"/>
                </a:rPr>
                <a:t>?</a:t>
              </a:r>
              <a:endParaRPr kumimoji="0" lang="en-US" sz="1100" b="1" i="0" u="none" strike="noStrike" cap="none" normalizeH="0" baseline="0" dirty="0" smtClean="0">
                <a:ln>
                  <a:noFill/>
                </a:ln>
                <a:solidFill>
                  <a:srgbClr val="0070C0"/>
                </a:solidFill>
                <a:effectLst/>
                <a:latin typeface="Calibri" panose="020F0502020204030204" pitchFamily="34" charset="0"/>
              </a:endParaRPr>
            </a:p>
          </p:txBody>
        </p:sp>
        <p:sp>
          <p:nvSpPr>
            <p:cNvPr id="52" name="Rectangle 51"/>
            <p:cNvSpPr/>
            <p:nvPr/>
          </p:nvSpPr>
          <p:spPr bwMode="auto">
            <a:xfrm>
              <a:off x="2118266" y="4272771"/>
              <a:ext cx="1769323"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3" name="Rectangle 52"/>
            <p:cNvSpPr/>
            <p:nvPr/>
          </p:nvSpPr>
          <p:spPr bwMode="auto">
            <a:xfrm>
              <a:off x="4038600" y="4781969"/>
              <a:ext cx="67511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4434934" y="4189449"/>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grpSp>
      <p:grpSp>
        <p:nvGrpSpPr>
          <p:cNvPr id="2" name="Group 1"/>
          <p:cNvGrpSpPr/>
          <p:nvPr/>
        </p:nvGrpSpPr>
        <p:grpSpPr>
          <a:xfrm>
            <a:off x="5146675" y="2121796"/>
            <a:ext cx="3722688" cy="3897973"/>
            <a:chOff x="5146675" y="2121796"/>
            <a:chExt cx="3722688" cy="3897973"/>
          </a:xfrm>
        </p:grpSpPr>
        <p:sp>
          <p:nvSpPr>
            <p:cNvPr id="9"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0070C0"/>
                  </a:solidFill>
                  <a:ea typeface="SimSun" panose="02010600030101010101" pitchFamily="2" charset="-122"/>
                </a:rPr>
                <a:t>A</a:t>
              </a:r>
            </a:p>
          </p:txBody>
        </p:sp>
        <p:sp>
          <p:nvSpPr>
            <p:cNvPr id="10" name="TextBox 30"/>
            <p:cNvSpPr txBox="1">
              <a:spLocks noChangeArrowheads="1"/>
            </p:cNvSpPr>
            <p:nvPr/>
          </p:nvSpPr>
          <p:spPr bwMode="auto">
            <a:xfrm>
              <a:off x="5760851" y="281603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0070C0"/>
                  </a:solidFill>
                  <a:ea typeface="SimSun" panose="02010600030101010101" pitchFamily="2" charset="-122"/>
                </a:rPr>
                <a:t>B</a:t>
              </a:r>
            </a:p>
          </p:txBody>
        </p:sp>
        <p:sp>
          <p:nvSpPr>
            <p:cNvPr id="11"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FF0000"/>
                  </a:solidFill>
                  <a:ea typeface="SimSun" panose="02010600030101010101" pitchFamily="2" charset="-122"/>
                </a:rPr>
                <a:t>C</a:t>
              </a:r>
            </a:p>
          </p:txBody>
        </p:sp>
        <p:sp>
          <p:nvSpPr>
            <p:cNvPr id="12"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FF0000"/>
                  </a:solidFill>
                  <a:ea typeface="SimSun" panose="02010600030101010101" pitchFamily="2" charset="-122"/>
                </a:rPr>
                <a:t>D</a:t>
              </a:r>
            </a:p>
          </p:txBody>
        </p:sp>
        <p:cxnSp>
          <p:nvCxnSpPr>
            <p:cNvPr id="17" name="Straight Arrow Connector 2"/>
            <p:cNvCxnSpPr>
              <a:cxnSpLocks noChangeShapeType="1"/>
              <a:endCxn id="10" idx="2"/>
            </p:cNvCxnSpPr>
            <p:nvPr/>
          </p:nvCxnSpPr>
          <p:spPr bwMode="auto">
            <a:xfrm flipH="1" flipV="1">
              <a:off x="6027505" y="3093061"/>
              <a:ext cx="485618" cy="410990"/>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463170">
              <a:off x="7012728" y="3602044"/>
              <a:ext cx="7401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RSSI_AC</a:t>
              </a:r>
              <a:endParaRPr lang="en-US" altLang="en-US" sz="1200" dirty="0">
                <a:ea typeface="SimSun" panose="02010600030101010101" pitchFamily="2" charset="-122"/>
              </a:endParaRPr>
            </a:p>
          </p:txBody>
        </p:sp>
        <p:sp>
          <p:nvSpPr>
            <p:cNvPr id="22" name="TextBox 29"/>
            <p:cNvSpPr txBox="1">
              <a:spLocks noChangeArrowheads="1"/>
            </p:cNvSpPr>
            <p:nvPr/>
          </p:nvSpPr>
          <p:spPr bwMode="auto">
            <a:xfrm rot="2463170">
              <a:off x="5861420" y="4186365"/>
              <a:ext cx="788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RSSI_BC</a:t>
              </a:r>
              <a:endParaRPr lang="en-US" altLang="en-US" sz="1200" dirty="0">
                <a:ea typeface="SimSun" panose="02010600030101010101" pitchFamily="2" charset="-122"/>
              </a:endParaRPr>
            </a:p>
          </p:txBody>
        </p:sp>
        <p:sp>
          <p:nvSpPr>
            <p:cNvPr id="5" name="Left Brace 4"/>
            <p:cNvSpPr/>
            <p:nvPr/>
          </p:nvSpPr>
          <p:spPr bwMode="auto">
            <a:xfrm rot="7961499">
              <a:off x="7050668" y="3245499"/>
              <a:ext cx="267164" cy="119932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Left Brace 24"/>
            <p:cNvSpPr/>
            <p:nvPr/>
          </p:nvSpPr>
          <p:spPr bwMode="auto">
            <a:xfrm rot="18735642">
              <a:off x="6253268" y="3118262"/>
              <a:ext cx="267164" cy="198465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6396208" y="2217496"/>
              <a:ext cx="494046"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BSS1</a:t>
              </a:r>
              <a:endParaRPr lang="en-US" b="1" dirty="0">
                <a:solidFill>
                  <a:srgbClr val="0070C0"/>
                </a:solidFill>
                <a:latin typeface="Calibri" panose="020F0502020204030204" pitchFamily="34" charset="0"/>
              </a:endParaRPr>
            </a:p>
          </p:txBody>
        </p:sp>
        <p:sp>
          <p:nvSpPr>
            <p:cNvPr id="50" name="TextBox 49"/>
            <p:cNvSpPr txBox="1"/>
            <p:nvPr/>
          </p:nvSpPr>
          <p:spPr>
            <a:xfrm>
              <a:off x="7184250" y="5667478"/>
              <a:ext cx="494046"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BSS2</a:t>
              </a:r>
              <a:endParaRPr lang="en-US" b="1" dirty="0">
                <a:solidFill>
                  <a:srgbClr val="FF0000"/>
                </a:solidFill>
                <a:latin typeface="Calibri" panose="020F0502020204030204" pitchFamily="34" charset="0"/>
              </a:endParaRPr>
            </a:p>
          </p:txBody>
        </p:sp>
        <p:sp>
          <p:nvSpPr>
            <p:cNvPr id="51" name="TextBox 29"/>
            <p:cNvSpPr txBox="1">
              <a:spLocks noChangeArrowheads="1"/>
            </p:cNvSpPr>
            <p:nvPr/>
          </p:nvSpPr>
          <p:spPr bwMode="auto">
            <a:xfrm rot="2392469">
              <a:off x="5915366" y="3311233"/>
              <a:ext cx="446229"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CTS</a:t>
              </a:r>
              <a:endParaRPr lang="en-US" altLang="en-US" sz="1200" b="0" dirty="0">
                <a:ea typeface="SimSun" panose="02010600030101010101" pitchFamily="2" charset="-122"/>
              </a:endParaRPr>
            </a:p>
          </p:txBody>
        </p:sp>
        <p:sp>
          <p:nvSpPr>
            <p:cNvPr id="55" name="TextBox 29"/>
            <p:cNvSpPr txBox="1">
              <a:spLocks noChangeArrowheads="1"/>
            </p:cNvSpPr>
            <p:nvPr/>
          </p:nvSpPr>
          <p:spPr bwMode="auto">
            <a:xfrm rot="2422860">
              <a:off x="6106825" y="3218536"/>
              <a:ext cx="837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RTS</a:t>
              </a:r>
              <a:endParaRPr lang="en-US" altLang="en-US" sz="1200" b="0" dirty="0">
                <a:ea typeface="SimSun" panose="02010600030101010101" pitchFamily="2" charset="-122"/>
              </a:endParaRPr>
            </a:p>
          </p:txBody>
        </p:sp>
        <p:cxnSp>
          <p:nvCxnSpPr>
            <p:cNvPr id="48" name="Straight Arrow Connector 2"/>
            <p:cNvCxnSpPr>
              <a:cxnSpLocks noChangeShapeType="1"/>
            </p:cNvCxnSpPr>
            <p:nvPr/>
          </p:nvCxnSpPr>
          <p:spPr bwMode="auto">
            <a:xfrm flipH="1" flipV="1">
              <a:off x="6019800" y="3200400"/>
              <a:ext cx="485618" cy="410990"/>
            </a:xfrm>
            <a:prstGeom prst="straightConnector1">
              <a:avLst/>
            </a:prstGeom>
            <a:noFill/>
            <a:ln w="6350" algn="ctr">
              <a:solidFill>
                <a:srgbClr val="0070C0"/>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069575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153852</TotalTime>
  <Words>2646</Words>
  <Application>Microsoft Office PowerPoint</Application>
  <PresentationFormat>On-screen Show (4:3)</PresentationFormat>
  <Paragraphs>327</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Gulim</vt:lpstr>
      <vt:lpstr>Gulim</vt:lpstr>
      <vt:lpstr>SimSun</vt:lpstr>
      <vt:lpstr>SimSun</vt:lpstr>
      <vt:lpstr>Arial</vt:lpstr>
      <vt:lpstr>Calibri</vt:lpstr>
      <vt:lpstr>Times New Roman</vt:lpstr>
      <vt:lpstr>802-11-Submission</vt:lpstr>
      <vt:lpstr>Recipient-aware Spatial Reuse</vt:lpstr>
      <vt:lpstr>Outline</vt:lpstr>
      <vt:lpstr>Background on Color field and OBSS PD Rule</vt:lpstr>
      <vt:lpstr>BSS Color and OBSS PD Rule</vt:lpstr>
      <vt:lpstr>BSS Color and OBSS PD Rule</vt:lpstr>
      <vt:lpstr>BSS Color and OBSS PD Rule</vt:lpstr>
      <vt:lpstr>Legacy CCA Rule</vt:lpstr>
      <vt:lpstr>Evaluation of Interference to Frames’ Recipients</vt:lpstr>
      <vt:lpstr>Response Frame CCA Rule for Spatial Reuse</vt:lpstr>
      <vt:lpstr>Response Frame CCA Rule for Spatial Reuse</vt:lpstr>
      <vt:lpstr>Response Frame CCA Rule for Spatial Reuse</vt:lpstr>
      <vt:lpstr>Simulation Setup</vt:lpstr>
      <vt:lpstr>Simulation Results</vt:lpstr>
      <vt:lpstr>Simulation Results</vt:lpstr>
      <vt:lpstr>Protection of Response Frames</vt:lpstr>
      <vt:lpstr>TX Power Imbalance </vt:lpstr>
      <vt:lpstr>Conclusion</vt:lpstr>
      <vt:lpstr>Strawpoll</vt:lpstr>
      <vt:lpstr>Appendix</vt:lpstr>
      <vt:lpstr>Legacy CCA Rule</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1382</cp:revision>
  <cp:lastPrinted>1998-02-10T13:28:06Z</cp:lastPrinted>
  <dcterms:created xsi:type="dcterms:W3CDTF">2007-05-21T21:00:37Z</dcterms:created>
  <dcterms:modified xsi:type="dcterms:W3CDTF">2016-01-19T14:01:41Z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