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5" r:id="rId2"/>
    <p:sldId id="296" r:id="rId3"/>
    <p:sldId id="306" r:id="rId4"/>
    <p:sldId id="307" r:id="rId5"/>
    <p:sldId id="308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13" autoAdjust="0"/>
    <p:restoredTop sz="94659" autoAdjust="0"/>
  </p:normalViewPr>
  <p:slideViewPr>
    <p:cSldViewPr>
      <p:cViewPr varScale="1">
        <p:scale>
          <a:sx n="66" d="100"/>
          <a:sy n="66" d="100"/>
        </p:scale>
        <p:origin x="-1066" y="-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62" y="232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9717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02004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94810" y="6475413"/>
            <a:ext cx="144911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Liu(Mediatek)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4810" y="6475413"/>
            <a:ext cx="14491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Jianhan Liu (Mediatek)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802.11-16/0058r3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Scenarios and Applications For Long Range </a:t>
            </a:r>
            <a:r>
              <a:rPr lang="en-US" dirty="0" err="1" smtClean="0"/>
              <a:t>WiFi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096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2015-12-13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7162800" y="6477000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Jianhan Liu (Mediatek)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90600" y="2743200"/>
          <a:ext cx="7086600" cy="1982270"/>
        </p:xfrm>
        <a:graphic>
          <a:graphicData uri="http://schemas.openxmlformats.org/drawingml/2006/table">
            <a:tbl>
              <a:tblPr/>
              <a:tblGrid>
                <a:gridCol w="1417320"/>
                <a:gridCol w="1118936"/>
                <a:gridCol w="1566512"/>
                <a:gridCol w="1268128"/>
                <a:gridCol w="1715704"/>
              </a:tblGrid>
              <a:tr h="22245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</a:rPr>
                        <a:t>Name</a:t>
                      </a:r>
                    </a:p>
                  </a:txBody>
                  <a:tcPr marL="77002" marR="77002" marT="38501" marB="385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>
                          <a:solidFill>
                            <a:schemeClr val="tx1"/>
                          </a:solidFill>
                          <a:latin typeface="Times New Roman"/>
                        </a:rPr>
                        <a:t>Affiliation</a:t>
                      </a:r>
                    </a:p>
                  </a:txBody>
                  <a:tcPr marL="77002" marR="77002" marT="38501" marB="385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>
                          <a:solidFill>
                            <a:schemeClr val="tx1"/>
                          </a:solidFill>
                          <a:latin typeface="Times New Roman"/>
                        </a:rPr>
                        <a:t>Address</a:t>
                      </a:r>
                    </a:p>
                  </a:txBody>
                  <a:tcPr marL="77002" marR="77002" marT="38501" marB="385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>
                          <a:solidFill>
                            <a:schemeClr val="tx1"/>
                          </a:solidFill>
                          <a:latin typeface="Times New Roman"/>
                        </a:rPr>
                        <a:t>Phone</a:t>
                      </a:r>
                    </a:p>
                  </a:txBody>
                  <a:tcPr marL="77002" marR="77002" marT="38501" marB="385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>
                          <a:solidFill>
                            <a:schemeClr val="tx1"/>
                          </a:solidFill>
                          <a:latin typeface="Times New Roman"/>
                        </a:rPr>
                        <a:t>Email</a:t>
                      </a:r>
                    </a:p>
                  </a:txBody>
                  <a:tcPr marL="77002" marR="77002" marT="38501" marB="3850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25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b="0" i="0" u="none" strike="noStrik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000" b="0" i="0" u="none" strike="noStrik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900" b="0" i="0" u="none" strike="noStrike" kern="120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96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75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Tianyu Wu</a:t>
                      </a:r>
                      <a:endParaRPr lang="en-GB" sz="1000" b="0" i="0" u="none" strike="noStrike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9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i="0" u="none" strike="noStrike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4425">
                <a:tc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969">
                <a:tc>
                  <a:txBody>
                    <a:bodyPr/>
                    <a:lstStyle/>
                    <a:p>
                      <a:pPr marL="0" marR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7752" marR="57752" marT="6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presentation provides new applications and usage scenarios for consideration in the development of requirements in LRLP.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162800" y="6477000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Jianhan Liu 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Drone for aerial imaging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5181600" cy="4114800"/>
          </a:xfrm>
        </p:spPr>
        <p:txBody>
          <a:bodyPr/>
          <a:lstStyle/>
          <a:p>
            <a:r>
              <a:rPr lang="en-US" sz="2400" dirty="0" smtClean="0"/>
              <a:t>Drone for aerial imaging</a:t>
            </a:r>
          </a:p>
          <a:p>
            <a:pPr lvl="1"/>
            <a:r>
              <a:rPr lang="en-US" sz="2000" dirty="0" smtClean="0"/>
              <a:t>4K video is recorded in the droid</a:t>
            </a:r>
          </a:p>
          <a:p>
            <a:pPr lvl="1"/>
            <a:r>
              <a:rPr lang="en-US" sz="2000" dirty="0" smtClean="0"/>
              <a:t>Low-resolution video/image sends back to remote from droid</a:t>
            </a:r>
          </a:p>
          <a:p>
            <a:pPr lvl="1"/>
            <a:r>
              <a:rPr lang="en-US" sz="2000" dirty="0" smtClean="0"/>
              <a:t>Control signal sends to droid from remote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sz="1800" dirty="0" smtClean="0"/>
              <a:t>Distance: line of sight (LOS), 1 to 2 kilometer</a:t>
            </a:r>
          </a:p>
          <a:p>
            <a:pPr lvl="1"/>
            <a:r>
              <a:rPr lang="en-US" sz="1800" dirty="0" smtClean="0"/>
              <a:t>Data rate: 2 to 4 Mbps</a:t>
            </a:r>
          </a:p>
          <a:p>
            <a:pPr lvl="1"/>
            <a:r>
              <a:rPr lang="en-US" sz="1800" dirty="0" smtClean="0"/>
              <a:t>Current </a:t>
            </a:r>
            <a:r>
              <a:rPr lang="en-US" sz="1800" dirty="0" err="1" smtClean="0"/>
              <a:t>WiFi</a:t>
            </a:r>
            <a:r>
              <a:rPr lang="en-US" sz="1800" dirty="0" smtClean="0"/>
              <a:t> using 20MHz and MCS0 can reach about 400 meters LOS.</a:t>
            </a:r>
          </a:p>
          <a:p>
            <a:pPr lvl="1"/>
            <a:r>
              <a:rPr lang="en-US" sz="1800" dirty="0" smtClean="0"/>
              <a:t>About 15dB enhancement for range is required.  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162800" y="6477000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Jianhan Liu (Mediatek)</a:t>
            </a:r>
            <a:endParaRPr lang="en-US" dirty="0"/>
          </a:p>
        </p:txBody>
      </p:sp>
      <p:pic>
        <p:nvPicPr>
          <p:cNvPr id="29715" name="Picture 19" descr="http://www5.djicdn.com/assets/images/products/phantom-3-pro/index/phantom-3-pro@2x-f072f5a0e0268a2cd2443b92f5b6f9e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828800"/>
            <a:ext cx="1915861" cy="1295400"/>
          </a:xfrm>
          <a:prstGeom prst="rect">
            <a:avLst/>
          </a:prstGeom>
          <a:noFill/>
        </p:spPr>
      </p:pic>
      <p:pic>
        <p:nvPicPr>
          <p:cNvPr id="29717" name="Picture 21" descr="http://www2.djicdn.com/assets/images/products/phantom-3-pro/remote/s3-img-21c97bab4a2a8fb1859c5f7331cb5ef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800600"/>
            <a:ext cx="1524000" cy="1604484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/>
          <p:nvPr/>
        </p:nvCxnSpPr>
        <p:spPr bwMode="auto">
          <a:xfrm flipH="1">
            <a:off x="6934200" y="3200400"/>
            <a:ext cx="533400" cy="1600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V="1">
            <a:off x="6553200" y="3124200"/>
            <a:ext cx="533400" cy="1600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7010400" y="586740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Remote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153400" y="2514600"/>
            <a:ext cx="5922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Drone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House </a:t>
            </a:r>
            <a:r>
              <a:rPr lang="en-US" dirty="0" err="1" smtClean="0"/>
              <a:t>WiFi</a:t>
            </a:r>
            <a:r>
              <a:rPr lang="en-US" dirty="0" smtClean="0"/>
              <a:t>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495800" cy="4343400"/>
          </a:xfrm>
        </p:spPr>
        <p:txBody>
          <a:bodyPr/>
          <a:lstStyle/>
          <a:p>
            <a:r>
              <a:rPr lang="en-US" sz="2000" dirty="0" smtClean="0"/>
              <a:t>Current </a:t>
            </a:r>
            <a:r>
              <a:rPr lang="en-US" sz="2000" dirty="0" err="1" smtClean="0"/>
              <a:t>WiFi</a:t>
            </a:r>
            <a:r>
              <a:rPr lang="en-US" sz="2000" dirty="0" smtClean="0"/>
              <a:t> signal coverage is not enough for the following residents</a:t>
            </a:r>
          </a:p>
          <a:p>
            <a:pPr lvl="1"/>
            <a:r>
              <a:rPr lang="en-US" sz="1600" dirty="0" smtClean="0"/>
              <a:t>Large houses of 3000 square feet or more, with over more than 8000sf yard </a:t>
            </a:r>
          </a:p>
          <a:p>
            <a:pPr lvl="1"/>
            <a:r>
              <a:rPr lang="en-US" sz="1600" dirty="0" smtClean="0"/>
              <a:t>Apartments over 900squre feet built by concretes</a:t>
            </a:r>
          </a:p>
          <a:p>
            <a:r>
              <a:rPr lang="en-US" sz="2000" dirty="0" smtClean="0"/>
              <a:t>Application</a:t>
            </a:r>
          </a:p>
          <a:p>
            <a:pPr lvl="1"/>
            <a:r>
              <a:rPr lang="en-US" sz="1600" dirty="0" smtClean="0"/>
              <a:t>One device, such as smart phone, can be used to monitor and control all </a:t>
            </a:r>
            <a:r>
              <a:rPr lang="en-US" sz="1600" dirty="0" err="1" smtClean="0"/>
              <a:t>IoT</a:t>
            </a:r>
            <a:r>
              <a:rPr lang="en-US" sz="1600" dirty="0" smtClean="0"/>
              <a:t> devices in the whole house. </a:t>
            </a:r>
          </a:p>
          <a:p>
            <a:pPr lvl="1"/>
            <a:r>
              <a:rPr lang="en-US" sz="1600" dirty="0" smtClean="0"/>
              <a:t>Requirements:</a:t>
            </a:r>
          </a:p>
          <a:p>
            <a:pPr lvl="2"/>
            <a:r>
              <a:rPr lang="en-US" sz="1600" b="1" dirty="0" smtClean="0"/>
              <a:t>About 10dB  enhancement for range is required. </a:t>
            </a:r>
          </a:p>
          <a:p>
            <a:pPr lvl="2"/>
            <a:r>
              <a:rPr lang="en-US" sz="1600" b="1" dirty="0" smtClean="0"/>
              <a:t>Rate is about 5 to 10Mbps</a:t>
            </a:r>
            <a:endParaRPr lang="en-US" sz="16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 (Mediatek)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4426E09-725D-4934-A96A-1F827AD02F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3276600"/>
            <a:ext cx="385047" cy="4140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5105400"/>
            <a:ext cx="628949" cy="838200"/>
          </a:xfrm>
          <a:prstGeom prst="rect">
            <a:avLst/>
          </a:prstGeom>
        </p:spPr>
      </p:pic>
      <p:pic>
        <p:nvPicPr>
          <p:cNvPr id="52228" name="Picture 4" descr="http://www.2mcctv.com/blog/wp-content/uploads/2012/07/overt-bullet-camer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5867400"/>
            <a:ext cx="762000" cy="507682"/>
          </a:xfrm>
          <a:prstGeom prst="rect">
            <a:avLst/>
          </a:prstGeom>
          <a:noFill/>
        </p:spPr>
      </p:pic>
      <p:pic>
        <p:nvPicPr>
          <p:cNvPr id="52232" name="Picture 8" descr="http://www.maxiaids.com/Media/Thumbs/0010/0010606-daylight-smart-lamp-series-d20-led-desk-lamp-metallic-blu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2438400"/>
            <a:ext cx="838200" cy="838200"/>
          </a:xfrm>
          <a:prstGeom prst="rect">
            <a:avLst/>
          </a:prstGeom>
          <a:noFill/>
        </p:spPr>
      </p:pic>
      <p:pic>
        <p:nvPicPr>
          <p:cNvPr id="52234" name="Picture 10" descr="http://www.whirlpoolwaterheaters.com/media/120343/Whirlpool-9yr-energy-smart-electric-water-heat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5029200"/>
            <a:ext cx="538518" cy="1154582"/>
          </a:xfrm>
          <a:prstGeom prst="rect">
            <a:avLst/>
          </a:prstGeom>
          <a:noFill/>
        </p:spPr>
      </p:pic>
      <p:pic>
        <p:nvPicPr>
          <p:cNvPr id="52236" name="Picture 12" descr="http://pisces.bbystatic.com/image2/BestBuy_US/images/products/3902/3902024_sd.jpg;canvasHeight=500;canvasWidth=50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43800" y="2019300"/>
            <a:ext cx="838200" cy="838200"/>
          </a:xfrm>
          <a:prstGeom prst="rect">
            <a:avLst/>
          </a:prstGeom>
          <a:noFill/>
        </p:spPr>
      </p:pic>
      <p:cxnSp>
        <p:nvCxnSpPr>
          <p:cNvPr id="17" name="Straight Arrow Connector 16"/>
          <p:cNvCxnSpPr/>
          <p:nvPr/>
        </p:nvCxnSpPr>
        <p:spPr bwMode="auto">
          <a:xfrm flipH="1">
            <a:off x="7391400" y="3810000"/>
            <a:ext cx="15240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7772400" y="3733800"/>
            <a:ext cx="7620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4953000" y="3733800"/>
            <a:ext cx="2438400" cy="2057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6781800" y="3124200"/>
            <a:ext cx="5334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7696200" y="2895600"/>
            <a:ext cx="1524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We present two applications and scenarios for long range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Propose to enhance 10-15dB for range extension. 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 (Mediatek)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4426E09-725D-4934-A96A-1F827AD02F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23162</TotalTime>
  <Words>267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Usage Scenarios and Applications For Long Range WiFi</vt:lpstr>
      <vt:lpstr>Abstract</vt:lpstr>
      <vt:lpstr>Drone for aerial imaging</vt:lpstr>
      <vt:lpstr>Whole House WiFi Coverage</vt:lpstr>
      <vt:lpstr>Summary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mtk30143</cp:lastModifiedBy>
  <cp:revision>968</cp:revision>
  <cp:lastPrinted>1998-02-10T13:28:06Z</cp:lastPrinted>
  <dcterms:created xsi:type="dcterms:W3CDTF">2006-05-16T19:53:05Z</dcterms:created>
  <dcterms:modified xsi:type="dcterms:W3CDTF">2016-01-18T07:13:32Z</dcterms:modified>
</cp:coreProperties>
</file>