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548" r:id="rId2"/>
    <p:sldId id="474" r:id="rId3"/>
    <p:sldId id="549" r:id="rId4"/>
    <p:sldId id="581" r:id="rId5"/>
    <p:sldId id="473" r:id="rId6"/>
    <p:sldId id="270" r:id="rId7"/>
    <p:sldId id="478" r:id="rId8"/>
    <p:sldId id="475" r:id="rId9"/>
    <p:sldId id="569" r:id="rId10"/>
    <p:sldId id="550" r:id="rId11"/>
    <p:sldId id="571" r:id="rId12"/>
    <p:sldId id="572" r:id="rId13"/>
    <p:sldId id="573" r:id="rId14"/>
    <p:sldId id="574" r:id="rId15"/>
    <p:sldId id="575" r:id="rId16"/>
    <p:sldId id="576" r:id="rId17"/>
    <p:sldId id="577" r:id="rId18"/>
    <p:sldId id="578" r:id="rId19"/>
    <p:sldId id="579" r:id="rId20"/>
    <p:sldId id="580" r:id="rId2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 autoAdjust="0"/>
    <p:restoredTop sz="92105" autoAdjust="0"/>
  </p:normalViewPr>
  <p:slideViewPr>
    <p:cSldViewPr>
      <p:cViewPr>
        <p:scale>
          <a:sx n="90" d="100"/>
          <a:sy n="90" d="100"/>
        </p:scale>
        <p:origin x="-547" y="9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3678" y="6475413"/>
            <a:ext cx="18402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802.11-16/0056r0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Relationship Id="rId9" Type="http://schemas.openxmlformats.org/officeDocument/2006/relationships/hyperlink" Target="mailto:hy0117.choi@lge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YusukeC.Tanaka@jp.sony.com" TargetMode="External"/><Relationship Id="rId2" Type="http://schemas.openxmlformats.org/officeDocument/2006/relationships/hyperlink" Target="mailto:Kazuyuki.Sakoda@am.sony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Masahito.Mori@jp.sony.com" TargetMode="External"/><Relationship Id="rId5" Type="http://schemas.openxmlformats.org/officeDocument/2006/relationships/hyperlink" Target="mailto:Yuichi.Morioka@jp.sony.com" TargetMode="External"/><Relationship Id="rId4" Type="http://schemas.openxmlformats.org/officeDocument/2006/relationships/hyperlink" Target="mailto:Eisuke.Sakai@jp.sony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077200" cy="609600"/>
          </a:xfrm>
        </p:spPr>
        <p:txBody>
          <a:bodyPr/>
          <a:lstStyle/>
          <a:p>
            <a:r>
              <a:rPr lang="en-US" sz="2400" dirty="0" smtClean="0"/>
              <a:t>On QPSK DCM Modulation and LDPC Tone Mapper for DCM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4478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2016-01-17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676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85800" y="22098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819029" y="6475412"/>
            <a:ext cx="1724831" cy="184666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Jianhan Liu, Mediatek, et al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dirty="0" smtClean="0"/>
              <a:t>Introduction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724400"/>
          </a:xfrm>
        </p:spPr>
        <p:txBody>
          <a:bodyPr/>
          <a:lstStyle/>
          <a:p>
            <a:r>
              <a:rPr lang="en-US" dirty="0" smtClean="0"/>
              <a:t>DCM has been adopted as a mode for HE-SIGB and Data in 11ax SFD.</a:t>
            </a:r>
          </a:p>
          <a:p>
            <a:pPr lvl="1"/>
            <a:r>
              <a:rPr lang="en-US" dirty="0" smtClean="0"/>
              <a:t>DCM is used with BPSK/QPSK/16QAM modulations.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DCM can also be beneficial  in many scenarios.</a:t>
            </a:r>
          </a:p>
          <a:p>
            <a:pPr lvl="1"/>
            <a:r>
              <a:rPr lang="en-US" dirty="0" smtClean="0"/>
              <a:t>Range extension</a:t>
            </a:r>
          </a:p>
          <a:p>
            <a:pPr lvl="1"/>
            <a:r>
              <a:rPr lang="en-US" dirty="0" smtClean="0"/>
              <a:t>Robust to narrow band interferences.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DCM Modulation schemes and LDPC tone mapping parameters have not yet been defined in 11ax SFD.</a:t>
            </a:r>
          </a:p>
          <a:p>
            <a:pPr lvl="1"/>
            <a:r>
              <a:rPr lang="en-US" dirty="0" smtClean="0"/>
              <a:t>We propose QPSK DCM modulation scheme and LDPC tone mapper in this contribution.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QPSK DCM modulation scheme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527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We propose the QPSK DCM modulation scheme for 11ax directly reuse the QPSK DCM modulation scheme in IEEE 802.11ad specification.</a:t>
            </a:r>
          </a:p>
          <a:p>
            <a:endParaRPr lang="en-US" sz="1800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 coded/interleaved bits are modulated as QPSK and mapped to the lower half frequency segment: </a:t>
            </a:r>
          </a:p>
          <a:p>
            <a:pPr lvl="2">
              <a:buNone/>
            </a:pPr>
            <a:r>
              <a:rPr lang="en-US" dirty="0" smtClean="0"/>
              <a:t>			[d</a:t>
            </a:r>
            <a:r>
              <a:rPr lang="en-US" baseline="-25000" dirty="0" smtClean="0"/>
              <a:t>1</a:t>
            </a:r>
            <a:r>
              <a:rPr lang="en-US" dirty="0" smtClean="0"/>
              <a:t>, d</a:t>
            </a:r>
            <a:r>
              <a:rPr lang="en-US" baseline="-25000" dirty="0" smtClean="0"/>
              <a:t>2</a:t>
            </a:r>
            <a:r>
              <a:rPr lang="en-US" dirty="0" smtClean="0"/>
              <a:t>, …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N_SD</a:t>
            </a:r>
            <a:r>
              <a:rPr lang="en-US" baseline="-25000" dirty="0" smtClean="0"/>
              <a:t>/2</a:t>
            </a:r>
            <a:r>
              <a:rPr lang="en-US" dirty="0" smtClean="0"/>
              <a:t>]</a:t>
            </a:r>
          </a:p>
          <a:p>
            <a:endParaRPr lang="en-US" sz="1600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 modulated symbols of the lower frequency segment are repeated and conjugated and then mapped to the upper half frequency segment:</a:t>
            </a:r>
          </a:p>
          <a:p>
            <a:pPr lvl="1">
              <a:buNone/>
            </a:pPr>
            <a:r>
              <a:rPr lang="en-US" dirty="0" smtClean="0"/>
              <a:t>		      [</a:t>
            </a:r>
            <a:r>
              <a:rPr lang="en-US" dirty="0" err="1" smtClean="0"/>
              <a:t>d</a:t>
            </a:r>
            <a:r>
              <a:rPr lang="en-US" baseline="-25000" dirty="0" err="1" smtClean="0"/>
              <a:t>N_SD</a:t>
            </a:r>
            <a:r>
              <a:rPr lang="en-US" baseline="-25000" dirty="0" smtClean="0"/>
              <a:t>/2+1</a:t>
            </a:r>
            <a:r>
              <a:rPr lang="en-US" dirty="0" smtClean="0"/>
              <a:t>,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N_SD</a:t>
            </a:r>
            <a:r>
              <a:rPr lang="en-US" baseline="-25000" dirty="0" smtClean="0"/>
              <a:t>/2+2</a:t>
            </a:r>
            <a:r>
              <a:rPr lang="en-US" dirty="0" smtClean="0"/>
              <a:t>, …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N_SD</a:t>
            </a:r>
            <a:r>
              <a:rPr lang="en-US" dirty="0" smtClean="0"/>
              <a:t>] = conj([d</a:t>
            </a:r>
            <a:r>
              <a:rPr lang="en-US" baseline="-25000" dirty="0" smtClean="0"/>
              <a:t>1</a:t>
            </a:r>
            <a:r>
              <a:rPr lang="en-US" dirty="0" smtClean="0"/>
              <a:t>, d</a:t>
            </a:r>
            <a:r>
              <a:rPr lang="en-US" baseline="-25000" dirty="0" smtClean="0"/>
              <a:t>2</a:t>
            </a:r>
            <a:r>
              <a:rPr lang="en-US" dirty="0" smtClean="0"/>
              <a:t>, …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N_SD</a:t>
            </a:r>
            <a:r>
              <a:rPr lang="en-US" baseline="-25000" dirty="0" smtClean="0"/>
              <a:t>/2</a:t>
            </a:r>
            <a:r>
              <a:rPr lang="en-US" dirty="0" smtClean="0"/>
              <a:t>])</a:t>
            </a:r>
            <a:r>
              <a:rPr lang="en-US" baseline="-25000" dirty="0" smtClean="0"/>
              <a:t> 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 diagram for DCM modulations</a:t>
            </a:r>
            <a:endParaRPr lang="en-US" dirty="0"/>
          </a:p>
        </p:txBody>
      </p:sp>
      <p:grpSp>
        <p:nvGrpSpPr>
          <p:cNvPr id="4" name="Content Placeholder 3"/>
          <p:cNvGrpSpPr>
            <a:grpSpLocks noGrp="1"/>
          </p:cNvGrpSpPr>
          <p:nvPr>
            <p:ph idx="1"/>
          </p:nvPr>
        </p:nvGrpSpPr>
        <p:grpSpPr>
          <a:xfrm>
            <a:off x="1828800" y="1600200"/>
            <a:ext cx="5791200" cy="1752600"/>
            <a:chOff x="2472114" y="2087710"/>
            <a:chExt cx="6626160" cy="1483891"/>
          </a:xfrm>
        </p:grpSpPr>
        <p:sp>
          <p:nvSpPr>
            <p:cNvPr id="5" name="Rectangle 4"/>
            <p:cNvSpPr/>
            <p:nvPr/>
          </p:nvSpPr>
          <p:spPr bwMode="auto">
            <a:xfrm>
              <a:off x="3005514" y="2123801"/>
              <a:ext cx="609600" cy="14478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FEC</a:t>
              </a:r>
            </a:p>
          </p:txBody>
        </p:sp>
        <p:cxnSp>
          <p:nvCxnSpPr>
            <p:cNvPr id="6" name="Straight Arrow Connector 5"/>
            <p:cNvCxnSpPr>
              <a:endCxn id="5" idx="1"/>
            </p:cNvCxnSpPr>
            <p:nvPr/>
          </p:nvCxnSpPr>
          <p:spPr bwMode="auto">
            <a:xfrm>
              <a:off x="2472114" y="2847701"/>
              <a:ext cx="5334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7" name="Rectangle 6"/>
            <p:cNvSpPr/>
            <p:nvPr/>
          </p:nvSpPr>
          <p:spPr bwMode="auto">
            <a:xfrm>
              <a:off x="4148513" y="2089297"/>
              <a:ext cx="741383" cy="14478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Interleaver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/>
                <a:t>(if BCC)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 rot="16200000">
              <a:off x="5074555" y="2426729"/>
              <a:ext cx="1447694" cy="77640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DCM Constellation Mapper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6697227" y="2091086"/>
              <a:ext cx="784772" cy="14478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vert270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LDPC Tone Mapper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(if LDPC)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 bwMode="auto">
            <a:xfrm>
              <a:off x="7476060" y="2833882"/>
              <a:ext cx="471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1" name="Straight Arrow Connector 10"/>
            <p:cNvCxnSpPr/>
            <p:nvPr/>
          </p:nvCxnSpPr>
          <p:spPr bwMode="auto">
            <a:xfrm>
              <a:off x="3615114" y="2851297"/>
              <a:ext cx="519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>
              <a:off x="4910514" y="2851297"/>
              <a:ext cx="519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6186600" y="2820410"/>
              <a:ext cx="519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4" name="Rectangle 13"/>
            <p:cNvSpPr/>
            <p:nvPr/>
          </p:nvSpPr>
          <p:spPr bwMode="auto">
            <a:xfrm rot="16200000">
              <a:off x="7559927" y="2468657"/>
              <a:ext cx="1447694" cy="6858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IDFT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>
              <a:off x="8626674" y="2860971"/>
              <a:ext cx="4716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685800" y="3962400"/>
            <a:ext cx="7772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BCC is used, each modulated signal are mapped to a pair of DCM tones, which are data tone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20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n+N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/2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respectively.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LDPC is used,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LDPC tone mapper for the lower frequency segment and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LDPC tone mapper for the upper frequency segment are exactly same. 	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We need define LDPC tone mapper (i.e., </a:t>
            </a:r>
            <a:r>
              <a:rPr kumimoji="0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</a:t>
            </a:r>
            <a:r>
              <a:rPr kumimoji="0" lang="en-US" sz="1800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TM,DCM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) for DCM.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LDPC Tone Mapper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827584" y="1744134"/>
            <a:ext cx="8064896" cy="450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LDPC tone mapper maps the </a:t>
            </a: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k-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complex number generated by the constellation 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mappers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the </a:t>
            </a: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t(k)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en-US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subcarrier.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where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N</a:t>
            </a: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SD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is Number of complex data numbers per frequency segment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GB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where </a:t>
            </a:r>
            <a:r>
              <a:rPr kumimoji="0" lang="en-GB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</a:t>
            </a:r>
            <a:r>
              <a:rPr kumimoji="0" lang="en-GB" sz="2400" b="0" i="1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TM,DCM </a:t>
            </a: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is LDPC tone mapping distance for DCM, the values are discussed later.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9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9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tone mapping for the lower half frequency segment</a:t>
            </a:r>
            <a:r>
              <a:rPr kumimoji="0" lang="en-US" sz="29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9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the upper half frequency segment should be identical.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Maintain the maximum distance between the repeated (and remapped) symbols.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1600200" y="2438400"/>
          <a:ext cx="6542560" cy="1066800"/>
        </p:xfrm>
        <a:graphic>
          <a:graphicData uri="http://schemas.openxmlformats.org/presentationml/2006/ole">
            <p:oleObj spid="_x0000_s18434" name="Equation" r:id="rId3" imgW="4724280" imgH="787320" progId="Equation.DSMT4">
              <p:embed/>
            </p:oleObj>
          </a:graphicData>
        </a:graphic>
      </p:graphicFrame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 LDPC Tone Mapper for DCM</a:t>
            </a:r>
            <a:endParaRPr lang="en-US" dirty="0"/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</p:nvPr>
        </p:nvGraphicFramePr>
        <p:xfrm>
          <a:off x="2514600" y="2209800"/>
          <a:ext cx="3733800" cy="1447802"/>
        </p:xfrm>
        <a:graphic>
          <a:graphicData uri="http://schemas.openxmlformats.org/drawingml/2006/table">
            <a:tbl>
              <a:tblPr/>
              <a:tblGrid>
                <a:gridCol w="1244600"/>
                <a:gridCol w="1244600"/>
                <a:gridCol w="1244600"/>
              </a:tblGrid>
              <a:tr h="3067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latin typeface="Times New Roman"/>
                          <a:ea typeface="Times New Roman"/>
                        </a:rPr>
                        <a:t>RU size (</a:t>
                      </a:r>
                      <a:r>
                        <a:rPr lang="en-GB" sz="1000" b="1" dirty="0" smtClean="0">
                          <a:latin typeface="Times New Roman"/>
                          <a:ea typeface="Times New Roman"/>
                        </a:rPr>
                        <a:t>tones)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i="1" dirty="0" smtClean="0"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GB" sz="1000" b="1" i="1" baseline="-25000" dirty="0" smtClean="0">
                          <a:latin typeface="Times New Roman"/>
                          <a:ea typeface="Times New Roman"/>
                        </a:rPr>
                        <a:t>SD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i="1" dirty="0" smtClean="0"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GB" sz="1000" b="1" i="1" baseline="-25000" dirty="0" smtClean="0">
                          <a:latin typeface="Times New Roman"/>
                          <a:ea typeface="Times New Roman"/>
                        </a:rPr>
                        <a:t>SD</a:t>
                      </a:r>
                      <a:r>
                        <a:rPr lang="en-GB" sz="1000" b="1" i="0" baseline="0" dirty="0" smtClean="0">
                          <a:latin typeface="Times New Roman"/>
                          <a:ea typeface="Times New Roman"/>
                        </a:rPr>
                        <a:t> f</a:t>
                      </a:r>
                      <a:r>
                        <a:rPr lang="en-GB" sz="1000" b="1" dirty="0" smtClean="0">
                          <a:latin typeface="Times New Roman"/>
                          <a:ea typeface="Times New Roman"/>
                        </a:rPr>
                        <a:t>or DCM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1630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1630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Times New Roman"/>
                          <a:ea typeface="Times New Roman"/>
                        </a:rPr>
                        <a:t>26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</a:rPr>
                        <a:t>24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latin typeface="Times New Roman"/>
                          <a:ea typeface="Times New Roman"/>
                        </a:rPr>
                        <a:t>12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1630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latin typeface="Times New Roman"/>
                          <a:ea typeface="Times New Roman"/>
                        </a:rPr>
                        <a:t>52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</a:rPr>
                        <a:t>48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latin typeface="Times New Roman"/>
                          <a:ea typeface="Times New Roman"/>
                        </a:rPr>
                        <a:t>24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1630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Times New Roman"/>
                          <a:ea typeface="Times New Roman"/>
                        </a:rPr>
                        <a:t>106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</a:rPr>
                        <a:t>102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latin typeface="Times New Roman"/>
                          <a:ea typeface="Times New Roman"/>
                        </a:rPr>
                        <a:t>51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1630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Times New Roman"/>
                          <a:ea typeface="Times New Roman"/>
                        </a:rPr>
                        <a:t>242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</a:rPr>
                        <a:t>234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latin typeface="Times New Roman"/>
                          <a:ea typeface="Times New Roman"/>
                        </a:rPr>
                        <a:t>117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1630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latin typeface="Times New Roman"/>
                          <a:ea typeface="Times New Roman"/>
                        </a:rPr>
                        <a:t>484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</a:rPr>
                        <a:t>468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latin typeface="Times New Roman"/>
                          <a:ea typeface="Times New Roman"/>
                        </a:rPr>
                        <a:t>234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1630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latin typeface="Times New Roman"/>
                          <a:ea typeface="Times New Roman"/>
                        </a:rPr>
                        <a:t>996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</a:rPr>
                        <a:t>980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latin typeface="Times New Roman"/>
                          <a:ea typeface="Times New Roman"/>
                        </a:rPr>
                        <a:t>490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143000" y="3962400"/>
            <a:ext cx="6858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defTabSz="4572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</a:pPr>
            <a:r>
              <a:rPr lang="en-US" b="1" dirty="0" smtClean="0">
                <a:solidFill>
                  <a:srgbClr val="0000FF"/>
                </a:solidFill>
              </a:rPr>
              <a:t>We propose another LDPC tone mapper scheme for DCM (the green-colored column). </a:t>
            </a:r>
            <a:endParaRPr lang="en-US" sz="1400" b="1" dirty="0">
              <a:solidFill>
                <a:srgbClr val="0000FF"/>
              </a:solidFill>
            </a:endParaRP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2895600" y="4495800"/>
          <a:ext cx="3216852" cy="1600200"/>
        </p:xfrm>
        <a:graphic>
          <a:graphicData uri="http://schemas.openxmlformats.org/drawingml/2006/table">
            <a:tbl>
              <a:tblPr/>
              <a:tblGrid>
                <a:gridCol w="1072284"/>
                <a:gridCol w="1072284"/>
                <a:gridCol w="1072284"/>
              </a:tblGrid>
              <a:tr h="533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latin typeface="Times New Roman"/>
                          <a:ea typeface="Times New Roman"/>
                        </a:rPr>
                        <a:t>RU size (tones)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latin typeface="Times New Roman"/>
                          <a:ea typeface="Times New Roman"/>
                        </a:rPr>
                        <a:t>LDPC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 smtClean="0">
                          <a:latin typeface="Times New Roman"/>
                          <a:ea typeface="Times New Roman"/>
                        </a:rPr>
                        <a:t>LDPC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 smtClean="0">
                          <a:latin typeface="Times New Roman"/>
                          <a:ea typeface="Times New Roman"/>
                        </a:rPr>
                        <a:t>(with (DCM)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1474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i="1" dirty="0">
                          <a:latin typeface="Times New Roman"/>
                          <a:ea typeface="Times New Roman"/>
                        </a:rPr>
                        <a:t>D</a:t>
                      </a:r>
                      <a:r>
                        <a:rPr lang="en-GB" sz="1000" b="1" i="1" baseline="-25000" dirty="0">
                          <a:latin typeface="Times New Roman"/>
                          <a:ea typeface="Times New Roman"/>
                        </a:rPr>
                        <a:t>TM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i="1" dirty="0">
                          <a:latin typeface="Times New Roman"/>
                          <a:ea typeface="Times New Roman"/>
                        </a:rPr>
                        <a:t>D</a:t>
                      </a:r>
                      <a:r>
                        <a:rPr lang="en-GB" sz="1000" b="1" i="1" baseline="-25000" dirty="0">
                          <a:latin typeface="Times New Roman"/>
                          <a:ea typeface="Times New Roman"/>
                        </a:rPr>
                        <a:t>TM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1474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Times New Roman"/>
                          <a:ea typeface="Times New Roman"/>
                        </a:rPr>
                        <a:t>26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1474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latin typeface="Times New Roman"/>
                          <a:ea typeface="Times New Roman"/>
                        </a:rPr>
                        <a:t>52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1474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Times New Roman"/>
                          <a:ea typeface="Times New Roman"/>
                        </a:rPr>
                        <a:t>106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Times New Roman"/>
                          <a:ea typeface="Times New Roman"/>
                        </a:rPr>
                        <a:t>6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1474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Times New Roman"/>
                          <a:ea typeface="Times New Roman"/>
                        </a:rPr>
                        <a:t>242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Times New Roman"/>
                          <a:ea typeface="Times New Roman"/>
                        </a:rPr>
                        <a:t>9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Times New Roman"/>
                          <a:ea typeface="Times New Roman"/>
                        </a:rPr>
                        <a:t>9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1474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latin typeface="Times New Roman"/>
                          <a:ea typeface="Times New Roman"/>
                        </a:rPr>
                        <a:t>484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Times New Roman"/>
                          <a:ea typeface="Times New Roman"/>
                        </a:rPr>
                        <a:t>12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latin typeface="Times New Roman"/>
                          <a:ea typeface="Times New Roman"/>
                        </a:rPr>
                        <a:t>9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latin typeface="Times New Roman"/>
                          <a:ea typeface="Times New Roman"/>
                        </a:rPr>
                        <a:t>996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Times New Roman"/>
                          <a:ea typeface="Times New Roman"/>
                        </a:rPr>
                        <a:t>20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14</a:t>
                      </a:r>
                      <a:endParaRPr lang="en-US" sz="10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990600" y="1752600"/>
            <a:ext cx="6858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defTabSz="4572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</a:pPr>
            <a:r>
              <a:rPr lang="en-US" sz="1400" b="1" dirty="0" smtClean="0">
                <a:solidFill>
                  <a:srgbClr val="0000FF"/>
                </a:solidFill>
              </a:rPr>
              <a:t>Comparison of #of  SD for DCM and non-DCM for different RU sizes. 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dirty="0" smtClean="0"/>
              <a:t>Performance of LDPC Tone Mapper for DCM</a:t>
            </a:r>
            <a:endParaRPr lang="en-US" dirty="0"/>
          </a:p>
        </p:txBody>
      </p:sp>
      <p:pic>
        <p:nvPicPr>
          <p:cNvPr id="4" name="Picture 7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524000"/>
            <a:ext cx="7620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Performance of LDPC Tone Mapper for DCM (</a:t>
            </a:r>
            <a:r>
              <a:rPr lang="en-US" sz="2400" dirty="0" err="1" smtClean="0"/>
              <a:t>cont’s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pic>
        <p:nvPicPr>
          <p:cNvPr id="4" name="Picture 20" descr="image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447800"/>
            <a:ext cx="7696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Performance comparison with whole band LDPC Tone </a:t>
            </a:r>
            <a:r>
              <a:rPr lang="en-US" sz="2000" dirty="0" err="1" smtClean="0"/>
              <a:t>Mappers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 smtClean="0"/>
              <a:t>Simulations show using the whole symbol tone </a:t>
            </a:r>
            <a:r>
              <a:rPr lang="en-US" dirty="0" err="1" smtClean="0"/>
              <a:t>mappers</a:t>
            </a:r>
            <a:r>
              <a:rPr lang="en-US" dirty="0" smtClean="0"/>
              <a:t> degrade PER about </a:t>
            </a:r>
            <a:r>
              <a:rPr lang="en-US" b="1" dirty="0" smtClean="0">
                <a:solidFill>
                  <a:srgbClr val="FF0000"/>
                </a:solidFill>
              </a:rPr>
              <a:t>1-2dB</a:t>
            </a:r>
            <a:r>
              <a:rPr lang="en-US" dirty="0" smtClean="0"/>
              <a:t> compared to our proposed schemes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This is due to loss of the maximum frequency diversity 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2362200"/>
            <a:ext cx="9448800" cy="4270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QPSK DCM modulation scheme is proposed.</a:t>
            </a:r>
          </a:p>
          <a:p>
            <a:pPr lvl="1"/>
            <a:r>
              <a:rPr lang="en-US" dirty="0" smtClean="0"/>
              <a:t>Same as 11ad</a:t>
            </a:r>
          </a:p>
          <a:p>
            <a:endParaRPr lang="en-US" dirty="0" smtClean="0"/>
          </a:p>
          <a:p>
            <a:r>
              <a:rPr lang="en-US" dirty="0" smtClean="0"/>
              <a:t>LDPC tone mapping parameters for DCM is proposed.</a:t>
            </a:r>
          </a:p>
          <a:p>
            <a:pPr lvl="1"/>
            <a:r>
              <a:rPr lang="en-US" dirty="0" smtClean="0"/>
              <a:t>Achieves the best performance</a:t>
            </a:r>
          </a:p>
          <a:p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  Do you agree to add the following QPSK DCM modulation scheme to the IEEE802.11ax SFD?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	The coded/interleaved bits are modulated as QPSK and mapped to the lower half frequency segment: [d</a:t>
            </a:r>
            <a:r>
              <a:rPr lang="en-US" baseline="-25000" dirty="0" smtClean="0"/>
              <a:t>1</a:t>
            </a:r>
            <a:r>
              <a:rPr lang="en-US" dirty="0" smtClean="0"/>
              <a:t>, d</a:t>
            </a:r>
            <a:r>
              <a:rPr lang="en-US" baseline="-25000" dirty="0" smtClean="0"/>
              <a:t>2</a:t>
            </a:r>
            <a:r>
              <a:rPr lang="en-US" dirty="0" smtClean="0"/>
              <a:t>, …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N_SD</a:t>
            </a:r>
            <a:r>
              <a:rPr lang="en-US" baseline="-25000" dirty="0" smtClean="0"/>
              <a:t>/2</a:t>
            </a:r>
            <a:r>
              <a:rPr lang="en-US" dirty="0" smtClean="0"/>
              <a:t>]; </a:t>
            </a:r>
          </a:p>
          <a:p>
            <a:pPr>
              <a:buNone/>
            </a:pPr>
            <a:r>
              <a:rPr lang="en-US" dirty="0" smtClean="0"/>
              <a:t>	The modulated symbols of the lower half frequency segment are repeated and conjugated and then mapped to the upper half frequency segment: [</a:t>
            </a:r>
            <a:r>
              <a:rPr lang="en-US" dirty="0" err="1" smtClean="0"/>
              <a:t>d</a:t>
            </a:r>
            <a:r>
              <a:rPr lang="en-US" baseline="-25000" dirty="0" err="1" smtClean="0"/>
              <a:t>N_SD</a:t>
            </a:r>
            <a:r>
              <a:rPr lang="en-US" baseline="-25000" dirty="0" smtClean="0"/>
              <a:t>/2+1</a:t>
            </a:r>
            <a:r>
              <a:rPr lang="en-US" dirty="0" smtClean="0"/>
              <a:t>,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N_SD</a:t>
            </a:r>
            <a:r>
              <a:rPr lang="en-US" baseline="-25000" dirty="0" smtClean="0"/>
              <a:t>/2+2</a:t>
            </a:r>
            <a:r>
              <a:rPr lang="en-US" dirty="0" smtClean="0"/>
              <a:t>, …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N_SD</a:t>
            </a:r>
            <a:r>
              <a:rPr lang="en-US" dirty="0" smtClean="0"/>
              <a:t>] = conj([d</a:t>
            </a:r>
            <a:r>
              <a:rPr lang="en-US" baseline="-25000" dirty="0" smtClean="0"/>
              <a:t>1</a:t>
            </a:r>
            <a:r>
              <a:rPr lang="en-US" dirty="0" smtClean="0"/>
              <a:t>, d</a:t>
            </a:r>
            <a:r>
              <a:rPr lang="en-US" baseline="-25000" dirty="0" smtClean="0"/>
              <a:t>2</a:t>
            </a:r>
            <a:r>
              <a:rPr lang="en-US" dirty="0" smtClean="0"/>
              <a:t>, …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N_SD</a:t>
            </a:r>
            <a:r>
              <a:rPr lang="en-US" baseline="-25000" dirty="0" smtClean="0"/>
              <a:t>/2</a:t>
            </a:r>
            <a:r>
              <a:rPr lang="en-US" dirty="0" smtClean="0"/>
              <a:t>])</a:t>
            </a:r>
            <a:r>
              <a:rPr lang="en-US" baseline="-25000" dirty="0" smtClean="0"/>
              <a:t> </a:t>
            </a:r>
          </a:p>
          <a:p>
            <a:pPr>
              <a:buNone/>
            </a:pPr>
            <a:endParaRPr lang="en-US" baseline="-25000" dirty="0" smtClean="0"/>
          </a:p>
          <a:p>
            <a:pPr>
              <a:buNone/>
            </a:pPr>
            <a:endParaRPr lang="en-US" baseline="-25000" dirty="0" smtClean="0"/>
          </a:p>
          <a:p>
            <a:pPr>
              <a:buNone/>
            </a:pPr>
            <a:endParaRPr lang="en-US" baseline="-25000" dirty="0" smtClean="0"/>
          </a:p>
          <a:p>
            <a:pPr>
              <a:buNone/>
            </a:pPr>
            <a:r>
              <a:rPr lang="en-US" sz="2400" b="1" baseline="-25000" dirty="0" smtClean="0"/>
              <a:t>Y/N/Abs</a:t>
            </a:r>
            <a:endParaRPr lang="en-US" sz="2400" b="1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</a:t>
            </a:r>
            <a:r>
              <a:rPr lang="en-US" altLang="zh-CN" dirty="0" smtClean="0"/>
              <a:t>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801536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06336"/>
          <a:ext cx="7467600" cy="45019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(Rossi) 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990600"/>
          </a:xfrm>
        </p:spPr>
        <p:txBody>
          <a:bodyPr/>
          <a:lstStyle/>
          <a:p>
            <a:r>
              <a:rPr lang="en-US" dirty="0" smtClean="0"/>
              <a:t>Do you agree to add the following LDPC Tone Mapping </a:t>
            </a:r>
            <a:r>
              <a:rPr lang="en-US" dirty="0" smtClean="0"/>
              <a:t>parameters  </a:t>
            </a:r>
            <a:r>
              <a:rPr lang="en-GB" i="1" dirty="0" smtClean="0"/>
              <a:t>D</a:t>
            </a:r>
            <a:r>
              <a:rPr lang="en-GB" i="1" baseline="-25000" dirty="0" smtClean="0"/>
              <a:t>TM</a:t>
            </a:r>
            <a:r>
              <a:rPr lang="en-GB" dirty="0" smtClean="0"/>
              <a:t>  </a:t>
            </a:r>
            <a:r>
              <a:rPr lang="en-US" dirty="0" smtClean="0"/>
              <a:t>for DCM modulations to the IEEE802.11ax SFD?</a:t>
            </a:r>
            <a:r>
              <a:rPr lang="en-US" b="1" dirty="0" smtClean="0"/>
              <a:t> </a:t>
            </a:r>
            <a:endParaRPr lang="en-US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/>
        </p:nvGraphicFramePr>
        <p:xfrm>
          <a:off x="2590800" y="2514600"/>
          <a:ext cx="3977640" cy="2249715"/>
        </p:xfrm>
        <a:graphic>
          <a:graphicData uri="http://schemas.openxmlformats.org/drawingml/2006/table">
            <a:tbl>
              <a:tblPr/>
              <a:tblGrid>
                <a:gridCol w="1325880"/>
                <a:gridCol w="1325880"/>
                <a:gridCol w="1325880"/>
              </a:tblGrid>
              <a:tr h="7638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latin typeface="Times New Roman"/>
                          <a:ea typeface="Times New Roman"/>
                        </a:rPr>
                        <a:t>RU size (tones)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>
                          <a:latin typeface="Times New Roman"/>
                          <a:ea typeface="Times New Roman"/>
                        </a:rPr>
                        <a:t>LDPC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 smtClean="0">
                          <a:latin typeface="Times New Roman"/>
                          <a:ea typeface="Times New Roman"/>
                        </a:rPr>
                        <a:t>LDPC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dirty="0" smtClean="0">
                          <a:latin typeface="Times New Roman"/>
                          <a:ea typeface="Times New Roman"/>
                        </a:rPr>
                        <a:t>(with (DCM)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218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i="1" dirty="0">
                          <a:latin typeface="Times New Roman"/>
                          <a:ea typeface="Times New Roman"/>
                        </a:rPr>
                        <a:t>D</a:t>
                      </a:r>
                      <a:r>
                        <a:rPr lang="en-GB" sz="1000" b="1" i="1" baseline="-25000" dirty="0">
                          <a:latin typeface="Times New Roman"/>
                          <a:ea typeface="Times New Roman"/>
                        </a:rPr>
                        <a:t>TM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b="1" i="1" dirty="0">
                          <a:latin typeface="Times New Roman"/>
                          <a:ea typeface="Times New Roman"/>
                        </a:rPr>
                        <a:t>D</a:t>
                      </a:r>
                      <a:r>
                        <a:rPr lang="en-GB" sz="1000" b="1" i="1" baseline="-25000" dirty="0">
                          <a:latin typeface="Times New Roman"/>
                          <a:ea typeface="Times New Roman"/>
                        </a:rPr>
                        <a:t>TM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218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Times New Roman"/>
                          <a:ea typeface="Times New Roman"/>
                        </a:rPr>
                        <a:t>26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218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latin typeface="Times New Roman"/>
                          <a:ea typeface="Times New Roman"/>
                        </a:rPr>
                        <a:t>52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218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Times New Roman"/>
                          <a:ea typeface="Times New Roman"/>
                        </a:rPr>
                        <a:t>106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Times New Roman"/>
                          <a:ea typeface="Times New Roman"/>
                        </a:rPr>
                        <a:t>6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218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Times New Roman"/>
                          <a:ea typeface="Times New Roman"/>
                        </a:rPr>
                        <a:t>242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Times New Roman"/>
                          <a:ea typeface="Times New Roman"/>
                        </a:rPr>
                        <a:t>9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Times New Roman"/>
                          <a:ea typeface="Times New Roman"/>
                        </a:rPr>
                        <a:t>9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2182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latin typeface="Times New Roman"/>
                          <a:ea typeface="Times New Roman"/>
                        </a:rPr>
                        <a:t>484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Times New Roman"/>
                          <a:ea typeface="Times New Roman"/>
                        </a:rPr>
                        <a:t>12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latin typeface="Times New Roman"/>
                          <a:ea typeface="Times New Roman"/>
                        </a:rPr>
                        <a:t>9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1762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latin typeface="Times New Roman"/>
                          <a:ea typeface="Times New Roman"/>
                        </a:rPr>
                        <a:t>996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latin typeface="Times New Roman"/>
                          <a:ea typeface="Times New Roman"/>
                        </a:rPr>
                        <a:t>20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14</a:t>
                      </a:r>
                      <a:endParaRPr lang="en-US" sz="10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0316" marR="603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14400" y="5486400"/>
            <a:ext cx="990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b="1" baseline="-25000" dirty="0" smtClean="0"/>
              <a:t>Y/N/Abs</a:t>
            </a:r>
            <a:endParaRPr lang="en-US" sz="2400" b="1" dirty="0" smtClean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</a:t>
            </a:r>
            <a:r>
              <a:rPr lang="en-US" altLang="zh-CN" dirty="0" smtClean="0"/>
              <a:t>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graphicFrame>
        <p:nvGraphicFramePr>
          <p:cNvPr id="7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99774225"/>
              </p:ext>
            </p:extLst>
          </p:nvPr>
        </p:nvGraphicFramePr>
        <p:xfrm>
          <a:off x="685800" y="1276596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79081975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</a:t>
            </a:r>
            <a:r>
              <a:rPr lang="en-US" altLang="zh-CN" dirty="0" smtClean="0"/>
              <a:t>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2743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36824425"/>
              </p:ext>
            </p:extLst>
          </p:nvPr>
        </p:nvGraphicFramePr>
        <p:xfrm>
          <a:off x="762000" y="3886200"/>
          <a:ext cx="7239000" cy="18007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90600" y="762000"/>
            <a:ext cx="3124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(continued):</a:t>
            </a:r>
            <a:endParaRPr lang="en-US" sz="20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914400" y="12192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    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914400" y="5029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3202"/>
                <a:gridCol w="1155160"/>
                <a:gridCol w="1617223"/>
                <a:gridCol w="1309181"/>
                <a:gridCol w="1694234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September,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43399"/>
          <a:ext cx="7620000" cy="1524002"/>
        </p:xfrm>
        <a:graphic>
          <a:graphicData uri="http://schemas.openxmlformats.org/drawingml/2006/table">
            <a:tbl>
              <a:tblPr/>
              <a:tblGrid>
                <a:gridCol w="1523999"/>
                <a:gridCol w="1219201"/>
                <a:gridCol w="1676399"/>
                <a:gridCol w="1371600"/>
                <a:gridCol w="1828801"/>
              </a:tblGrid>
              <a:tr h="35169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3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19200"/>
                <a:gridCol w="1676400"/>
                <a:gridCol w="1371600"/>
                <a:gridCol w="18288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Hyeyoung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Choi 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9"/>
                        </a:rPr>
                        <a:t>hy0117.choi@lge.com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September,</a:t>
            </a:r>
            <a:r>
              <a:rPr lang="en-US" altLang="zh-CN" dirty="0" smtClean="0"/>
              <a:t> 2015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3152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1204378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1752600"/>
          <a:ext cx="7239000" cy="1767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838200"/>
                <a:gridCol w="2209800"/>
              </a:tblGrid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Kazuyuki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Sakoda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    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Sony Electronics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Kazuyuki.Sakoda@am.sony.com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Yusuke Tanaka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YusukeC.Tanaka@jp.sony.com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829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Eisuke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Sakai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Eisuke.Sakai@jp.sony.com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Yuichi Morioka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Yuichi.Morioka@jp.sony.com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243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Masahito Mori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Masahito.Mori@jp.sony.com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标题 18"/>
          <p:cNvSpPr>
            <a:spLocks noGrp="1"/>
          </p:cNvSpPr>
          <p:nvPr>
            <p:ph type="title"/>
          </p:nvPr>
        </p:nvSpPr>
        <p:spPr>
          <a:xfrm>
            <a:off x="685800" y="12192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108881</TotalTime>
  <Words>1612</Words>
  <Application>Microsoft Office PowerPoint</Application>
  <PresentationFormat>On-screen Show (4:3)</PresentationFormat>
  <Paragraphs>598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802-11-Submission</vt:lpstr>
      <vt:lpstr>Equation</vt:lpstr>
      <vt:lpstr>On QPSK DCM Modulation and LDPC Tone Mapper for DCM</vt:lpstr>
      <vt:lpstr>Authors (continued)</vt:lpstr>
      <vt:lpstr>Authors (continued)</vt:lpstr>
      <vt:lpstr>Authors (continued)</vt:lpstr>
      <vt:lpstr>Authors (continued)</vt:lpstr>
      <vt:lpstr>Slide 6</vt:lpstr>
      <vt:lpstr>Authors (continued)</vt:lpstr>
      <vt:lpstr>Authors (continued)</vt:lpstr>
      <vt:lpstr>Authors (continued)</vt:lpstr>
      <vt:lpstr>Slide 10</vt:lpstr>
      <vt:lpstr>QPSK DCM modulation scheme</vt:lpstr>
      <vt:lpstr>Transmission diagram for DCM modulations</vt:lpstr>
      <vt:lpstr>LDPC Tone Mapper</vt:lpstr>
      <vt:lpstr>Propose LDPC Tone Mapper for DCM</vt:lpstr>
      <vt:lpstr>Performance of LDPC Tone Mapper for DCM</vt:lpstr>
      <vt:lpstr>Performance of LDPC Tone Mapper for DCM (cont’s)</vt:lpstr>
      <vt:lpstr>Performance comparison with whole band LDPC Tone Mappers</vt:lpstr>
      <vt:lpstr>Conclusion</vt:lpstr>
      <vt:lpstr>Straw Poll #1 </vt:lpstr>
      <vt:lpstr>Straw poll #2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mtk30143</cp:lastModifiedBy>
  <cp:revision>1883</cp:revision>
  <cp:lastPrinted>1998-02-10T13:28:06Z</cp:lastPrinted>
  <dcterms:created xsi:type="dcterms:W3CDTF">2007-05-21T21:00:37Z</dcterms:created>
  <dcterms:modified xsi:type="dcterms:W3CDTF">2016-01-17T19:58:26Z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-1066048637</vt:i4>
  </property>
  <property fmtid="{D5CDD505-2E9C-101B-9397-08002B2CF9AE}" pid="4" name="_EmailSubject">
    <vt:lpwstr>Author List</vt:lpwstr>
  </property>
  <property fmtid="{D5CDD505-2E9C-101B-9397-08002B2CF9AE}" pid="5" name="_AuthorEmail">
    <vt:lpwstr>james.wang@mediatek.com</vt:lpwstr>
  </property>
  <property fmtid="{D5CDD505-2E9C-101B-9397-08002B2CF9AE}" pid="6" name="_AuthorEmailDisplayName">
    <vt:lpwstr>James Wang</vt:lpwstr>
  </property>
</Properties>
</file>