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7"/>
  </p:notesMasterIdLst>
  <p:handoutMasterIdLst>
    <p:handoutMasterId r:id="rId18"/>
  </p:handoutMasterIdLst>
  <p:sldIdLst>
    <p:sldId id="500" r:id="rId2"/>
    <p:sldId id="569" r:id="rId3"/>
    <p:sldId id="570" r:id="rId4"/>
    <p:sldId id="571" r:id="rId5"/>
    <p:sldId id="572" r:id="rId6"/>
    <p:sldId id="573" r:id="rId7"/>
    <p:sldId id="575" r:id="rId8"/>
    <p:sldId id="576" r:id="rId9"/>
    <p:sldId id="603" r:id="rId10"/>
    <p:sldId id="604" r:id="rId11"/>
    <p:sldId id="605" r:id="rId12"/>
    <p:sldId id="606" r:id="rId13"/>
    <p:sldId id="607" r:id="rId14"/>
    <p:sldId id="591" r:id="rId15"/>
    <p:sldId id="60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51" autoAdjust="0"/>
    <p:restoredTop sz="90216" autoAdjust="0"/>
  </p:normalViewPr>
  <p:slideViewPr>
    <p:cSldViewPr>
      <p:cViewPr varScale="1">
        <p:scale>
          <a:sx n="70" d="100"/>
          <a:sy n="70" d="100"/>
        </p:scale>
        <p:origin x="-117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62" d="100"/>
          <a:sy n="62" d="100"/>
        </p:scale>
        <p:origin x="-226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7152076" y="6477000"/>
            <a:ext cx="1410899" cy="184666"/>
          </a:xfrm>
        </p:spPr>
        <p:txBody>
          <a:bodyPr/>
          <a:lstStyle>
            <a:lvl1pPr>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7152076" y="6477000"/>
            <a:ext cx="1410899" cy="184666"/>
          </a:xfrm>
        </p:spPr>
        <p:txBody>
          <a:bodyPr/>
          <a:lstStyle>
            <a:lvl1pPr>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802.11-16/0057r0</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January</a:t>
            </a:r>
            <a:r>
              <a:rPr lang="en-US" sz="1400" baseline="0" dirty="0" smtClean="0">
                <a:latin typeface="Times New Roman" pitchFamily="18" charset="0"/>
                <a:ea typeface="굴림" pitchFamily="34" charset="-127"/>
              </a:rPr>
              <a:t> </a:t>
            </a:r>
            <a:r>
              <a:rPr lang="en-US" sz="1400" dirty="0" smtClean="0">
                <a:latin typeface="Times New Roman" pitchFamily="18" charset="0"/>
                <a:ea typeface="굴림" pitchFamily="34" charset="-127"/>
              </a:rPr>
              <a:t>2016</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7152076" y="6477000"/>
            <a:ext cx="1410899"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altLang="ko-KR" sz="1400" dirty="0" smtClean="0">
                <a:latin typeface="Times New Roman" pitchFamily="18" charset="0"/>
                <a:ea typeface="굴림" pitchFamily="34" charset="-127"/>
              </a:rPr>
              <a:t>doc.: IEEE </a:t>
            </a:r>
            <a:r>
              <a:rPr lang="en-US" altLang="ko-KR" sz="1400" dirty="0" smtClean="0">
                <a:latin typeface="Times New Roman" pitchFamily="18" charset="0"/>
                <a:ea typeface="굴림" pitchFamily="34" charset="-127"/>
              </a:rPr>
              <a:t>802.11-16/0057r0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altLang="ko-KR" sz="1400" dirty="0" smtClean="0">
                <a:latin typeface="Times New Roman" pitchFamily="18" charset="0"/>
                <a:ea typeface="굴림" pitchFamily="34" charset="-127"/>
              </a:rPr>
              <a:t>January 2016</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685800"/>
            <a:ext cx="8534400" cy="1066800"/>
          </a:xfrm>
          <a:noFill/>
        </p:spPr>
        <p:txBody>
          <a:bodyPr/>
          <a:lstStyle/>
          <a:p>
            <a:r>
              <a:rPr lang="en-US" altLang="ko-KR" sz="2400" dirty="0"/>
              <a:t>Indication for UL MU Carrier </a:t>
            </a:r>
            <a:r>
              <a:rPr lang="en-US" altLang="ko-KR" sz="2400" dirty="0" smtClean="0"/>
              <a:t>Sensing</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17526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2016-01-18</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7152076" y="6477000"/>
            <a:ext cx="1410899" cy="184666"/>
          </a:xfrm>
        </p:spPr>
        <p:txBody>
          <a:bodyPr/>
          <a:lstStyle/>
          <a:p>
            <a:r>
              <a:rPr lang="en-US" altLang="ko-KR" dirty="0" err="1" smtClean="0"/>
              <a:t>Kiseon</a:t>
            </a:r>
            <a:r>
              <a:rPr lang="en-US" altLang="ko-KR" dirty="0" smtClean="0"/>
              <a:t> </a:t>
            </a:r>
            <a:r>
              <a:rPr lang="en-US" altLang="ko-KR" dirty="0" err="1" smtClean="0"/>
              <a:t>Ryu</a:t>
            </a:r>
            <a:r>
              <a:rPr lang="en-US" altLang="ko-KR" dirty="0" smtClean="0"/>
              <a:t> et </a:t>
            </a:r>
            <a:r>
              <a:rPr lang="en-US" altLang="ko-KR" dirty="0"/>
              <a:t>al. </a:t>
            </a:r>
            <a:r>
              <a:rPr lang="en-US" altLang="ko-KR" dirty="0" smtClean="0"/>
              <a:t>(LG)</a:t>
            </a:r>
            <a:endParaRPr lang="en-US" altLang="ko-KR" dirty="0"/>
          </a:p>
        </p:txBody>
      </p:sp>
      <p:sp>
        <p:nvSpPr>
          <p:cNvPr id="8" name="Rectangle 12"/>
          <p:cNvSpPr>
            <a:spLocks noChangeArrowheads="1"/>
          </p:cNvSpPr>
          <p:nvPr/>
        </p:nvSpPr>
        <p:spPr bwMode="auto">
          <a:xfrm>
            <a:off x="8382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1823828641"/>
              </p:ext>
            </p:extLst>
          </p:nvPr>
        </p:nvGraphicFramePr>
        <p:xfrm>
          <a:off x="762000" y="2801896"/>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Jinyoung</a:t>
                      </a:r>
                      <a:r>
                        <a:rPr lang="en-US" altLang="ko-KR" sz="1200" dirty="0" smtClean="0">
                          <a:solidFill>
                            <a:srgbClr val="000000"/>
                          </a:solidFill>
                          <a:latin typeface="Times New Roman"/>
                          <a:ea typeface="Times New Roman"/>
                          <a:cs typeface="Arial"/>
                        </a:rPr>
                        <a:t> Chun</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jiny.chun@lge.com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ko-KR" sz="1200" dirty="0" err="1" smtClean="0">
                          <a:solidFill>
                            <a:srgbClr val="000000"/>
                          </a:solidFill>
                          <a:latin typeface="Times New Roman"/>
                          <a:ea typeface="Times New Roman"/>
                          <a:cs typeface="Arial"/>
                        </a:rPr>
                        <a:t>Jeongki</a:t>
                      </a:r>
                      <a:r>
                        <a:rPr lang="en-US" altLang="ko-KR" sz="1200" dirty="0" smtClean="0">
                          <a:solidFill>
                            <a:srgbClr val="000000"/>
                          </a:solidFill>
                          <a:latin typeface="Times New Roman"/>
                          <a:ea typeface="Times New Roman"/>
                          <a:cs typeface="Arial"/>
                        </a:rPr>
                        <a:t> Kim</a:t>
                      </a:r>
                      <a:endParaRPr lang="en-US" altLang="ko-KR"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jeongki.kim@lge.com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Suhwook</a:t>
                      </a:r>
                      <a:r>
                        <a:rPr lang="en-US" altLang="ko-KR" sz="1200" dirty="0" smtClean="0">
                          <a:solidFill>
                            <a:srgbClr val="000000"/>
                          </a:solidFill>
                          <a:latin typeface="Times New Roman"/>
                          <a:ea typeface="Times New Roman"/>
                          <a:cs typeface="Arial"/>
                        </a:rPr>
                        <a:t>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suhwook.kim@lge.com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latin typeface="Times New Roman"/>
                          <a:ea typeface="Times New Roman"/>
                          <a:cs typeface="Arial"/>
                        </a:rPr>
                        <a:t>JayH</a:t>
                      </a:r>
                      <a:r>
                        <a:rPr lang="en-US" altLang="ko-KR" sz="1200" dirty="0" smtClean="0">
                          <a:latin typeface="Times New Roman"/>
                          <a:ea typeface="Times New Roman"/>
                          <a:cs typeface="Arial"/>
                        </a:rPr>
                        <a:t> Park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a:ea typeface="Times New Roman"/>
                          <a:cs typeface="Arial"/>
                        </a:rPr>
                        <a:t> </a:t>
                      </a:r>
                      <a:r>
                        <a:rPr lang="en-US" altLang="ko-KR" sz="1100" dirty="0" smtClean="0">
                          <a:latin typeface="Times New Roman"/>
                          <a:ea typeface="Times New Roman"/>
                          <a:cs typeface="Arial"/>
                        </a:rPr>
                        <a:t>Hyunh.park@lge.com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Jinsoo</a:t>
                      </a:r>
                      <a:r>
                        <a:rPr lang="en-US" altLang="ko-KR" sz="1200" dirty="0" smtClean="0">
                          <a:solidFill>
                            <a:srgbClr val="000000"/>
                          </a:solidFill>
                          <a:latin typeface="Times New Roman"/>
                          <a:ea typeface="Times New Roman"/>
                          <a:cs typeface="Arial"/>
                        </a:rPr>
                        <a:t> Choi</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js.choi@lge.com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Dongguk</a:t>
                      </a:r>
                      <a:r>
                        <a:rPr lang="en-US" altLang="ko-KR" sz="1200" dirty="0" smtClean="0">
                          <a:solidFill>
                            <a:srgbClr val="000000"/>
                          </a:solidFill>
                          <a:latin typeface="Times New Roman"/>
                          <a:ea typeface="Times New Roman"/>
                          <a:cs typeface="Arial"/>
                        </a:rPr>
                        <a:t> Lim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dongguk.lim@lge.com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Jinmin</a:t>
                      </a:r>
                      <a:r>
                        <a:rPr lang="en-US" altLang="ko-KR" sz="1200" dirty="0" smtClean="0">
                          <a:solidFill>
                            <a:srgbClr val="000000"/>
                          </a:solidFill>
                          <a:latin typeface="Times New Roman"/>
                          <a:ea typeface="Times New Roman"/>
                          <a:cs typeface="Arial"/>
                        </a:rPr>
                        <a:t>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Jinmin1230.kim@lge.com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09600"/>
            <a:ext cx="7772400" cy="914400"/>
          </a:xfrm>
        </p:spPr>
        <p:txBody>
          <a:bodyPr/>
          <a:lstStyle/>
          <a:p>
            <a:r>
              <a:rPr lang="en-US" altLang="ko-KR" dirty="0"/>
              <a:t>Background (</a:t>
            </a:r>
            <a:r>
              <a:rPr lang="en-US" altLang="ko-KR" dirty="0" smtClean="0"/>
              <a:t>1/2)</a:t>
            </a:r>
            <a:endParaRPr lang="ko-KR" altLang="en-US" dirty="0"/>
          </a:p>
        </p:txBody>
      </p:sp>
      <p:sp>
        <p:nvSpPr>
          <p:cNvPr id="3" name="내용 개체 틀 2"/>
          <p:cNvSpPr>
            <a:spLocks noGrp="1"/>
          </p:cNvSpPr>
          <p:nvPr>
            <p:ph idx="1"/>
          </p:nvPr>
        </p:nvSpPr>
        <p:spPr>
          <a:xfrm>
            <a:off x="762000" y="1600200"/>
            <a:ext cx="7772400" cy="3962400"/>
          </a:xfrm>
        </p:spPr>
        <p:txBody>
          <a:bodyPr/>
          <a:lstStyle/>
          <a:p>
            <a:r>
              <a:rPr lang="en-US" altLang="ko-KR" sz="1600" dirty="0"/>
              <a:t>Typical 11ax  UL MU frame exchange sequences: Basic and Cascading</a:t>
            </a:r>
          </a:p>
          <a:p>
            <a:endParaRPr lang="en-US" altLang="ko-KR" sz="1800" dirty="0" smtClean="0"/>
          </a:p>
          <a:p>
            <a:endParaRPr lang="en-US" altLang="ko-KR" sz="1800" dirty="0" smtClean="0"/>
          </a:p>
          <a:p>
            <a:endParaRPr lang="en-US" altLang="ko-KR" sz="1800" dirty="0" smtClean="0"/>
          </a:p>
          <a:p>
            <a:endParaRPr lang="en-US" altLang="ko-KR" sz="1800" dirty="0"/>
          </a:p>
          <a:p>
            <a:endParaRPr lang="en-US" altLang="ko-KR" sz="1800" dirty="0"/>
          </a:p>
          <a:p>
            <a:endParaRPr lang="en-US" altLang="ko-KR" sz="1800" dirty="0" smtClean="0"/>
          </a:p>
          <a:p>
            <a:pPr lvl="0">
              <a:buClr>
                <a:srgbClr val="D7381B"/>
              </a:buClr>
              <a:defRPr/>
            </a:pPr>
            <a:endParaRPr lang="en-US" altLang="ko-KR" sz="1600" dirty="0" smtClean="0"/>
          </a:p>
          <a:p>
            <a:pPr lvl="0">
              <a:buClr>
                <a:srgbClr val="D7381B"/>
              </a:buClr>
              <a:defRPr/>
            </a:pPr>
            <a:r>
              <a:rPr lang="en-US" altLang="ko-KR" sz="1600" dirty="0" smtClean="0"/>
              <a:t>The </a:t>
            </a:r>
            <a:r>
              <a:rPr lang="en-US" altLang="ko-KR" sz="1600" dirty="0"/>
              <a:t>details of the 11ax  UL MU frame exchange sequences are still </a:t>
            </a:r>
            <a:r>
              <a:rPr lang="en-US" altLang="ko-KR" sz="1600" dirty="0" smtClean="0"/>
              <a:t>TBD, </a:t>
            </a:r>
            <a:r>
              <a:rPr lang="en-US" altLang="ko-KR" sz="1600" dirty="0"/>
              <a:t>e.g., </a:t>
            </a:r>
          </a:p>
          <a:p>
            <a:pPr marL="800100" lvl="1" indent="-342900">
              <a:buClr>
                <a:srgbClr val="D7381B"/>
              </a:buClr>
              <a:buFontTx/>
              <a:buChar char="•"/>
              <a:defRPr/>
            </a:pPr>
            <a:r>
              <a:rPr lang="en-US" altLang="ko-KR" sz="1600" dirty="0"/>
              <a:t>what’re the CS rules (i.e., physical and virtual carrier sense) for STAs before responding to a </a:t>
            </a:r>
            <a:r>
              <a:rPr lang="en-US" altLang="ko-KR" sz="1600" dirty="0" smtClean="0"/>
              <a:t>Trigger </a:t>
            </a:r>
            <a:r>
              <a:rPr lang="en-US" altLang="ko-KR" sz="1600" dirty="0"/>
              <a:t>frame?</a:t>
            </a:r>
          </a:p>
          <a:p>
            <a:pPr marL="800100" lvl="1" indent="-342900">
              <a:buClr>
                <a:srgbClr val="D7381B"/>
              </a:buClr>
              <a:buFontTx/>
              <a:buChar char="•"/>
              <a:defRPr/>
            </a:pPr>
            <a:r>
              <a:rPr lang="en-US" altLang="ko-KR" sz="1600" dirty="0"/>
              <a:t>What’s the right IFS between </a:t>
            </a:r>
            <a:r>
              <a:rPr lang="en-US" altLang="ko-KR" sz="1600" dirty="0" smtClean="0"/>
              <a:t>a Trigger frame </a:t>
            </a:r>
            <a:r>
              <a:rPr lang="en-US" altLang="ko-KR" sz="1600" dirty="0"/>
              <a:t>and </a:t>
            </a:r>
            <a:r>
              <a:rPr lang="en-US" altLang="ko-KR" sz="1600" dirty="0" smtClean="0"/>
              <a:t>a UL </a:t>
            </a:r>
            <a:r>
              <a:rPr lang="en-US" altLang="ko-KR" sz="1600" dirty="0"/>
              <a:t>MU PPDU?</a:t>
            </a:r>
          </a:p>
          <a:p>
            <a:pPr lvl="0">
              <a:buClr>
                <a:srgbClr val="D7381B"/>
              </a:buClr>
              <a:defRPr/>
            </a:pPr>
            <a:r>
              <a:rPr lang="en-US" altLang="ko-KR" sz="1600" dirty="0" smtClean="0"/>
              <a:t>This </a:t>
            </a:r>
            <a:r>
              <a:rPr lang="en-US" altLang="ko-KR" sz="1600" dirty="0"/>
              <a:t>contribution provides a summary of the relevant  </a:t>
            </a:r>
            <a:r>
              <a:rPr lang="en-US" altLang="ko-KR" sz="1600" dirty="0" smtClean="0"/>
              <a:t>discussion so </a:t>
            </a:r>
            <a:r>
              <a:rPr lang="en-US" altLang="ko-KR" sz="1600" dirty="0"/>
              <a:t>as to bring this topic into </a:t>
            </a:r>
            <a:r>
              <a:rPr lang="en-US" altLang="ko-KR" sz="1600" dirty="0" smtClean="0"/>
              <a:t>conclusion. </a:t>
            </a:r>
            <a:endParaRPr lang="en-US" altLang="ko-KR" sz="1600" dirty="0"/>
          </a:p>
          <a:p>
            <a:endParaRPr lang="ko-KR" altLang="en-US" sz="18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a:p>
        </p:txBody>
      </p:sp>
      <p:sp>
        <p:nvSpPr>
          <p:cNvPr id="6" name="Rectangle 11"/>
          <p:cNvSpPr>
            <a:spLocks noChangeArrowheads="1"/>
          </p:cNvSpPr>
          <p:nvPr/>
        </p:nvSpPr>
        <p:spPr bwMode="auto">
          <a:xfrm>
            <a:off x="1905000" y="2969568"/>
            <a:ext cx="13716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7" name="Rectangle 47"/>
          <p:cNvSpPr>
            <a:spLocks noChangeArrowheads="1"/>
          </p:cNvSpPr>
          <p:nvPr/>
        </p:nvSpPr>
        <p:spPr bwMode="auto">
          <a:xfrm>
            <a:off x="1371600" y="2969568"/>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a:t>
            </a:r>
            <a:endParaRPr lang="en-US" altLang="en-US" sz="900" b="0" dirty="0">
              <a:solidFill>
                <a:schemeClr val="tx1"/>
              </a:solidFill>
              <a:latin typeface="Times New Roman" pitchFamily="18" charset="0"/>
            </a:endParaRPr>
          </a:p>
        </p:txBody>
      </p:sp>
      <p:cxnSp>
        <p:nvCxnSpPr>
          <p:cNvPr id="8" name="Straight Connector 11"/>
          <p:cNvCxnSpPr/>
          <p:nvPr/>
        </p:nvCxnSpPr>
        <p:spPr bwMode="auto">
          <a:xfrm>
            <a:off x="762000" y="3655368"/>
            <a:ext cx="36576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9" name="Text Box 32"/>
          <p:cNvSpPr txBox="1">
            <a:spLocks noChangeArrowheads="1"/>
          </p:cNvSpPr>
          <p:nvPr/>
        </p:nvSpPr>
        <p:spPr bwMode="auto">
          <a:xfrm>
            <a:off x="2209800" y="3807768"/>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10" name="Straight Arrow Connector 14"/>
          <p:cNvCxnSpPr/>
          <p:nvPr/>
        </p:nvCxnSpPr>
        <p:spPr bwMode="auto">
          <a:xfrm>
            <a:off x="838200" y="3045768"/>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11" name="Group 55"/>
          <p:cNvGrpSpPr/>
          <p:nvPr/>
        </p:nvGrpSpPr>
        <p:grpSpPr>
          <a:xfrm>
            <a:off x="990600" y="3426768"/>
            <a:ext cx="381000" cy="228600"/>
            <a:chOff x="1263427" y="5973284"/>
            <a:chExt cx="381000" cy="228600"/>
          </a:xfrm>
        </p:grpSpPr>
        <p:cxnSp>
          <p:nvCxnSpPr>
            <p:cNvPr id="12" name="Straight Connector 15"/>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6"/>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7"/>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8"/>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9"/>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7" name="Text Box 32"/>
          <p:cNvSpPr txBox="1">
            <a:spLocks noChangeArrowheads="1"/>
          </p:cNvSpPr>
          <p:nvPr/>
        </p:nvSpPr>
        <p:spPr bwMode="auto">
          <a:xfrm>
            <a:off x="609600" y="2664768"/>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18" name="Straight Connector 21"/>
          <p:cNvCxnSpPr/>
          <p:nvPr/>
        </p:nvCxnSpPr>
        <p:spPr bwMode="auto">
          <a:xfrm>
            <a:off x="1371600" y="3731568"/>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22"/>
          <p:cNvCxnSpPr/>
          <p:nvPr/>
        </p:nvCxnSpPr>
        <p:spPr bwMode="auto">
          <a:xfrm>
            <a:off x="3810000" y="3731568"/>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Text Box 32"/>
          <p:cNvSpPr txBox="1">
            <a:spLocks noChangeArrowheads="1"/>
          </p:cNvSpPr>
          <p:nvPr/>
        </p:nvSpPr>
        <p:spPr bwMode="auto">
          <a:xfrm>
            <a:off x="1371600" y="2738736"/>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1" name="Text Box 32"/>
          <p:cNvSpPr txBox="1">
            <a:spLocks noChangeArrowheads="1"/>
          </p:cNvSpPr>
          <p:nvPr/>
        </p:nvSpPr>
        <p:spPr bwMode="auto">
          <a:xfrm>
            <a:off x="2362200" y="2740968"/>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22" name="Straight Arrow Connector 28"/>
          <p:cNvCxnSpPr/>
          <p:nvPr/>
        </p:nvCxnSpPr>
        <p:spPr bwMode="auto">
          <a:xfrm>
            <a:off x="1371600" y="3807768"/>
            <a:ext cx="24384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3" name="Text Box 32"/>
          <p:cNvSpPr txBox="1">
            <a:spLocks noChangeArrowheads="1"/>
          </p:cNvSpPr>
          <p:nvPr/>
        </p:nvSpPr>
        <p:spPr bwMode="auto">
          <a:xfrm>
            <a:off x="3429000" y="2740968"/>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4" name="Rectangle 47"/>
          <p:cNvSpPr>
            <a:spLocks noChangeArrowheads="1"/>
          </p:cNvSpPr>
          <p:nvPr/>
        </p:nvSpPr>
        <p:spPr bwMode="auto">
          <a:xfrm>
            <a:off x="3429000" y="2969568"/>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25" name="Rectangle 11"/>
          <p:cNvSpPr>
            <a:spLocks noChangeArrowheads="1"/>
          </p:cNvSpPr>
          <p:nvPr/>
        </p:nvSpPr>
        <p:spPr bwMode="auto">
          <a:xfrm>
            <a:off x="6934200" y="2969568"/>
            <a:ext cx="12954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26" name="Rectangle 47"/>
          <p:cNvSpPr>
            <a:spLocks noChangeArrowheads="1"/>
          </p:cNvSpPr>
          <p:nvPr/>
        </p:nvSpPr>
        <p:spPr bwMode="auto">
          <a:xfrm>
            <a:off x="5638800" y="2969568"/>
            <a:ext cx="1143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 + DL MU Data</a:t>
            </a:r>
            <a:endParaRPr lang="en-US" altLang="en-US" sz="900" b="0" dirty="0">
              <a:solidFill>
                <a:schemeClr val="tx1"/>
              </a:solidFill>
              <a:latin typeface="Times New Roman" pitchFamily="18" charset="0"/>
            </a:endParaRPr>
          </a:p>
        </p:txBody>
      </p:sp>
      <p:cxnSp>
        <p:nvCxnSpPr>
          <p:cNvPr id="27" name="Straight Connector 60"/>
          <p:cNvCxnSpPr/>
          <p:nvPr/>
        </p:nvCxnSpPr>
        <p:spPr bwMode="auto">
          <a:xfrm>
            <a:off x="5029200" y="3655368"/>
            <a:ext cx="39624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28" name="Text Box 32"/>
          <p:cNvSpPr txBox="1">
            <a:spLocks noChangeArrowheads="1"/>
          </p:cNvSpPr>
          <p:nvPr/>
        </p:nvSpPr>
        <p:spPr bwMode="auto">
          <a:xfrm>
            <a:off x="6905370" y="3807768"/>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29" name="Straight Arrow Connector 62"/>
          <p:cNvCxnSpPr/>
          <p:nvPr/>
        </p:nvCxnSpPr>
        <p:spPr bwMode="auto">
          <a:xfrm>
            <a:off x="5105400" y="3045768"/>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30" name="Group 63"/>
          <p:cNvGrpSpPr/>
          <p:nvPr/>
        </p:nvGrpSpPr>
        <p:grpSpPr>
          <a:xfrm>
            <a:off x="5257800" y="3426768"/>
            <a:ext cx="381000" cy="228600"/>
            <a:chOff x="1263427" y="5973284"/>
            <a:chExt cx="381000" cy="228600"/>
          </a:xfrm>
        </p:grpSpPr>
        <p:cxnSp>
          <p:nvCxnSpPr>
            <p:cNvPr id="31" name="Straight Connector 64"/>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65"/>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66"/>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67"/>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68"/>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 name="Text Box 32"/>
          <p:cNvSpPr txBox="1">
            <a:spLocks noChangeArrowheads="1"/>
          </p:cNvSpPr>
          <p:nvPr/>
        </p:nvSpPr>
        <p:spPr bwMode="auto">
          <a:xfrm>
            <a:off x="4876800" y="2664768"/>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37" name="Straight Connector 70"/>
          <p:cNvCxnSpPr/>
          <p:nvPr/>
        </p:nvCxnSpPr>
        <p:spPr bwMode="auto">
          <a:xfrm>
            <a:off x="5638800" y="3731568"/>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71"/>
          <p:cNvCxnSpPr/>
          <p:nvPr/>
        </p:nvCxnSpPr>
        <p:spPr bwMode="auto">
          <a:xfrm>
            <a:off x="8763000" y="3731568"/>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 Box 32"/>
          <p:cNvSpPr txBox="1">
            <a:spLocks noChangeArrowheads="1"/>
          </p:cNvSpPr>
          <p:nvPr/>
        </p:nvSpPr>
        <p:spPr bwMode="auto">
          <a:xfrm>
            <a:off x="6019800" y="2740968"/>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0" name="Text Box 32"/>
          <p:cNvSpPr txBox="1">
            <a:spLocks noChangeArrowheads="1"/>
          </p:cNvSpPr>
          <p:nvPr/>
        </p:nvSpPr>
        <p:spPr bwMode="auto">
          <a:xfrm>
            <a:off x="7315200" y="2740968"/>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41" name="Straight Arrow Connector 74"/>
          <p:cNvCxnSpPr/>
          <p:nvPr/>
        </p:nvCxnSpPr>
        <p:spPr bwMode="auto">
          <a:xfrm>
            <a:off x="5638800" y="3807768"/>
            <a:ext cx="31242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2" name="Text Box 32"/>
          <p:cNvSpPr txBox="1">
            <a:spLocks noChangeArrowheads="1"/>
          </p:cNvSpPr>
          <p:nvPr/>
        </p:nvSpPr>
        <p:spPr bwMode="auto">
          <a:xfrm>
            <a:off x="8382000" y="2740968"/>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3" name="Rectangle 47"/>
          <p:cNvSpPr>
            <a:spLocks noChangeArrowheads="1"/>
          </p:cNvSpPr>
          <p:nvPr/>
        </p:nvSpPr>
        <p:spPr bwMode="auto">
          <a:xfrm>
            <a:off x="8382000" y="2969568"/>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44" name="Content Placeholder 6"/>
          <p:cNvSpPr txBox="1">
            <a:spLocks/>
          </p:cNvSpPr>
          <p:nvPr/>
        </p:nvSpPr>
        <p:spPr bwMode="auto">
          <a:xfrm>
            <a:off x="381000" y="2131368"/>
            <a:ext cx="43434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285750" indent="-285750">
              <a:spcBef>
                <a:spcPct val="20000"/>
              </a:spcBef>
              <a:buClr>
                <a:srgbClr val="D7381B"/>
              </a:buClr>
              <a:defRPr/>
            </a:pPr>
            <a:r>
              <a:rPr kumimoji="0" lang="en-US" sz="1600" b="0" i="0" u="none" strike="noStrike" kern="0" cap="none" spc="0" normalizeH="0" baseline="0" noProof="0" dirty="0" smtClean="0">
                <a:ln>
                  <a:noFill/>
                </a:ln>
                <a:solidFill>
                  <a:schemeClr val="tx1"/>
                </a:solidFill>
                <a:effectLst/>
                <a:uLnTx/>
                <a:uFillTx/>
                <a:latin typeface="+mn-lt"/>
              </a:rPr>
              <a:t>Basic: Trigger ++ UL MU data ++ DL ACK/BA</a:t>
            </a:r>
          </a:p>
        </p:txBody>
      </p:sp>
      <p:sp>
        <p:nvSpPr>
          <p:cNvPr id="45" name="Content Placeholder 6"/>
          <p:cNvSpPr txBox="1">
            <a:spLocks/>
          </p:cNvSpPr>
          <p:nvPr/>
        </p:nvSpPr>
        <p:spPr bwMode="auto">
          <a:xfrm>
            <a:off x="5257800" y="1978968"/>
            <a:ext cx="3352800" cy="60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285750" indent="-285750">
              <a:spcBef>
                <a:spcPct val="20000"/>
              </a:spcBef>
              <a:buClr>
                <a:srgbClr val="D7381B"/>
              </a:buClr>
              <a:defRPr/>
            </a:pPr>
            <a:r>
              <a:rPr kumimoji="0" lang="en-US" sz="1600" b="0" i="0" u="none" strike="noStrike" kern="0" cap="none" spc="0" normalizeH="0" baseline="0" noProof="0" dirty="0" smtClean="0">
                <a:ln>
                  <a:noFill/>
                </a:ln>
                <a:solidFill>
                  <a:schemeClr val="tx1"/>
                </a:solidFill>
                <a:effectLst/>
                <a:uLnTx/>
                <a:uFillTx/>
                <a:latin typeface="+mn-lt"/>
              </a:rPr>
              <a:t>Cascading: (Trigger + DL MU data) ++ UL MU data ++ DL ACK/BA</a:t>
            </a:r>
          </a:p>
        </p:txBody>
      </p:sp>
    </p:spTree>
    <p:extLst>
      <p:ext uri="{BB962C8B-B14F-4D97-AF65-F5344CB8AC3E}">
        <p14:creationId xmlns:p14="http://schemas.microsoft.com/office/powerpoint/2010/main" val="2797110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Background of (</a:t>
            </a:r>
            <a:r>
              <a:rPr lang="en-US" altLang="ko-KR" dirty="0" smtClean="0"/>
              <a:t>2/2)</a:t>
            </a:r>
            <a:endParaRPr lang="ko-KR" altLang="en-US" dirty="0"/>
          </a:p>
        </p:txBody>
      </p:sp>
      <p:sp>
        <p:nvSpPr>
          <p:cNvPr id="3" name="내용 개체 틀 2"/>
          <p:cNvSpPr>
            <a:spLocks noGrp="1"/>
          </p:cNvSpPr>
          <p:nvPr>
            <p:ph idx="1"/>
          </p:nvPr>
        </p:nvSpPr>
        <p:spPr/>
        <p:txBody>
          <a:bodyPr/>
          <a:lstStyle/>
          <a:p>
            <a:r>
              <a:rPr lang="en-US" altLang="ko-KR" sz="2000" dirty="0" smtClean="0"/>
              <a:t>In the 11ax SFD [1]</a:t>
            </a:r>
          </a:p>
          <a:p>
            <a:pPr lvl="1"/>
            <a:r>
              <a:rPr lang="en-US" altLang="ko-KR" sz="1800" dirty="0"/>
              <a:t>A STA shall consider CCA status to respond to a Trigger frame under a non-null TBD set of conditions. </a:t>
            </a:r>
          </a:p>
          <a:p>
            <a:r>
              <a:rPr lang="en-US" altLang="ko-KR" sz="2000" dirty="0"/>
              <a:t>The </a:t>
            </a:r>
            <a:r>
              <a:rPr lang="en-US" altLang="ko-KR" sz="2000" dirty="0" smtClean="0"/>
              <a:t>11ax </a:t>
            </a:r>
            <a:r>
              <a:rPr lang="en-US" altLang="ko-KR" sz="2000" dirty="0"/>
              <a:t>SFD text specifies two scenarios:</a:t>
            </a:r>
          </a:p>
          <a:p>
            <a:pPr lvl="1"/>
            <a:r>
              <a:rPr lang="en-US" altLang="ko-KR" sz="1800" dirty="0"/>
              <a:t>Scenario-1: Under a non-null TBD set of conditions, a STA can transmit UL MU PPDU in response to a </a:t>
            </a:r>
            <a:r>
              <a:rPr lang="en-US" altLang="ko-KR" sz="1800" dirty="0" smtClean="0"/>
              <a:t>Trigger </a:t>
            </a:r>
            <a:r>
              <a:rPr lang="en-US" altLang="ko-KR" sz="1800" dirty="0"/>
              <a:t>frame, without considering carrier sense (CS);</a:t>
            </a:r>
          </a:p>
          <a:p>
            <a:pPr lvl="1"/>
            <a:r>
              <a:rPr lang="en-US" altLang="ko-KR" sz="1800" dirty="0"/>
              <a:t>Scenario-2: Otherwise, a STA shall consider carrier sense (CS) before transmitting UL </a:t>
            </a:r>
            <a:r>
              <a:rPr lang="en-US" altLang="ko-KR" sz="1800" dirty="0" smtClean="0"/>
              <a:t>MU </a:t>
            </a:r>
            <a:r>
              <a:rPr lang="en-US" altLang="ko-KR" sz="1800" dirty="0"/>
              <a:t>PPDU in response to a </a:t>
            </a:r>
            <a:r>
              <a:rPr lang="en-US" altLang="ko-KR" sz="1800" dirty="0" smtClean="0"/>
              <a:t>Trigger </a:t>
            </a:r>
            <a:r>
              <a:rPr lang="en-US" altLang="ko-KR" sz="1800" dirty="0"/>
              <a:t>frame</a:t>
            </a:r>
          </a:p>
          <a:p>
            <a:r>
              <a:rPr lang="en-US" altLang="ko-KR" sz="2000" dirty="0"/>
              <a:t>This contribution will attempt to focus on </a:t>
            </a:r>
            <a:r>
              <a:rPr lang="en-US" altLang="ko-KR" sz="2000" dirty="0" smtClean="0"/>
              <a:t>the issue.</a:t>
            </a:r>
          </a:p>
          <a:p>
            <a:pPr lvl="1"/>
            <a:r>
              <a:rPr lang="en-US" altLang="ko-KR" sz="1800" dirty="0" smtClean="0"/>
              <a:t>What is the </a:t>
            </a:r>
            <a:r>
              <a:rPr lang="en-US" altLang="ko-KR" sz="1800" dirty="0"/>
              <a:t>non-null set of conditions for a STA not to consider CS before UL MU transmission in response to a Trigger </a:t>
            </a:r>
            <a:r>
              <a:rPr lang="en-US" altLang="ko-KR" sz="1800" dirty="0" smtClean="0"/>
              <a:t>Frame?</a:t>
            </a:r>
            <a:endParaRPr lang="en-US" altLang="ko-KR" sz="1800" dirty="0"/>
          </a:p>
          <a:p>
            <a:pPr lvl="1"/>
            <a:endParaRPr lang="en-US" altLang="ko-KR" sz="1800" dirty="0" smtClean="0"/>
          </a:p>
          <a:p>
            <a:endParaRPr lang="ko-KR" altLang="en-US" sz="20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Tree>
    <p:extLst>
      <p:ext uri="{BB962C8B-B14F-4D97-AF65-F5344CB8AC3E}">
        <p14:creationId xmlns:p14="http://schemas.microsoft.com/office/powerpoint/2010/main" val="413435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1066800"/>
          </a:xfrm>
        </p:spPr>
        <p:txBody>
          <a:bodyPr/>
          <a:lstStyle/>
          <a:p>
            <a:r>
              <a:rPr lang="en-US" altLang="ko-KR" sz="2400" dirty="0"/>
              <a:t>What’re the conditions for not doing CS? (</a:t>
            </a:r>
            <a:r>
              <a:rPr lang="en-US" altLang="ko-KR" sz="2400" dirty="0" smtClean="0"/>
              <a:t>1/2)</a:t>
            </a:r>
            <a:endParaRPr lang="ko-KR" altLang="en-US" sz="2400" dirty="0"/>
          </a:p>
        </p:txBody>
      </p:sp>
      <p:sp>
        <p:nvSpPr>
          <p:cNvPr id="3" name="내용 개체 틀 2"/>
          <p:cNvSpPr>
            <a:spLocks noGrp="1"/>
          </p:cNvSpPr>
          <p:nvPr>
            <p:ph idx="1"/>
          </p:nvPr>
        </p:nvSpPr>
        <p:spPr>
          <a:xfrm>
            <a:off x="762000" y="1447800"/>
            <a:ext cx="7772400" cy="4114800"/>
          </a:xfrm>
        </p:spPr>
        <p:txBody>
          <a:bodyPr/>
          <a:lstStyle/>
          <a:p>
            <a:pPr marL="231775" indent="-231775">
              <a:spcBef>
                <a:spcPts val="600"/>
              </a:spcBef>
              <a:spcAft>
                <a:spcPts val="600"/>
              </a:spcAft>
              <a:buClr>
                <a:schemeClr val="tx1"/>
              </a:buClr>
              <a:defRPr/>
            </a:pPr>
            <a:r>
              <a:rPr lang="en-US" altLang="ko-KR" sz="1600" dirty="0"/>
              <a:t>What is the </a:t>
            </a:r>
            <a:r>
              <a:rPr lang="en-US" altLang="ko-KR" sz="1600" dirty="0" smtClean="0"/>
              <a:t>possible non-null </a:t>
            </a:r>
            <a:r>
              <a:rPr lang="en-US" altLang="ko-KR" sz="1600" dirty="0"/>
              <a:t>set of conditions for a STA not to consider CS before UL MU transmission in response to a Trigger </a:t>
            </a:r>
            <a:r>
              <a:rPr lang="en-US" altLang="ko-KR" sz="1600" dirty="0" smtClean="0"/>
              <a:t>frame</a:t>
            </a:r>
            <a:r>
              <a:rPr lang="en-US" altLang="ko-KR" sz="1600" dirty="0"/>
              <a:t>?</a:t>
            </a:r>
          </a:p>
          <a:p>
            <a:pPr marL="463550" lvl="1" indent="-231775">
              <a:spcBef>
                <a:spcPts val="600"/>
              </a:spcBef>
              <a:spcAft>
                <a:spcPts val="600"/>
              </a:spcAft>
              <a:buClr>
                <a:schemeClr val="tx1"/>
              </a:buClr>
              <a:defRPr/>
            </a:pPr>
            <a:r>
              <a:rPr lang="en-US" altLang="ko-KR" sz="1400" dirty="0"/>
              <a:t>Condition-1: Depending on the contents and the duration of the UL MU </a:t>
            </a:r>
            <a:r>
              <a:rPr lang="en-US" altLang="ko-KR" sz="1400" dirty="0" smtClean="0"/>
              <a:t>transmission:</a:t>
            </a:r>
            <a:endParaRPr lang="en-US" altLang="ko-KR" sz="1400" dirty="0"/>
          </a:p>
          <a:p>
            <a:pPr marL="806450" lvl="2" indent="-231775">
              <a:spcBef>
                <a:spcPts val="600"/>
              </a:spcBef>
              <a:spcAft>
                <a:spcPts val="600"/>
              </a:spcAft>
              <a:buClr>
                <a:schemeClr val="tx1"/>
              </a:buClr>
              <a:defRPr/>
            </a:pPr>
            <a:r>
              <a:rPr lang="en-GB" altLang="ko-KR" sz="1200" dirty="0"/>
              <a:t>A STA is not required to consider CS before its UL transmission in response to a Trigger Frame, if the STA’s UL transmission contains ACK/BA and the duration of the UL MU transmission is below a TBD threshold.</a:t>
            </a:r>
            <a:endParaRPr lang="en-US" altLang="ko-KR" sz="1200" dirty="0"/>
          </a:p>
          <a:p>
            <a:pPr marL="463550" lvl="1" indent="-231775">
              <a:spcBef>
                <a:spcPts val="600"/>
              </a:spcBef>
              <a:spcAft>
                <a:spcPts val="600"/>
              </a:spcAft>
              <a:buClr>
                <a:schemeClr val="tx1"/>
              </a:buClr>
              <a:defRPr/>
            </a:pPr>
            <a:r>
              <a:rPr lang="en-US" altLang="ko-KR" sz="1400" dirty="0"/>
              <a:t>Condition-2: Indication in the Trigger </a:t>
            </a:r>
            <a:r>
              <a:rPr lang="en-US" altLang="ko-KR" sz="1400" dirty="0" smtClean="0"/>
              <a:t>Frame:</a:t>
            </a:r>
            <a:endParaRPr lang="en-US" altLang="ko-KR" sz="1400" dirty="0"/>
          </a:p>
          <a:p>
            <a:pPr marL="806450" lvl="2" indent="-231775">
              <a:spcBef>
                <a:spcPts val="600"/>
              </a:spcBef>
              <a:spcAft>
                <a:spcPts val="600"/>
              </a:spcAft>
              <a:buClr>
                <a:schemeClr val="tx1"/>
              </a:buClr>
              <a:defRPr/>
            </a:pPr>
            <a:r>
              <a:rPr lang="en-US" altLang="ko-KR" sz="1200" dirty="0"/>
              <a:t>A </a:t>
            </a:r>
            <a:r>
              <a:rPr lang="en-GB" altLang="ko-KR" sz="1200" dirty="0"/>
              <a:t>STA is not required to consider CS before its UL transmission in response to a Trigger Frame,</a:t>
            </a:r>
            <a:r>
              <a:rPr lang="en-US" altLang="ko-KR" sz="1200" dirty="0"/>
              <a:t> if the Trigger Frame carries an indication indicating no need for the STA to sense the channel before its UL transmissions in response to the Trigger Frame.</a:t>
            </a:r>
          </a:p>
          <a:p>
            <a:pPr marL="463550" lvl="1" indent="-231775">
              <a:spcBef>
                <a:spcPts val="600"/>
              </a:spcBef>
              <a:spcAft>
                <a:spcPts val="600"/>
              </a:spcAft>
              <a:buClr>
                <a:schemeClr val="tx1"/>
              </a:buClr>
              <a:defRPr/>
            </a:pPr>
            <a:r>
              <a:rPr lang="en-US" altLang="ko-KR" sz="1400" dirty="0"/>
              <a:t>Condition-3: UL MU frame exchange sequence protected by </a:t>
            </a:r>
            <a:r>
              <a:rPr lang="en-US" altLang="ko-KR" sz="1400" dirty="0" smtClean="0"/>
              <a:t>RTS/CTS:</a:t>
            </a:r>
            <a:endParaRPr lang="en-US" altLang="ko-KR" sz="1400" dirty="0"/>
          </a:p>
          <a:p>
            <a:pPr marL="806450" lvl="2" indent="-231775">
              <a:spcBef>
                <a:spcPts val="600"/>
              </a:spcBef>
              <a:spcAft>
                <a:spcPts val="600"/>
              </a:spcAft>
              <a:buClr>
                <a:schemeClr val="tx1"/>
              </a:buClr>
              <a:defRPr/>
            </a:pPr>
            <a:r>
              <a:rPr lang="en-US" altLang="ko-KR" sz="1200" dirty="0"/>
              <a:t>A </a:t>
            </a:r>
            <a:r>
              <a:rPr lang="en-GB" altLang="ko-KR" sz="1200" dirty="0"/>
              <a:t>STA is not required to consider CS before its UL transmission in response to a Trigger Frame,</a:t>
            </a:r>
            <a:r>
              <a:rPr lang="en-US" altLang="ko-KR" sz="1200" dirty="0"/>
              <a:t> if the STA knows that the UL MU frame exchange sequence is protected by RTS/CTS.</a:t>
            </a:r>
          </a:p>
          <a:p>
            <a:pPr marL="463550" lvl="1" indent="-231775">
              <a:spcBef>
                <a:spcPts val="600"/>
              </a:spcBef>
              <a:spcAft>
                <a:spcPts val="600"/>
              </a:spcAft>
              <a:buClr>
                <a:schemeClr val="tx1"/>
              </a:buClr>
              <a:defRPr/>
            </a:pPr>
            <a:r>
              <a:rPr lang="en-US" altLang="ko-KR" sz="1400" dirty="0"/>
              <a:t>Condition-4: Multiple UL MU transmission in the same </a:t>
            </a:r>
            <a:r>
              <a:rPr lang="en-US" altLang="ko-KR" sz="1400" dirty="0" smtClean="0"/>
              <a:t>TXOP:</a:t>
            </a:r>
            <a:endParaRPr lang="en-US" altLang="ko-KR" sz="1400" dirty="0"/>
          </a:p>
          <a:p>
            <a:pPr marL="806450" lvl="2" indent="-231775">
              <a:spcBef>
                <a:spcPts val="600"/>
              </a:spcBef>
              <a:spcAft>
                <a:spcPts val="600"/>
              </a:spcAft>
              <a:buClr>
                <a:schemeClr val="tx1"/>
              </a:buClr>
              <a:defRPr/>
            </a:pPr>
            <a:r>
              <a:rPr lang="en-US" altLang="ko-KR" sz="1200" dirty="0"/>
              <a:t>A </a:t>
            </a:r>
            <a:r>
              <a:rPr lang="en-GB" altLang="ko-KR" sz="1200" dirty="0"/>
              <a:t>STA is not required to consider CS before its UL transmission in response to a Trigger Frame,</a:t>
            </a:r>
            <a:r>
              <a:rPr lang="en-US" altLang="ko-KR" sz="1200" dirty="0"/>
              <a:t> if the STA has done the channel sensing previously on the same UL allocation, in the same TXOP with multiple UL MU frame exchange sequences</a:t>
            </a:r>
            <a:r>
              <a:rPr lang="en-US" altLang="ko-KR" sz="1200" dirty="0" smtClean="0"/>
              <a:t>.</a:t>
            </a:r>
          </a:p>
          <a:p>
            <a:pPr marL="463550" lvl="1" indent="-231775">
              <a:spcBef>
                <a:spcPts val="600"/>
              </a:spcBef>
              <a:spcAft>
                <a:spcPts val="600"/>
              </a:spcAft>
              <a:buClr>
                <a:schemeClr val="tx1"/>
              </a:buClr>
              <a:defRPr/>
            </a:pPr>
            <a:r>
              <a:rPr lang="en-US" altLang="ko-KR" sz="1400" dirty="0"/>
              <a:t>Condition-others: Etc.</a:t>
            </a:r>
          </a:p>
          <a:p>
            <a:endParaRPr lang="ko-KR" altLang="en-US" sz="18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spTree>
    <p:extLst>
      <p:ext uri="{BB962C8B-B14F-4D97-AF65-F5344CB8AC3E}">
        <p14:creationId xmlns:p14="http://schemas.microsoft.com/office/powerpoint/2010/main" val="3279239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914400"/>
          </a:xfrm>
        </p:spPr>
        <p:txBody>
          <a:bodyPr/>
          <a:lstStyle/>
          <a:p>
            <a:r>
              <a:rPr lang="en-US" altLang="ko-KR" sz="2400" dirty="0"/>
              <a:t>What’re the conditions for not doing CS? (</a:t>
            </a:r>
            <a:r>
              <a:rPr lang="en-US" altLang="ko-KR" sz="2400" dirty="0" smtClean="0"/>
              <a:t>2/2)</a:t>
            </a:r>
            <a:endParaRPr lang="ko-KR" altLang="en-US" sz="2400" dirty="0"/>
          </a:p>
        </p:txBody>
      </p:sp>
      <p:sp>
        <p:nvSpPr>
          <p:cNvPr id="3" name="내용 개체 틀 2"/>
          <p:cNvSpPr>
            <a:spLocks noGrp="1"/>
          </p:cNvSpPr>
          <p:nvPr>
            <p:ph idx="1"/>
          </p:nvPr>
        </p:nvSpPr>
        <p:spPr>
          <a:xfrm>
            <a:off x="762000" y="1295400"/>
            <a:ext cx="7772400" cy="4114800"/>
          </a:xfrm>
        </p:spPr>
        <p:txBody>
          <a:bodyPr/>
          <a:lstStyle/>
          <a:p>
            <a:r>
              <a:rPr lang="en-US" altLang="ko-KR" sz="1800" dirty="0"/>
              <a:t>Discussions about the conditions list in previous slide:</a:t>
            </a:r>
          </a:p>
          <a:p>
            <a:pPr lvl="1"/>
            <a:r>
              <a:rPr lang="en-US" altLang="ko-KR" sz="1600" dirty="0"/>
              <a:t>Can the Condition-2 be used to cover the cases of the other three conditions?</a:t>
            </a:r>
          </a:p>
          <a:p>
            <a:pPr lvl="2"/>
            <a:r>
              <a:rPr lang="en-US" altLang="ko-KR" sz="1400" dirty="0"/>
              <a:t>Yes, as the other three conditions can be viewed as examples of the criteria for AP to set up the CS indication.</a:t>
            </a:r>
          </a:p>
          <a:p>
            <a:pPr lvl="1"/>
            <a:r>
              <a:rPr lang="en-US" altLang="ko-KR" sz="1600" dirty="0"/>
              <a:t>Should we specify the criteria regarding how AP sets the CS indication in Condition-2?</a:t>
            </a:r>
          </a:p>
          <a:p>
            <a:pPr lvl="2"/>
            <a:r>
              <a:rPr lang="en-US" altLang="ko-KR" sz="1400" dirty="0"/>
              <a:t>Could, to give some examples, but won’t be an exhausted list;</a:t>
            </a:r>
          </a:p>
          <a:p>
            <a:pPr lvl="2"/>
            <a:r>
              <a:rPr lang="en-US" altLang="ko-KR" sz="1400" dirty="0"/>
              <a:t>but not necessary, as it belongs to implementation details, no impact on interoperability.</a:t>
            </a:r>
          </a:p>
          <a:p>
            <a:pPr lvl="1"/>
            <a:r>
              <a:rPr lang="en-US" altLang="ko-KR" sz="1600" dirty="0"/>
              <a:t>Then, </a:t>
            </a:r>
            <a:r>
              <a:rPr lang="en-US" altLang="ko-KR" sz="1600" dirty="0" smtClean="0"/>
              <a:t>Condition-2 </a:t>
            </a:r>
            <a:r>
              <a:rPr lang="en-US" altLang="ko-KR" sz="1600" dirty="0"/>
              <a:t>only or all 4 conditions?</a:t>
            </a:r>
          </a:p>
          <a:p>
            <a:pPr lvl="2"/>
            <a:r>
              <a:rPr lang="en-US" altLang="ko-KR" sz="1400" dirty="0"/>
              <a:t>Prefer to Conditon-2 only, for simplicity</a:t>
            </a:r>
            <a:endParaRPr lang="ko-KR" altLang="en-US" sz="14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
        <p:nvSpPr>
          <p:cNvPr id="6" name="Rectangle 11"/>
          <p:cNvSpPr>
            <a:spLocks noChangeArrowheads="1"/>
          </p:cNvSpPr>
          <p:nvPr/>
        </p:nvSpPr>
        <p:spPr bwMode="auto">
          <a:xfrm>
            <a:off x="1873160" y="5426168"/>
            <a:ext cx="13716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7" name="Rectangle 47"/>
          <p:cNvSpPr>
            <a:spLocks noChangeArrowheads="1"/>
          </p:cNvSpPr>
          <p:nvPr/>
        </p:nvSpPr>
        <p:spPr bwMode="auto">
          <a:xfrm>
            <a:off x="1339760" y="5426168"/>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a:t>
            </a:r>
            <a:endParaRPr lang="en-US" altLang="en-US" sz="900" b="0" dirty="0">
              <a:solidFill>
                <a:schemeClr val="tx1"/>
              </a:solidFill>
              <a:latin typeface="Times New Roman" pitchFamily="18" charset="0"/>
            </a:endParaRPr>
          </a:p>
        </p:txBody>
      </p:sp>
      <p:cxnSp>
        <p:nvCxnSpPr>
          <p:cNvPr id="8" name="Straight Connector 9"/>
          <p:cNvCxnSpPr/>
          <p:nvPr/>
        </p:nvCxnSpPr>
        <p:spPr bwMode="auto">
          <a:xfrm>
            <a:off x="730160" y="6111968"/>
            <a:ext cx="36576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9" name="Text Box 32"/>
          <p:cNvSpPr txBox="1">
            <a:spLocks noChangeArrowheads="1"/>
          </p:cNvSpPr>
          <p:nvPr/>
        </p:nvSpPr>
        <p:spPr bwMode="auto">
          <a:xfrm>
            <a:off x="2177960" y="6264368"/>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10" name="Straight Arrow Connector 11"/>
          <p:cNvCxnSpPr/>
          <p:nvPr/>
        </p:nvCxnSpPr>
        <p:spPr bwMode="auto">
          <a:xfrm>
            <a:off x="806360" y="5502368"/>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11" name="Group 12"/>
          <p:cNvGrpSpPr/>
          <p:nvPr/>
        </p:nvGrpSpPr>
        <p:grpSpPr>
          <a:xfrm>
            <a:off x="958760" y="5883368"/>
            <a:ext cx="381000" cy="228600"/>
            <a:chOff x="1263427" y="5973284"/>
            <a:chExt cx="381000" cy="228600"/>
          </a:xfrm>
        </p:grpSpPr>
        <p:cxnSp>
          <p:nvCxnSpPr>
            <p:cNvPr id="12" name="Straight Connector 13"/>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4"/>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5"/>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6"/>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7"/>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7" name="Text Box 32"/>
          <p:cNvSpPr txBox="1">
            <a:spLocks noChangeArrowheads="1"/>
          </p:cNvSpPr>
          <p:nvPr/>
        </p:nvSpPr>
        <p:spPr bwMode="auto">
          <a:xfrm>
            <a:off x="577760" y="5121368"/>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18" name="Straight Connector 19"/>
          <p:cNvCxnSpPr/>
          <p:nvPr/>
        </p:nvCxnSpPr>
        <p:spPr bwMode="auto">
          <a:xfrm>
            <a:off x="1339760" y="6188168"/>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20"/>
          <p:cNvCxnSpPr/>
          <p:nvPr/>
        </p:nvCxnSpPr>
        <p:spPr bwMode="auto">
          <a:xfrm>
            <a:off x="3778160" y="6188168"/>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Text Box 32"/>
          <p:cNvSpPr txBox="1">
            <a:spLocks noChangeArrowheads="1"/>
          </p:cNvSpPr>
          <p:nvPr/>
        </p:nvSpPr>
        <p:spPr bwMode="auto">
          <a:xfrm>
            <a:off x="1339760" y="5195336"/>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1" name="Text Box 32"/>
          <p:cNvSpPr txBox="1">
            <a:spLocks noChangeArrowheads="1"/>
          </p:cNvSpPr>
          <p:nvPr/>
        </p:nvSpPr>
        <p:spPr bwMode="auto">
          <a:xfrm>
            <a:off x="2330360" y="5197568"/>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22" name="Straight Arrow Connector 23"/>
          <p:cNvCxnSpPr/>
          <p:nvPr/>
        </p:nvCxnSpPr>
        <p:spPr bwMode="auto">
          <a:xfrm>
            <a:off x="1339760" y="6264368"/>
            <a:ext cx="24384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3" name="Text Box 32"/>
          <p:cNvSpPr txBox="1">
            <a:spLocks noChangeArrowheads="1"/>
          </p:cNvSpPr>
          <p:nvPr/>
        </p:nvSpPr>
        <p:spPr bwMode="auto">
          <a:xfrm>
            <a:off x="3397160" y="5197568"/>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24" name="Rectangle 47"/>
          <p:cNvSpPr>
            <a:spLocks noChangeArrowheads="1"/>
          </p:cNvSpPr>
          <p:nvPr/>
        </p:nvSpPr>
        <p:spPr bwMode="auto">
          <a:xfrm>
            <a:off x="3397160" y="5426168"/>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25" name="Down Arrow 27"/>
          <p:cNvSpPr/>
          <p:nvPr/>
        </p:nvSpPr>
        <p:spPr bwMode="auto">
          <a:xfrm>
            <a:off x="1640006" y="5120185"/>
            <a:ext cx="150125" cy="341194"/>
          </a:xfrm>
          <a:prstGeom prst="downArrow">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 Box 32"/>
          <p:cNvSpPr txBox="1">
            <a:spLocks noChangeArrowheads="1"/>
          </p:cNvSpPr>
          <p:nvPr/>
        </p:nvSpPr>
        <p:spPr bwMode="auto">
          <a:xfrm>
            <a:off x="1541064" y="4913239"/>
            <a:ext cx="1247457" cy="261610"/>
          </a:xfrm>
          <a:prstGeom prst="rect">
            <a:avLst/>
          </a:prstGeom>
          <a:noFill/>
          <a:ln w="9525">
            <a:noFill/>
            <a:miter lim="800000"/>
            <a:headEnd/>
            <a:tailEnd/>
          </a:ln>
          <a:effectLst/>
        </p:spPr>
        <p:txBody>
          <a:bodyPr wrap="none">
            <a:spAutoFit/>
          </a:bodyPr>
          <a:lstStyle/>
          <a:p>
            <a:r>
              <a:rPr lang="en-US" sz="1100" dirty="0" smtClean="0"/>
              <a:t>Carrier Sense (CS)</a:t>
            </a:r>
            <a:endParaRPr lang="en-US" sz="1100" b="0" i="1" dirty="0"/>
          </a:p>
        </p:txBody>
      </p:sp>
      <p:sp>
        <p:nvSpPr>
          <p:cNvPr id="27" name="Rectangle 11"/>
          <p:cNvSpPr>
            <a:spLocks noChangeArrowheads="1"/>
          </p:cNvSpPr>
          <p:nvPr/>
        </p:nvSpPr>
        <p:spPr bwMode="auto">
          <a:xfrm>
            <a:off x="6106257" y="5428442"/>
            <a:ext cx="1371600" cy="667840"/>
          </a:xfrm>
          <a:prstGeom prst="rect">
            <a:avLst/>
          </a:prstGeom>
          <a:solidFill>
            <a:schemeClr val="accent5">
              <a:lumMod val="75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UL MU PPDU</a:t>
            </a:r>
            <a:endParaRPr lang="en-US" altLang="en-US" sz="900" b="0" dirty="0">
              <a:solidFill>
                <a:schemeClr val="tx1"/>
              </a:solidFill>
              <a:latin typeface="Times New Roman" pitchFamily="18" charset="0"/>
            </a:endParaRPr>
          </a:p>
        </p:txBody>
      </p:sp>
      <p:sp>
        <p:nvSpPr>
          <p:cNvPr id="28" name="Rectangle 47"/>
          <p:cNvSpPr>
            <a:spLocks noChangeArrowheads="1"/>
          </p:cNvSpPr>
          <p:nvPr/>
        </p:nvSpPr>
        <p:spPr bwMode="auto">
          <a:xfrm>
            <a:off x="5572857" y="5428442"/>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Trigger</a:t>
            </a:r>
            <a:endParaRPr lang="en-US" altLang="en-US" sz="900" b="0" dirty="0">
              <a:solidFill>
                <a:schemeClr val="tx1"/>
              </a:solidFill>
              <a:latin typeface="Times New Roman" pitchFamily="18" charset="0"/>
            </a:endParaRPr>
          </a:p>
        </p:txBody>
      </p:sp>
      <p:cxnSp>
        <p:nvCxnSpPr>
          <p:cNvPr id="29" name="Straight Connector 31"/>
          <p:cNvCxnSpPr/>
          <p:nvPr/>
        </p:nvCxnSpPr>
        <p:spPr bwMode="auto">
          <a:xfrm>
            <a:off x="4963257" y="6114242"/>
            <a:ext cx="3657600" cy="0"/>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30" name="Text Box 32"/>
          <p:cNvSpPr txBox="1">
            <a:spLocks noChangeArrowheads="1"/>
          </p:cNvSpPr>
          <p:nvPr/>
        </p:nvSpPr>
        <p:spPr bwMode="auto">
          <a:xfrm>
            <a:off x="6411057" y="6266642"/>
            <a:ext cx="486030" cy="230832"/>
          </a:xfrm>
          <a:prstGeom prst="rect">
            <a:avLst/>
          </a:prstGeom>
          <a:noFill/>
          <a:ln w="9525">
            <a:noFill/>
            <a:miter lim="800000"/>
            <a:headEnd/>
            <a:tailEnd/>
          </a:ln>
          <a:effectLst/>
        </p:spPr>
        <p:txBody>
          <a:bodyPr wrap="none">
            <a:spAutoFit/>
          </a:bodyPr>
          <a:lstStyle/>
          <a:p>
            <a:r>
              <a:rPr lang="en-US" sz="900" dirty="0" smtClean="0"/>
              <a:t>TXOP</a:t>
            </a:r>
            <a:endParaRPr lang="en-US" sz="900" b="0" i="1" dirty="0"/>
          </a:p>
        </p:txBody>
      </p:sp>
      <p:cxnSp>
        <p:nvCxnSpPr>
          <p:cNvPr id="31" name="Straight Arrow Connector 33"/>
          <p:cNvCxnSpPr/>
          <p:nvPr/>
        </p:nvCxnSpPr>
        <p:spPr bwMode="auto">
          <a:xfrm>
            <a:off x="5039457" y="5504642"/>
            <a:ext cx="304800" cy="355684"/>
          </a:xfrm>
          <a:prstGeom prst="straightConnector1">
            <a:avLst/>
          </a:prstGeom>
          <a:solidFill>
            <a:schemeClr val="accent1"/>
          </a:solidFill>
          <a:ln w="9525" cap="flat" cmpd="sng" algn="ctr">
            <a:solidFill>
              <a:schemeClr val="tx1"/>
            </a:solidFill>
            <a:prstDash val="dash"/>
            <a:round/>
            <a:headEnd type="none" w="med" len="med"/>
            <a:tailEnd type="arrow"/>
          </a:ln>
          <a:effectLst/>
        </p:spPr>
      </p:cxnSp>
      <p:grpSp>
        <p:nvGrpSpPr>
          <p:cNvPr id="32" name="Group 12"/>
          <p:cNvGrpSpPr/>
          <p:nvPr/>
        </p:nvGrpSpPr>
        <p:grpSpPr>
          <a:xfrm>
            <a:off x="5191857" y="5885642"/>
            <a:ext cx="381000" cy="228600"/>
            <a:chOff x="1263427" y="5973284"/>
            <a:chExt cx="381000" cy="228600"/>
          </a:xfrm>
        </p:grpSpPr>
        <p:cxnSp>
          <p:nvCxnSpPr>
            <p:cNvPr id="33" name="Straight Connector 35"/>
            <p:cNvCxnSpPr/>
            <p:nvPr/>
          </p:nvCxnSpPr>
          <p:spPr bwMode="auto">
            <a:xfrm>
              <a:off x="1339627" y="597328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6"/>
            <p:cNvCxnSpPr/>
            <p:nvPr/>
          </p:nvCxnSpPr>
          <p:spPr bwMode="auto">
            <a:xfrm flipH="1">
              <a:off x="12634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37"/>
            <p:cNvCxnSpPr/>
            <p:nvPr/>
          </p:nvCxnSpPr>
          <p:spPr bwMode="auto">
            <a:xfrm flipH="1">
              <a:off x="13396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8"/>
            <p:cNvCxnSpPr/>
            <p:nvPr/>
          </p:nvCxnSpPr>
          <p:spPr bwMode="auto">
            <a:xfrm flipH="1">
              <a:off x="14158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9"/>
            <p:cNvCxnSpPr/>
            <p:nvPr/>
          </p:nvCxnSpPr>
          <p:spPr bwMode="auto">
            <a:xfrm flipH="1">
              <a:off x="1492027" y="5973284"/>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8" name="Text Box 32"/>
          <p:cNvSpPr txBox="1">
            <a:spLocks noChangeArrowheads="1"/>
          </p:cNvSpPr>
          <p:nvPr/>
        </p:nvSpPr>
        <p:spPr bwMode="auto">
          <a:xfrm>
            <a:off x="4810857" y="5123642"/>
            <a:ext cx="762000" cy="507831"/>
          </a:xfrm>
          <a:prstGeom prst="rect">
            <a:avLst/>
          </a:prstGeom>
          <a:noFill/>
          <a:ln w="9525">
            <a:noFill/>
            <a:miter lim="800000"/>
            <a:headEnd/>
            <a:tailEnd/>
          </a:ln>
          <a:effectLst/>
        </p:spPr>
        <p:txBody>
          <a:bodyPr wrap="square">
            <a:spAutoFit/>
          </a:bodyPr>
          <a:lstStyle/>
          <a:p>
            <a:r>
              <a:rPr lang="en-US" sz="900" dirty="0" smtClean="0"/>
              <a:t>AP Gains the channel access</a:t>
            </a:r>
            <a:endParaRPr lang="en-US" sz="900" b="0" i="1" dirty="0"/>
          </a:p>
        </p:txBody>
      </p:sp>
      <p:cxnSp>
        <p:nvCxnSpPr>
          <p:cNvPr id="39" name="Straight Connector 41"/>
          <p:cNvCxnSpPr/>
          <p:nvPr/>
        </p:nvCxnSpPr>
        <p:spPr bwMode="auto">
          <a:xfrm>
            <a:off x="5572857" y="6190442"/>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42"/>
          <p:cNvCxnSpPr/>
          <p:nvPr/>
        </p:nvCxnSpPr>
        <p:spPr bwMode="auto">
          <a:xfrm>
            <a:off x="8011257" y="6190442"/>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Text Box 32"/>
          <p:cNvSpPr txBox="1">
            <a:spLocks noChangeArrowheads="1"/>
          </p:cNvSpPr>
          <p:nvPr/>
        </p:nvSpPr>
        <p:spPr bwMode="auto">
          <a:xfrm>
            <a:off x="5572857" y="5197610"/>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2" name="Text Box 32"/>
          <p:cNvSpPr txBox="1">
            <a:spLocks noChangeArrowheads="1"/>
          </p:cNvSpPr>
          <p:nvPr/>
        </p:nvSpPr>
        <p:spPr bwMode="auto">
          <a:xfrm>
            <a:off x="6563457" y="5199842"/>
            <a:ext cx="338554" cy="230832"/>
          </a:xfrm>
          <a:prstGeom prst="rect">
            <a:avLst/>
          </a:prstGeom>
          <a:noFill/>
          <a:ln w="9525">
            <a:noFill/>
            <a:miter lim="800000"/>
            <a:headEnd/>
            <a:tailEnd/>
          </a:ln>
          <a:effectLst/>
        </p:spPr>
        <p:txBody>
          <a:bodyPr wrap="none">
            <a:spAutoFit/>
          </a:bodyPr>
          <a:lstStyle/>
          <a:p>
            <a:r>
              <a:rPr lang="en-US" sz="900" dirty="0" smtClean="0"/>
              <a:t>UL</a:t>
            </a:r>
            <a:endParaRPr lang="en-US" sz="900" b="0" i="1" dirty="0"/>
          </a:p>
        </p:txBody>
      </p:sp>
      <p:cxnSp>
        <p:nvCxnSpPr>
          <p:cNvPr id="43" name="Straight Arrow Connector 45"/>
          <p:cNvCxnSpPr/>
          <p:nvPr/>
        </p:nvCxnSpPr>
        <p:spPr bwMode="auto">
          <a:xfrm>
            <a:off x="5572857" y="6266642"/>
            <a:ext cx="2438400" cy="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4" name="Text Box 32"/>
          <p:cNvSpPr txBox="1">
            <a:spLocks noChangeArrowheads="1"/>
          </p:cNvSpPr>
          <p:nvPr/>
        </p:nvSpPr>
        <p:spPr bwMode="auto">
          <a:xfrm>
            <a:off x="7630257" y="5199842"/>
            <a:ext cx="338554" cy="230832"/>
          </a:xfrm>
          <a:prstGeom prst="rect">
            <a:avLst/>
          </a:prstGeom>
          <a:noFill/>
          <a:ln w="9525">
            <a:noFill/>
            <a:miter lim="800000"/>
            <a:headEnd/>
            <a:tailEnd/>
          </a:ln>
          <a:effectLst/>
        </p:spPr>
        <p:txBody>
          <a:bodyPr wrap="none">
            <a:spAutoFit/>
          </a:bodyPr>
          <a:lstStyle/>
          <a:p>
            <a:r>
              <a:rPr lang="en-US" sz="900" dirty="0" smtClean="0"/>
              <a:t>DL</a:t>
            </a:r>
            <a:endParaRPr lang="en-US" sz="900" b="0" i="1" dirty="0"/>
          </a:p>
        </p:txBody>
      </p:sp>
      <p:sp>
        <p:nvSpPr>
          <p:cNvPr id="45" name="Rectangle 47"/>
          <p:cNvSpPr>
            <a:spLocks noChangeArrowheads="1"/>
          </p:cNvSpPr>
          <p:nvPr/>
        </p:nvSpPr>
        <p:spPr bwMode="auto">
          <a:xfrm>
            <a:off x="7630257" y="5428442"/>
            <a:ext cx="381000" cy="667840"/>
          </a:xfrm>
          <a:prstGeom prst="rect">
            <a:avLst/>
          </a:prstGeom>
          <a:solidFill>
            <a:schemeClr val="bg2">
              <a:lumMod val="20000"/>
              <a:lumOff val="8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b="0" dirty="0" smtClean="0">
                <a:solidFill>
                  <a:schemeClr val="tx1"/>
                </a:solidFill>
                <a:latin typeface="Times New Roman" pitchFamily="18" charset="0"/>
              </a:rPr>
              <a:t>ACK</a:t>
            </a:r>
          </a:p>
          <a:p>
            <a:pPr algn="ctr" eaLnBrk="1" hangingPunct="1">
              <a:spcBef>
                <a:spcPct val="0"/>
              </a:spcBef>
              <a:buFontTx/>
              <a:buNone/>
            </a:pPr>
            <a:r>
              <a:rPr lang="en-US" altLang="en-US" sz="900" b="0" dirty="0" smtClean="0">
                <a:solidFill>
                  <a:schemeClr val="tx1"/>
                </a:solidFill>
                <a:latin typeface="Times New Roman" pitchFamily="18" charset="0"/>
              </a:rPr>
              <a:t>/BA</a:t>
            </a:r>
            <a:endParaRPr lang="en-US" altLang="en-US" sz="900" b="0" dirty="0">
              <a:solidFill>
                <a:schemeClr val="tx1"/>
              </a:solidFill>
              <a:latin typeface="Times New Roman" pitchFamily="18" charset="0"/>
            </a:endParaRPr>
          </a:p>
        </p:txBody>
      </p:sp>
      <p:sp>
        <p:nvSpPr>
          <p:cNvPr id="46" name="Text Box 32"/>
          <p:cNvSpPr txBox="1">
            <a:spLocks noChangeArrowheads="1"/>
          </p:cNvSpPr>
          <p:nvPr/>
        </p:nvSpPr>
        <p:spPr bwMode="auto">
          <a:xfrm>
            <a:off x="5937936" y="4806333"/>
            <a:ext cx="1399742" cy="261610"/>
          </a:xfrm>
          <a:prstGeom prst="rect">
            <a:avLst/>
          </a:prstGeom>
          <a:noFill/>
          <a:ln w="9525">
            <a:noFill/>
            <a:miter lim="800000"/>
            <a:headEnd/>
            <a:tailEnd/>
          </a:ln>
          <a:effectLst/>
        </p:spPr>
        <p:txBody>
          <a:bodyPr wrap="none">
            <a:spAutoFit/>
          </a:bodyPr>
          <a:lstStyle/>
          <a:p>
            <a:r>
              <a:rPr lang="en-US" sz="1100" dirty="0" smtClean="0"/>
              <a:t>No carrier sense (CS)</a:t>
            </a:r>
            <a:endParaRPr lang="en-US" sz="1100" b="0" i="1" dirty="0"/>
          </a:p>
        </p:txBody>
      </p:sp>
      <p:cxnSp>
        <p:nvCxnSpPr>
          <p:cNvPr id="47" name="Straight Arrow Connector 51"/>
          <p:cNvCxnSpPr/>
          <p:nvPr/>
        </p:nvCxnSpPr>
        <p:spPr bwMode="auto">
          <a:xfrm>
            <a:off x="5213444" y="4981433"/>
            <a:ext cx="487929" cy="499030"/>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48" name="Rectangle 53"/>
          <p:cNvSpPr/>
          <p:nvPr/>
        </p:nvSpPr>
        <p:spPr bwMode="auto">
          <a:xfrm>
            <a:off x="1514902" y="5513698"/>
            <a:ext cx="68239" cy="9553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54"/>
          <p:cNvSpPr/>
          <p:nvPr/>
        </p:nvSpPr>
        <p:spPr bwMode="auto">
          <a:xfrm>
            <a:off x="5707039" y="5529620"/>
            <a:ext cx="68239" cy="9553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0" name="Straight Arrow Connector 55"/>
          <p:cNvCxnSpPr/>
          <p:nvPr/>
        </p:nvCxnSpPr>
        <p:spPr bwMode="auto">
          <a:xfrm>
            <a:off x="1105469" y="4981433"/>
            <a:ext cx="435612" cy="555895"/>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51" name="Text Box 32"/>
          <p:cNvSpPr txBox="1">
            <a:spLocks noChangeArrowheads="1"/>
          </p:cNvSpPr>
          <p:nvPr/>
        </p:nvSpPr>
        <p:spPr bwMode="auto">
          <a:xfrm>
            <a:off x="767710" y="4549298"/>
            <a:ext cx="1102034" cy="432133"/>
          </a:xfrm>
          <a:prstGeom prst="rect">
            <a:avLst/>
          </a:prstGeom>
          <a:noFill/>
          <a:ln w="9525">
            <a:noFill/>
            <a:miter lim="800000"/>
            <a:headEnd/>
            <a:tailEnd/>
          </a:ln>
          <a:effectLst/>
        </p:spPr>
        <p:txBody>
          <a:bodyPr wrap="square">
            <a:spAutoFit/>
          </a:bodyPr>
          <a:lstStyle/>
          <a:p>
            <a:r>
              <a:rPr lang="en-US" sz="1100" dirty="0" smtClean="0"/>
              <a:t>CS-request indicator: On</a:t>
            </a:r>
            <a:endParaRPr lang="en-US" sz="1100" b="0" i="1" dirty="0"/>
          </a:p>
        </p:txBody>
      </p:sp>
      <p:sp>
        <p:nvSpPr>
          <p:cNvPr id="52" name="Text Box 32"/>
          <p:cNvSpPr txBox="1">
            <a:spLocks noChangeArrowheads="1"/>
          </p:cNvSpPr>
          <p:nvPr/>
        </p:nvSpPr>
        <p:spPr bwMode="auto">
          <a:xfrm>
            <a:off x="4755131" y="4537925"/>
            <a:ext cx="1102034" cy="432133"/>
          </a:xfrm>
          <a:prstGeom prst="rect">
            <a:avLst/>
          </a:prstGeom>
          <a:noFill/>
          <a:ln w="9525">
            <a:noFill/>
            <a:miter lim="800000"/>
            <a:headEnd/>
            <a:tailEnd/>
          </a:ln>
          <a:effectLst/>
        </p:spPr>
        <p:txBody>
          <a:bodyPr wrap="square">
            <a:spAutoFit/>
          </a:bodyPr>
          <a:lstStyle/>
          <a:p>
            <a:r>
              <a:rPr lang="en-US" sz="1100" dirty="0" smtClean="0"/>
              <a:t>CS-request indicator: Off</a:t>
            </a:r>
            <a:endParaRPr lang="en-US" sz="1100" b="0" i="1" dirty="0"/>
          </a:p>
        </p:txBody>
      </p:sp>
      <p:cxnSp>
        <p:nvCxnSpPr>
          <p:cNvPr id="53" name="Straight Arrow Connector 60"/>
          <p:cNvCxnSpPr/>
          <p:nvPr/>
        </p:nvCxnSpPr>
        <p:spPr bwMode="auto">
          <a:xfrm flipH="1">
            <a:off x="5977720" y="5022376"/>
            <a:ext cx="109181" cy="423081"/>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Tree>
    <p:extLst>
      <p:ext uri="{BB962C8B-B14F-4D97-AF65-F5344CB8AC3E}">
        <p14:creationId xmlns:p14="http://schemas.microsoft.com/office/powerpoint/2010/main" val="1715662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pPr>
              <a:buNone/>
            </a:pPr>
            <a:r>
              <a:rPr lang="en-US" altLang="ko-KR" sz="2000" dirty="0" smtClean="0"/>
              <a:t>[1] </a:t>
            </a:r>
            <a:r>
              <a:rPr lang="en-US" altLang="ko-KR" sz="2000" dirty="0"/>
              <a:t>11-15-0132-13-00ax-spec-framework</a:t>
            </a:r>
            <a:endParaRPr lang="en-US" altLang="ko-KR" sz="2000" dirty="0" smtClean="0"/>
          </a:p>
        </p:txBody>
      </p:sp>
      <p:sp>
        <p:nvSpPr>
          <p:cNvPr id="4" name="슬라이드 번호 개체 틀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spTree>
    <p:extLst>
      <p:ext uri="{BB962C8B-B14F-4D97-AF65-F5344CB8AC3E}">
        <p14:creationId xmlns:p14="http://schemas.microsoft.com/office/powerpoint/2010/main" val="670458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685800"/>
          </a:xfrm>
        </p:spPr>
        <p:txBody>
          <a:bodyPr/>
          <a:lstStyle/>
          <a:p>
            <a:r>
              <a:rPr lang="en-US" altLang="ko-KR" dirty="0" smtClean="0"/>
              <a:t>Straw-poll</a:t>
            </a:r>
            <a:endParaRPr lang="ko-KR" altLang="en-US" dirty="0"/>
          </a:p>
        </p:txBody>
      </p:sp>
      <p:sp>
        <p:nvSpPr>
          <p:cNvPr id="3" name="내용 개체 틀 2"/>
          <p:cNvSpPr>
            <a:spLocks noGrp="1"/>
          </p:cNvSpPr>
          <p:nvPr>
            <p:ph idx="1"/>
          </p:nvPr>
        </p:nvSpPr>
        <p:spPr>
          <a:xfrm>
            <a:off x="762000" y="1219200"/>
            <a:ext cx="7772400" cy="4114800"/>
          </a:xfrm>
        </p:spPr>
        <p:txBody>
          <a:bodyPr/>
          <a:lstStyle/>
          <a:p>
            <a:r>
              <a:rPr lang="en-US" altLang="ko-KR" dirty="0"/>
              <a:t>Do you agree to change the SFD text in the clause 4.3 as </a:t>
            </a:r>
            <a:r>
              <a:rPr lang="en-US" altLang="ko-KR" dirty="0" smtClean="0"/>
              <a:t>below?</a:t>
            </a:r>
          </a:p>
          <a:p>
            <a:pPr lvl="1"/>
            <a:r>
              <a:rPr lang="en-GB" altLang="ko-KR" sz="1800" strike="sngStrike" dirty="0" smtClean="0"/>
              <a:t>A </a:t>
            </a:r>
            <a:r>
              <a:rPr lang="en-GB" altLang="ko-KR" sz="1800" strike="sngStrike" dirty="0"/>
              <a:t>STA shall consider CCA status to respond to a Trigger frame under a non-null TBD set of </a:t>
            </a:r>
            <a:r>
              <a:rPr lang="en-GB" altLang="ko-KR" sz="1800" strike="sngStrike" dirty="0" smtClean="0"/>
              <a:t>conditions.</a:t>
            </a:r>
          </a:p>
          <a:p>
            <a:pPr lvl="1"/>
            <a:r>
              <a:rPr lang="en-US" altLang="ko-KR" sz="1800" u="sng" dirty="0"/>
              <a:t>Trigger frame carries an indication of whether or not the carrier sensing is required for the STA to transmit a UL MU PPDU in response to a Trigger frame. If a Trigger frame indicates that the carrier sensing is required, the STA shall consider the channel status of the physical channel sensing (ED) and virtual carrier sense (NAV) before UL MU transmission in response to the Trigger Frame. Otherwise, </a:t>
            </a:r>
            <a:r>
              <a:rPr lang="en-US" altLang="ko-KR" sz="1800" u="sng" dirty="0" smtClean="0"/>
              <a:t>the STA </a:t>
            </a:r>
            <a:r>
              <a:rPr lang="en-US" altLang="ko-KR" sz="1800" u="sng" dirty="0"/>
              <a:t>may transmit a UL MU PPDU without the carrier sensing. The AP shall require the carrier sensing except under TBD conditions.</a:t>
            </a:r>
            <a:endParaRPr lang="ko-KR" altLang="ko-KR" sz="1800" dirty="0"/>
          </a:p>
          <a:p>
            <a:r>
              <a:rPr lang="en-US" altLang="ko-KR" dirty="0" smtClean="0"/>
              <a:t>Yes:</a:t>
            </a:r>
          </a:p>
          <a:p>
            <a:r>
              <a:rPr lang="en-US" altLang="ko-KR" dirty="0" smtClean="0"/>
              <a:t>No:</a:t>
            </a:r>
          </a:p>
          <a:p>
            <a:r>
              <a:rPr lang="en-US" altLang="ko-KR" dirty="0" smtClean="0"/>
              <a:t>Abstain:</a:t>
            </a:r>
            <a:endParaRPr lang="ko-KR" altLang="en-US"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15</a:t>
            </a:fld>
            <a:endParaRPr lang="en-US" altLang="ko-KR"/>
          </a:p>
        </p:txBody>
      </p:sp>
    </p:spTree>
    <p:extLst>
      <p:ext uri="{BB962C8B-B14F-4D97-AF65-F5344CB8AC3E}">
        <p14:creationId xmlns:p14="http://schemas.microsoft.com/office/powerpoint/2010/main" val="3209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8"/>
          <p:cNvGraphicFramePr>
            <a:graphicFrameLocks noGrp="1"/>
          </p:cNvGraphicFramePr>
          <p:nvPr>
            <p:extLst>
              <p:ext uri="{D42A27DB-BD31-4B8C-83A1-F6EECF244321}">
                <p14:modId xmlns:p14="http://schemas.microsoft.com/office/powerpoint/2010/main" val="354108510"/>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3166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7" name="Table 9"/>
          <p:cNvGraphicFramePr>
            <a:graphicFrameLocks noGrp="1"/>
          </p:cNvGraphicFramePr>
          <p:nvPr>
            <p:extLst>
              <p:ext uri="{D42A27DB-BD31-4B8C-83A1-F6EECF244321}">
                <p14:modId xmlns:p14="http://schemas.microsoft.com/office/powerpoint/2010/main" val="3206200381"/>
              </p:ext>
            </p:extLst>
          </p:nvPr>
        </p:nvGraphicFramePr>
        <p:xfrm>
          <a:off x="800100" y="33578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ext uri="{D42A27DB-BD31-4B8C-83A1-F6EECF244321}">
                <p14:modId xmlns:p14="http://schemas.microsoft.com/office/powerpoint/2010/main" val="57348396"/>
              </p:ext>
            </p:extLst>
          </p:nvPr>
        </p:nvGraphicFramePr>
        <p:xfrm>
          <a:off x="800100" y="16002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9003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044272268"/>
              </p:ext>
            </p:extLst>
          </p:nvPr>
        </p:nvGraphicFramePr>
        <p:xfrm>
          <a:off x="685800" y="1066800"/>
          <a:ext cx="7772400" cy="48970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6936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3207067040"/>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ext uri="{D42A27DB-BD31-4B8C-83A1-F6EECF244321}">
                <p14:modId xmlns:p14="http://schemas.microsoft.com/office/powerpoint/2010/main" val="2766982753"/>
              </p:ext>
            </p:extLst>
          </p:nvPr>
        </p:nvGraphicFramePr>
        <p:xfrm>
          <a:off x="726744" y="3944111"/>
          <a:ext cx="7807655" cy="1479737"/>
        </p:xfrm>
        <a:graphic>
          <a:graphicData uri="http://schemas.openxmlformats.org/drawingml/2006/table">
            <a:tbl>
              <a:tblPr/>
              <a:tblGrid>
                <a:gridCol w="1559256"/>
                <a:gridCol w="1219200"/>
                <a:gridCol w="1749983"/>
                <a:gridCol w="1374217"/>
                <a:gridCol w="1904999"/>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1524235577"/>
              </p:ext>
            </p:extLst>
          </p:nvPr>
        </p:nvGraphicFramePr>
        <p:xfrm>
          <a:off x="721055" y="3657600"/>
          <a:ext cx="7799697" cy="275452"/>
        </p:xfrm>
        <a:graphic>
          <a:graphicData uri="http://schemas.openxmlformats.org/drawingml/2006/table">
            <a:tbl>
              <a:tblPr firstRow="1" bandRow="1">
                <a:tableStyleId>{F5AB1C69-6EDB-4FF4-983F-18BD219EF322}</a:tableStyleId>
              </a:tblPr>
              <a:tblGrid>
                <a:gridCol w="1564945"/>
                <a:gridCol w="1219200"/>
                <a:gridCol w="1752600"/>
                <a:gridCol w="1371600"/>
                <a:gridCol w="1891352"/>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Thomas Derham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Orange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thomas.derham@orange.com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2778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7"/>
          <p:cNvGraphicFramePr>
            <a:graphicFrameLocks noGrp="1"/>
          </p:cNvGraphicFramePr>
          <p:nvPr>
            <p:extLst>
              <p:ext uri="{D42A27DB-BD31-4B8C-83A1-F6EECF244321}">
                <p14:modId xmlns:p14="http://schemas.microsoft.com/office/powerpoint/2010/main" val="259905521"/>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9"/>
          <p:cNvGraphicFramePr>
            <a:graphicFrameLocks noGrp="1"/>
          </p:cNvGraphicFramePr>
          <p:nvPr>
            <p:extLst>
              <p:ext uri="{D42A27DB-BD31-4B8C-83A1-F6EECF244321}">
                <p14:modId xmlns:p14="http://schemas.microsoft.com/office/powerpoint/2010/main" val="2734052137"/>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3267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nvGraphicFramePr>
        <p:xfrm>
          <a:off x="762000" y="1121576"/>
          <a:ext cx="7467600" cy="537066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5819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extLst>
              <p:ext uri="{D42A27DB-BD31-4B8C-83A1-F6EECF244321}">
                <p14:modId xmlns:p14="http://schemas.microsoft.com/office/powerpoint/2010/main" val="504748594"/>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6551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extLst>
              <p:ext uri="{D42A27DB-BD31-4B8C-83A1-F6EECF244321}">
                <p14:modId xmlns:p14="http://schemas.microsoft.com/office/powerpoint/2010/main" val="3846847982"/>
              </p:ext>
            </p:extLst>
          </p:nvPr>
        </p:nvGraphicFramePr>
        <p:xfrm>
          <a:off x="381000" y="1193248"/>
          <a:ext cx="8153400" cy="1761048"/>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7791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91525</TotalTime>
  <Words>1890</Words>
  <Application>Microsoft Office PowerPoint</Application>
  <PresentationFormat>화면 슬라이드 쇼(4:3)</PresentationFormat>
  <Paragraphs>573</Paragraphs>
  <Slides>15</Slides>
  <Notes>1</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1_802.11-09/0091r0</vt:lpstr>
      <vt:lpstr>Indication for UL MU Carrier Sensing</vt:lpstr>
      <vt:lpstr>Authors (continued)</vt:lpstr>
      <vt:lpstr>Authors (continued)</vt:lpstr>
      <vt:lpstr>Authors (continued)</vt:lpstr>
      <vt:lpstr>Authors (continued)</vt:lpstr>
      <vt:lpstr>Authors (continued)</vt:lpstr>
      <vt:lpstr>Authors (continued)</vt:lpstr>
      <vt:lpstr>Authors (continued)</vt:lpstr>
      <vt:lpstr>Authors (continued)</vt:lpstr>
      <vt:lpstr>Background (1/2)</vt:lpstr>
      <vt:lpstr>Background of (2/2)</vt:lpstr>
      <vt:lpstr>What’re the conditions for not doing CS? (1/2)</vt:lpstr>
      <vt:lpstr>What’re the conditions for not doing CS? (2/2)</vt:lpstr>
      <vt:lpstr>Reference</vt:lpstr>
      <vt:lpstr>Straw-poll</vt:lpstr>
    </vt:vector>
  </TitlesOfParts>
  <Company>Ralink Technology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류기선/책임연구원/차세대통신(연)WTS팀(kiseon.ryu@lge.com)</cp:lastModifiedBy>
  <cp:revision>1836</cp:revision>
  <cp:lastPrinted>1998-02-10T13:28:06Z</cp:lastPrinted>
  <dcterms:created xsi:type="dcterms:W3CDTF">2008-03-19T13:28:15Z</dcterms:created>
  <dcterms:modified xsi:type="dcterms:W3CDTF">2016-01-18T05:36:12Z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