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349" r:id="rId2"/>
    <p:sldId id="373" r:id="rId3"/>
    <p:sldId id="357" r:id="rId4"/>
    <p:sldId id="358" r:id="rId5"/>
    <p:sldId id="359" r:id="rId6"/>
    <p:sldId id="360" r:id="rId7"/>
    <p:sldId id="361" r:id="rId8"/>
    <p:sldId id="375" r:id="rId9"/>
    <p:sldId id="377" r:id="rId10"/>
    <p:sldId id="386" r:id="rId11"/>
    <p:sldId id="384" r:id="rId12"/>
    <p:sldId id="383" r:id="rId13"/>
    <p:sldId id="385" r:id="rId14"/>
    <p:sldId id="38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448" userDrawn="1">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5501" autoAdjust="0"/>
  </p:normalViewPr>
  <p:slideViewPr>
    <p:cSldViewPr>
      <p:cViewPr>
        <p:scale>
          <a:sx n="80" d="100"/>
          <a:sy n="80" d="100"/>
        </p:scale>
        <p:origin x="-394" y="523"/>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802.11-16/0054r1</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TextBox 10"/>
          <p:cNvSpPr txBox="1"/>
          <p:nvPr userDrawn="1"/>
        </p:nvSpPr>
        <p:spPr>
          <a:xfrm>
            <a:off x="381001" y="303340"/>
            <a:ext cx="1295399" cy="307777"/>
          </a:xfrm>
          <a:prstGeom prst="rect">
            <a:avLst/>
          </a:prstGeom>
          <a:noFill/>
        </p:spPr>
        <p:txBody>
          <a:bodyPr wrap="square" rtlCol="0">
            <a:spAutoFit/>
          </a:bodyPr>
          <a:lstStyle/>
          <a:p>
            <a:pPr algn="r"/>
            <a:r>
              <a:rPr lang="en-US" sz="1400" b="1" dirty="0" smtClean="0"/>
              <a:t>Jan 2016</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n.bo1@zte.com.cn" TargetMode="External"/><Relationship Id="rId7" Type="http://schemas.openxmlformats.org/officeDocument/2006/relationships/hyperlink" Target="mailto:hy0117.choi@lge.com" TargetMode="External"/><Relationship Id="rId2" Type="http://schemas.openxmlformats.org/officeDocument/2006/relationships/hyperlink" Target="mailto:lv.kaiying@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oonsuk@apple.com" TargetMode="External"/><Relationship Id="rId7" Type="http://schemas.openxmlformats.org/officeDocument/2006/relationships/hyperlink" Target="mailto:chartman@apple.com" TargetMode="External"/><Relationship Id="rId2" Type="http://schemas.openxmlformats.org/officeDocument/2006/relationships/hyperlink" Target="mailto:thomas.pare@mediatek.com" TargetMode="External"/><Relationship Id="rId1" Type="http://schemas.openxmlformats.org/officeDocument/2006/relationships/slideLayout" Target="../slideLayouts/slideLayout2.xml"/><Relationship Id="rId6" Type="http://schemas.openxmlformats.org/officeDocument/2006/relationships/hyperlink" Target="mailto:ericwong@apple.com" TargetMode="External"/><Relationship Id="rId5" Type="http://schemas.openxmlformats.org/officeDocument/2006/relationships/hyperlink" Target="mailto:guoqing_li@apple.com" TargetMode="External"/><Relationship Id="rId4" Type="http://schemas.openxmlformats.org/officeDocument/2006/relationships/hyperlink" Target="mailto:mujtaba@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pmonajem@cisco.com" TargetMode="External"/><Relationship Id="rId2" Type="http://schemas.openxmlformats.org/officeDocument/2006/relationships/hyperlink" Target="mailto:brianh@cisco.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lstStyle/>
          <a:p>
            <a:r>
              <a:rPr lang="en-US" dirty="0" smtClean="0"/>
              <a:t>UL MU CCA Response </a:t>
            </a:r>
            <a:endParaRPr lang="en-US" dirty="0"/>
          </a:p>
        </p:txBody>
      </p:sp>
      <p:sp>
        <p:nvSpPr>
          <p:cNvPr id="6" name="Slide Number Placeholder 5"/>
          <p:cNvSpPr>
            <a:spLocks noGrp="1"/>
          </p:cNvSpPr>
          <p:nvPr>
            <p:ph type="sldNum" sz="quarter" idx="4294967295"/>
          </p:nvPr>
        </p:nvSpPr>
        <p:spPr>
          <a:xfrm>
            <a:off x="4344988" y="6475412"/>
            <a:ext cx="989012" cy="382587"/>
          </a:xfrm>
          <a:prstGeom prst="rect">
            <a:avLst/>
          </a:prstGeom>
        </p:spPr>
        <p:txBody>
          <a:bodyPr/>
          <a:lstStyle/>
          <a:p>
            <a:pPr>
              <a:defRPr/>
            </a:pPr>
            <a:r>
              <a:rPr lang="en-US" sz="1050" smtClean="0"/>
              <a:t>Slide </a:t>
            </a:r>
            <a:fld id="{C1789BC7-C074-42CC-ADF8-5107DF6BD1C1}" type="slidenum">
              <a:rPr lang="en-US" sz="1050" smtClean="0"/>
              <a:pPr>
                <a:defRPr/>
              </a:pPr>
              <a:t>1</a:t>
            </a:fld>
            <a:endParaRPr lang="en-US" sz="1050"/>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2016-01-18</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4" name="Table 13"/>
          <p:cNvGraphicFramePr>
            <a:graphicFrameLocks noGrp="1"/>
          </p:cNvGraphicFramePr>
          <p:nvPr/>
        </p:nvGraphicFramePr>
        <p:xfrm>
          <a:off x="990600" y="1981200"/>
          <a:ext cx="7239000" cy="44328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0" i="0" u="none" strike="noStrike" dirty="0" err="1" smtClean="0">
                          <a:solidFill>
                            <a:srgbClr val="000000"/>
                          </a:solidFill>
                          <a:latin typeface="+mn-lt"/>
                        </a:rPr>
                        <a:t>Kaiying</a:t>
                      </a:r>
                      <a:r>
                        <a:rPr lang="en-US" altLang="zh-CN" sz="1000" b="0" i="0" u="none" strike="noStrike" dirty="0" smtClean="0">
                          <a:solidFill>
                            <a:srgbClr val="000000"/>
                          </a:solidFill>
                          <a:latin typeface="+mn-lt"/>
                        </a:rPr>
                        <a:t> </a:t>
                      </a:r>
                      <a:r>
                        <a:rPr lang="en-US" altLang="zh-CN" sz="1000" b="0" i="0" u="none" strike="noStrike" dirty="0" err="1" smtClean="0">
                          <a:solidFill>
                            <a:srgbClr val="000000"/>
                          </a:solidFill>
                          <a:latin typeface="+mn-lt"/>
                        </a:rPr>
                        <a:t>Lv</a:t>
                      </a:r>
                      <a:endParaRPr lang="en-US" altLang="zh-CN" sz="1000" b="0" i="0" u="none" strike="noStrike" dirty="0" smtClean="0">
                        <a:solidFill>
                          <a:srgbClr val="000000"/>
                        </a:solidFill>
                        <a:latin typeface="+mn-lt"/>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ctr"/>
                      <a:r>
                        <a:rPr lang="en-US" sz="1100" b="0" i="0" u="none" strike="noStrike" dirty="0" err="1" smtClean="0">
                          <a:solidFill>
                            <a:srgbClr val="000000"/>
                          </a:solidFill>
                          <a:latin typeface="Calibri"/>
                        </a:rPr>
                        <a:t>Kaiying</a:t>
                      </a:r>
                      <a:r>
                        <a:rPr lang="en-US" sz="1100" b="0" i="0" u="none" strike="noStrike" dirty="0" smtClean="0">
                          <a:solidFill>
                            <a:srgbClr val="000000"/>
                          </a:solidFill>
                          <a:latin typeface="Calibri"/>
                        </a:rPr>
                        <a:t> </a:t>
                      </a:r>
                      <a:r>
                        <a:rPr lang="en-US" sz="1100" b="0" i="0" u="none" strike="noStrike" dirty="0" err="1" smtClean="0">
                          <a:solidFill>
                            <a:srgbClr val="000000"/>
                          </a:solidFill>
                          <a:latin typeface="Calibri"/>
                        </a:rPr>
                        <a:t>Lv</a:t>
                      </a:r>
                      <a:r>
                        <a:rPr lang="en-US" sz="1100" b="0" i="0" u="none" strike="noStrike" dirty="0" smtClean="0">
                          <a:solidFill>
                            <a:srgbClr val="000000"/>
                          </a:solidFill>
                          <a:latin typeface="Calibri"/>
                        </a:rPr>
                        <a:t> (ZTE)</a:t>
                      </a:r>
                      <a:endParaRPr lang="en-US" sz="1100" b="0" i="0" u="none" strike="noStrike" dirty="0">
                        <a:solidFill>
                          <a:srgbClr val="000000"/>
                        </a:solidFill>
                        <a:latin typeface="Calibri"/>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0" i="0" u="none" strike="noStrike" dirty="0" smtClean="0">
                          <a:solidFill>
                            <a:srgbClr val="000000"/>
                          </a:solidFill>
                          <a:latin typeface="+mn-lt"/>
                          <a:hlinkClick r:id="rId2"/>
                        </a:rPr>
                        <a:t>lv.kaiying@zte.com.cn</a:t>
                      </a:r>
                      <a:endParaRPr lang="en-US" altLang="zh-CN" sz="1000" b="0" i="0" u="none" strike="noStrike" dirty="0" smtClean="0">
                        <a:solidFill>
                          <a:srgbClr val="000000"/>
                        </a:solidFill>
                        <a:latin typeface="+mn-lt"/>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altLang="zh-CN" sz="1000" b="0" i="0" u="none" strike="noStrike" dirty="0" smtClean="0">
                          <a:solidFill>
                            <a:srgbClr val="000000"/>
                          </a:solidFill>
                          <a:latin typeface="+mn-lt"/>
                        </a:rPr>
                        <a:t>Bo Sun</a:t>
                      </a:r>
                      <a:endParaRPr lang="en-US" altLang="zh-CN" sz="1000" b="0" i="0" u="none" strike="noStrike" dirty="0">
                        <a:solidFill>
                          <a:srgbClr val="000000"/>
                        </a:solidFill>
                        <a:latin typeface="+mn-lt"/>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0" i="0" u="none" strike="noStrike" dirty="0" smtClean="0">
                          <a:solidFill>
                            <a:srgbClr val="000000"/>
                          </a:solidFill>
                          <a:latin typeface="+mn-lt"/>
                          <a:hlinkClick r:id="rId3"/>
                        </a:rPr>
                        <a:t>sun.bo1@zte.com.cn</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4"/>
                        </a:rPr>
                        <a:t>yfang@ztetx.com</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sz="1000" b="0" i="0" u="none" strike="noStrike" dirty="0" err="1">
                          <a:solidFill>
                            <a:srgbClr val="000000"/>
                          </a:solidFill>
                          <a:latin typeface="Times New Roman"/>
                        </a:rPr>
                        <a:t>Ke</a:t>
                      </a:r>
                      <a:r>
                        <a:rPr lang="en-US" sz="1000" b="0" i="0" u="none" strike="noStrike" dirty="0">
                          <a:solidFill>
                            <a:srgbClr val="000000"/>
                          </a:solidFill>
                          <a:latin typeface="Times New Roman"/>
                        </a:rPr>
                        <a:t> Yao</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5"/>
                        </a:rPr>
                        <a:t>yao.ke5@zte.com.cn</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6"/>
                        </a:rPr>
                        <a:t>xing.weimin@zte.com.cn</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7"/>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et. al.</a:t>
            </a:r>
            <a:endParaRPr lang="en-US" altLang="ko-KR"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33400"/>
            <a:ext cx="7772400" cy="533400"/>
          </a:xfrm>
        </p:spPr>
        <p:txBody>
          <a:bodyPr/>
          <a:lstStyle/>
          <a:p>
            <a:r>
              <a:rPr lang="en-US" sz="2800" dirty="0" smtClean="0"/>
              <a:t>What If the Allocated Channel is Busy?</a:t>
            </a:r>
            <a:endParaRPr lang="en-US" sz="2800" dirty="0"/>
          </a:p>
        </p:txBody>
      </p:sp>
      <p:sp>
        <p:nvSpPr>
          <p:cNvPr id="7" name="Content Placeholder 6"/>
          <p:cNvSpPr>
            <a:spLocks noGrp="1"/>
          </p:cNvSpPr>
          <p:nvPr>
            <p:ph idx="1"/>
          </p:nvPr>
        </p:nvSpPr>
        <p:spPr>
          <a:xfrm>
            <a:off x="0" y="1295400"/>
            <a:ext cx="4648200" cy="2362200"/>
          </a:xfrm>
        </p:spPr>
        <p:txBody>
          <a:bodyPr>
            <a:normAutofit/>
          </a:bodyPr>
          <a:lstStyle/>
          <a:p>
            <a:pPr marL="231775" indent="-231775">
              <a:spcBef>
                <a:spcPts val="600"/>
              </a:spcBef>
              <a:spcAft>
                <a:spcPts val="0"/>
              </a:spcAft>
              <a:buClr>
                <a:srgbClr val="FF0000"/>
              </a:buClr>
            </a:pPr>
            <a:r>
              <a:rPr lang="en-US" sz="1600" b="0" dirty="0" smtClean="0"/>
              <a:t>If the allocated  UL </a:t>
            </a:r>
            <a:r>
              <a:rPr lang="en-US" sz="1600" b="0" dirty="0" err="1" smtClean="0"/>
              <a:t>subchannel</a:t>
            </a:r>
            <a:r>
              <a:rPr lang="en-US" sz="1600" b="0" dirty="0" smtClean="0"/>
              <a:t> is not all idle, then </a:t>
            </a:r>
            <a:r>
              <a:rPr lang="en-US" altLang="zh-CN" sz="1600" b="0" dirty="0" smtClean="0"/>
              <a:t>3</a:t>
            </a:r>
            <a:r>
              <a:rPr lang="en-US" sz="1600" b="0" dirty="0" smtClean="0"/>
              <a:t> Options:</a:t>
            </a:r>
          </a:p>
          <a:p>
            <a:pPr marL="463550" lvl="1" indent="-223838">
              <a:spcBef>
                <a:spcPts val="600"/>
              </a:spcBef>
              <a:spcAft>
                <a:spcPts val="0"/>
              </a:spcAft>
              <a:buClr>
                <a:srgbClr val="FF0000"/>
              </a:buClr>
            </a:pPr>
            <a:r>
              <a:rPr lang="en-US" sz="1500" dirty="0" smtClean="0"/>
              <a:t>Option-1: the STA  will not transmit anything in the allocated UL resource;</a:t>
            </a:r>
          </a:p>
          <a:p>
            <a:pPr marL="463550" lvl="1" indent="-223838">
              <a:spcBef>
                <a:spcPts val="600"/>
              </a:spcBef>
              <a:spcAft>
                <a:spcPts val="0"/>
              </a:spcAft>
              <a:buClr>
                <a:srgbClr val="FF0000"/>
              </a:buClr>
            </a:pPr>
            <a:r>
              <a:rPr lang="en-US" sz="1500" dirty="0" smtClean="0"/>
              <a:t>Option-2: the STA will transmit an UL MU PPDU only in the available channel; </a:t>
            </a:r>
          </a:p>
          <a:p>
            <a:pPr marL="463550" lvl="1" indent="-223838">
              <a:spcBef>
                <a:spcPts val="600"/>
              </a:spcBef>
              <a:spcAft>
                <a:spcPts val="0"/>
              </a:spcAft>
              <a:buClr>
                <a:srgbClr val="FF0000"/>
              </a:buClr>
            </a:pPr>
            <a:r>
              <a:rPr lang="en-US" sz="1500" dirty="0" smtClean="0"/>
              <a:t>Option-3: the STA will transmit  in the allocated UL resource as if the allocated channel is available. </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et al.</a:t>
            </a:r>
            <a:endParaRPr lang="en-US" dirty="0"/>
          </a:p>
        </p:txBody>
      </p:sp>
      <p:grpSp>
        <p:nvGrpSpPr>
          <p:cNvPr id="94" name="组合 93"/>
          <p:cNvGrpSpPr/>
          <p:nvPr/>
        </p:nvGrpSpPr>
        <p:grpSpPr>
          <a:xfrm>
            <a:off x="5791200" y="1524000"/>
            <a:ext cx="2203746" cy="1512746"/>
            <a:chOff x="6940254" y="1611454"/>
            <a:chExt cx="2203746" cy="1512746"/>
          </a:xfrm>
        </p:grpSpPr>
        <p:grpSp>
          <p:nvGrpSpPr>
            <p:cNvPr id="2" name="Group 82"/>
            <p:cNvGrpSpPr/>
            <p:nvPr/>
          </p:nvGrpSpPr>
          <p:grpSpPr>
            <a:xfrm>
              <a:off x="6940254" y="1611454"/>
              <a:ext cx="2203746" cy="1512746"/>
              <a:chOff x="5849723" y="4335482"/>
              <a:chExt cx="2604853" cy="1745501"/>
            </a:xfrm>
          </p:grpSpPr>
          <p:sp>
            <p:nvSpPr>
              <p:cNvPr id="84" name="Oval 83"/>
              <p:cNvSpPr/>
              <p:nvPr/>
            </p:nvSpPr>
            <p:spPr bwMode="auto">
              <a:xfrm>
                <a:off x="6576097" y="4337458"/>
                <a:ext cx="1869350" cy="1743525"/>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5" name="Isosceles Triangle 84"/>
              <p:cNvSpPr/>
              <p:nvPr/>
            </p:nvSpPr>
            <p:spPr bwMode="auto">
              <a:xfrm>
                <a:off x="7372119" y="4969407"/>
                <a:ext cx="225631" cy="359229"/>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6" name="Oval 85"/>
              <p:cNvSpPr/>
              <p:nvPr/>
            </p:nvSpPr>
            <p:spPr bwMode="auto">
              <a:xfrm>
                <a:off x="6654674" y="5030884"/>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88" name="Straight Arrow Connector 87"/>
              <p:cNvCxnSpPr/>
              <p:nvPr/>
            </p:nvCxnSpPr>
            <p:spPr bwMode="auto">
              <a:xfrm flipH="1">
                <a:off x="6879762" y="5031012"/>
                <a:ext cx="519297"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9" name="Straight Arrow Connector 88"/>
              <p:cNvCxnSpPr/>
              <p:nvPr/>
            </p:nvCxnSpPr>
            <p:spPr bwMode="auto">
              <a:xfrm flipV="1">
                <a:off x="6960358" y="5190220"/>
                <a:ext cx="464434" cy="232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0" name="Oval 89"/>
              <p:cNvSpPr/>
              <p:nvPr/>
            </p:nvSpPr>
            <p:spPr bwMode="auto">
              <a:xfrm>
                <a:off x="5849723" y="4335482"/>
                <a:ext cx="1869350" cy="1743525"/>
              </a:xfrm>
              <a:prstGeom prst="ellipse">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1" name="Oval 90"/>
              <p:cNvSpPr/>
              <p:nvPr/>
            </p:nvSpPr>
            <p:spPr bwMode="auto">
              <a:xfrm>
                <a:off x="6288564" y="5132194"/>
                <a:ext cx="142274" cy="117468"/>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2" name="Straight Arrow Connector 91"/>
              <p:cNvCxnSpPr/>
              <p:nvPr/>
            </p:nvCxnSpPr>
            <p:spPr bwMode="auto">
              <a:xfrm flipV="1">
                <a:off x="6077708" y="5277480"/>
                <a:ext cx="210856" cy="1443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3" name="Oval 92"/>
              <p:cNvSpPr/>
              <p:nvPr/>
            </p:nvSpPr>
            <p:spPr bwMode="auto">
              <a:xfrm>
                <a:off x="7724936" y="5641790"/>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0" name="Straight Arrow Connector 109"/>
              <p:cNvCxnSpPr>
                <a:endCxn id="93" idx="0"/>
              </p:cNvCxnSpPr>
              <p:nvPr/>
            </p:nvCxnSpPr>
            <p:spPr bwMode="auto">
              <a:xfrm>
                <a:off x="7601803" y="5418161"/>
                <a:ext cx="241886" cy="2236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Arrow Connector 111"/>
              <p:cNvCxnSpPr>
                <a:stCxn id="93" idx="1"/>
              </p:cNvCxnSpPr>
              <p:nvPr/>
            </p:nvCxnSpPr>
            <p:spPr bwMode="auto">
              <a:xfrm flipH="1" flipV="1">
                <a:off x="7478974" y="5377224"/>
                <a:ext cx="280744" cy="2991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3" name="Oval 112"/>
              <p:cNvSpPr/>
              <p:nvPr/>
            </p:nvSpPr>
            <p:spPr bwMode="auto">
              <a:xfrm>
                <a:off x="8008077" y="4732908"/>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4" name="Straight Arrow Connector 113"/>
              <p:cNvCxnSpPr/>
              <p:nvPr/>
            </p:nvCxnSpPr>
            <p:spPr bwMode="auto">
              <a:xfrm flipH="1">
                <a:off x="7568638" y="4981436"/>
                <a:ext cx="469896" cy="1675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6" name="Straight Arrow Connector 115"/>
              <p:cNvCxnSpPr/>
              <p:nvPr/>
            </p:nvCxnSpPr>
            <p:spPr bwMode="auto">
              <a:xfrm flipV="1">
                <a:off x="7543512" y="4844958"/>
                <a:ext cx="426780" cy="14640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7" name="Text Box 32"/>
              <p:cNvSpPr txBox="1">
                <a:spLocks noChangeArrowheads="1"/>
              </p:cNvSpPr>
              <p:nvPr/>
            </p:nvSpPr>
            <p:spPr bwMode="auto">
              <a:xfrm>
                <a:off x="7275411" y="4734843"/>
                <a:ext cx="332142" cy="230832"/>
              </a:xfrm>
              <a:prstGeom prst="rect">
                <a:avLst/>
              </a:prstGeom>
              <a:noFill/>
              <a:ln w="9525">
                <a:noFill/>
                <a:miter lim="800000"/>
                <a:headEnd/>
                <a:tailEnd/>
              </a:ln>
              <a:effectLst/>
            </p:spPr>
            <p:txBody>
              <a:bodyPr wrap="none">
                <a:spAutoFit/>
              </a:bodyPr>
              <a:lstStyle/>
              <a:p>
                <a:r>
                  <a:rPr lang="en-US" sz="900" dirty="0" smtClean="0"/>
                  <a:t>AP</a:t>
                </a:r>
                <a:endParaRPr lang="en-US" sz="900" b="0" i="1" dirty="0"/>
              </a:p>
            </p:txBody>
          </p:sp>
          <p:sp>
            <p:nvSpPr>
              <p:cNvPr id="118" name="Text Box 32"/>
              <p:cNvSpPr txBox="1">
                <a:spLocks noChangeArrowheads="1"/>
              </p:cNvSpPr>
              <p:nvPr/>
            </p:nvSpPr>
            <p:spPr bwMode="auto">
              <a:xfrm>
                <a:off x="6595298" y="4832651"/>
                <a:ext cx="460382" cy="230832"/>
              </a:xfrm>
              <a:prstGeom prst="rect">
                <a:avLst/>
              </a:prstGeom>
              <a:noFill/>
              <a:ln w="9525">
                <a:noFill/>
                <a:miter lim="800000"/>
                <a:headEnd/>
                <a:tailEnd/>
              </a:ln>
              <a:effectLst/>
            </p:spPr>
            <p:txBody>
              <a:bodyPr wrap="none">
                <a:spAutoFit/>
              </a:bodyPr>
              <a:lstStyle/>
              <a:p>
                <a:r>
                  <a:rPr lang="en-US" sz="900" dirty="0" smtClean="0"/>
                  <a:t>STA2</a:t>
                </a:r>
                <a:endParaRPr lang="en-US" sz="900" b="0" i="1" dirty="0"/>
              </a:p>
            </p:txBody>
          </p:sp>
          <p:sp>
            <p:nvSpPr>
              <p:cNvPr id="119" name="Text Box 32"/>
              <p:cNvSpPr txBox="1">
                <a:spLocks noChangeArrowheads="1"/>
              </p:cNvSpPr>
              <p:nvPr/>
            </p:nvSpPr>
            <p:spPr bwMode="auto">
              <a:xfrm>
                <a:off x="7552914" y="5844862"/>
                <a:ext cx="460382" cy="230832"/>
              </a:xfrm>
              <a:prstGeom prst="rect">
                <a:avLst/>
              </a:prstGeom>
              <a:noFill/>
              <a:ln w="9525">
                <a:noFill/>
                <a:miter lim="800000"/>
                <a:headEnd/>
                <a:tailEnd/>
              </a:ln>
              <a:effectLst/>
            </p:spPr>
            <p:txBody>
              <a:bodyPr wrap="none">
                <a:spAutoFit/>
              </a:bodyPr>
              <a:lstStyle/>
              <a:p>
                <a:r>
                  <a:rPr lang="en-US" sz="900" dirty="0" smtClean="0"/>
                  <a:t>STA1</a:t>
                </a:r>
                <a:endParaRPr lang="en-US" sz="900" b="0" i="1" dirty="0"/>
              </a:p>
            </p:txBody>
          </p:sp>
          <p:sp>
            <p:nvSpPr>
              <p:cNvPr id="120" name="Text Box 32"/>
              <p:cNvSpPr txBox="1">
                <a:spLocks noChangeArrowheads="1"/>
              </p:cNvSpPr>
              <p:nvPr/>
            </p:nvSpPr>
            <p:spPr bwMode="auto">
              <a:xfrm>
                <a:off x="7800850" y="4523302"/>
                <a:ext cx="460382" cy="230832"/>
              </a:xfrm>
              <a:prstGeom prst="rect">
                <a:avLst/>
              </a:prstGeom>
              <a:noFill/>
              <a:ln w="9525">
                <a:noFill/>
                <a:miter lim="800000"/>
                <a:headEnd/>
                <a:tailEnd/>
              </a:ln>
              <a:effectLst/>
            </p:spPr>
            <p:txBody>
              <a:bodyPr wrap="none">
                <a:spAutoFit/>
              </a:bodyPr>
              <a:lstStyle/>
              <a:p>
                <a:r>
                  <a:rPr lang="en-US" sz="900" dirty="0" smtClean="0"/>
                  <a:t>STA0</a:t>
                </a:r>
                <a:endParaRPr lang="en-US" sz="900" b="0" i="1" dirty="0"/>
              </a:p>
            </p:txBody>
          </p:sp>
          <p:sp>
            <p:nvSpPr>
              <p:cNvPr id="121" name="Oval 120"/>
              <p:cNvSpPr/>
              <p:nvPr/>
            </p:nvSpPr>
            <p:spPr bwMode="auto">
              <a:xfrm>
                <a:off x="7901165" y="5308396"/>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2" name="Straight Arrow Connector 121"/>
              <p:cNvCxnSpPr/>
              <p:nvPr/>
            </p:nvCxnSpPr>
            <p:spPr bwMode="auto">
              <a:xfrm flipH="1" flipV="1">
                <a:off x="7588157" y="5268036"/>
                <a:ext cx="286601" cy="16377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3" name="Straight Arrow Connector 122"/>
              <p:cNvCxnSpPr/>
              <p:nvPr/>
            </p:nvCxnSpPr>
            <p:spPr bwMode="auto">
              <a:xfrm>
                <a:off x="7629099" y="5227092"/>
                <a:ext cx="288872" cy="12511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4" name="Text Box 32"/>
              <p:cNvSpPr txBox="1">
                <a:spLocks noChangeArrowheads="1"/>
              </p:cNvSpPr>
              <p:nvPr/>
            </p:nvSpPr>
            <p:spPr bwMode="auto">
              <a:xfrm>
                <a:off x="7994194" y="5167030"/>
                <a:ext cx="460382" cy="230832"/>
              </a:xfrm>
              <a:prstGeom prst="rect">
                <a:avLst/>
              </a:prstGeom>
              <a:noFill/>
              <a:ln w="9525">
                <a:noFill/>
                <a:miter lim="800000"/>
                <a:headEnd/>
                <a:tailEnd/>
              </a:ln>
              <a:effectLst/>
            </p:spPr>
            <p:txBody>
              <a:bodyPr wrap="none">
                <a:spAutoFit/>
              </a:bodyPr>
              <a:lstStyle/>
              <a:p>
                <a:r>
                  <a:rPr lang="en-US" sz="900" dirty="0" smtClean="0"/>
                  <a:t>STA3</a:t>
                </a:r>
                <a:endParaRPr lang="en-US" sz="900" b="0" i="1" dirty="0"/>
              </a:p>
            </p:txBody>
          </p:sp>
          <p:sp>
            <p:nvSpPr>
              <p:cNvPr id="125" name="Isosceles Triangle 124"/>
              <p:cNvSpPr/>
              <p:nvPr/>
            </p:nvSpPr>
            <p:spPr bwMode="auto">
              <a:xfrm>
                <a:off x="5936776" y="5268035"/>
                <a:ext cx="107404" cy="245659"/>
              </a:xfrm>
              <a:prstGeom prst="triangl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6" name="Straight Arrow Connector 125"/>
              <p:cNvCxnSpPr/>
              <p:nvPr/>
            </p:nvCxnSpPr>
            <p:spPr bwMode="auto">
              <a:xfrm flipH="1">
                <a:off x="6018662" y="5174749"/>
                <a:ext cx="247935" cy="1751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sp>
          <p:nvSpPr>
            <p:cNvPr id="133" name="Text Box 32"/>
            <p:cNvSpPr txBox="1">
              <a:spLocks noChangeArrowheads="1"/>
            </p:cNvSpPr>
            <p:nvPr/>
          </p:nvSpPr>
          <p:spPr bwMode="auto">
            <a:xfrm>
              <a:off x="6968597" y="2113290"/>
              <a:ext cx="460015" cy="261610"/>
            </a:xfrm>
            <a:prstGeom prst="rect">
              <a:avLst/>
            </a:prstGeom>
            <a:noFill/>
            <a:ln w="9525">
              <a:noFill/>
              <a:miter lim="800000"/>
              <a:headEnd/>
              <a:tailEnd/>
            </a:ln>
            <a:effectLst/>
          </p:spPr>
          <p:txBody>
            <a:bodyPr wrap="square">
              <a:spAutoFit/>
            </a:bodyPr>
            <a:lstStyle/>
            <a:p>
              <a:r>
                <a:rPr lang="en-US" sz="1100" dirty="0" smtClean="0"/>
                <a:t>Ch</a:t>
              </a:r>
              <a:endParaRPr lang="en-US" sz="1100" b="0" i="1" dirty="0"/>
            </a:p>
          </p:txBody>
        </p:sp>
      </p:grpSp>
      <p:sp>
        <p:nvSpPr>
          <p:cNvPr id="115" name="TextBox 114"/>
          <p:cNvSpPr txBox="1"/>
          <p:nvPr/>
        </p:nvSpPr>
        <p:spPr>
          <a:xfrm rot="21498700">
            <a:off x="6564629" y="6216246"/>
            <a:ext cx="695982" cy="276999"/>
          </a:xfrm>
          <a:prstGeom prst="rect">
            <a:avLst/>
          </a:prstGeom>
          <a:noFill/>
        </p:spPr>
        <p:txBody>
          <a:bodyPr wrap="square" rtlCol="0">
            <a:spAutoFit/>
          </a:bodyPr>
          <a:lstStyle/>
          <a:p>
            <a:r>
              <a:rPr lang="en-US" dirty="0" smtClean="0"/>
              <a:t>HE-SIG</a:t>
            </a:r>
            <a:endParaRPr lang="en-US" dirty="0"/>
          </a:p>
        </p:txBody>
      </p:sp>
      <p:sp>
        <p:nvSpPr>
          <p:cNvPr id="87" name="Rectangle 86"/>
          <p:cNvSpPr/>
          <p:nvPr/>
        </p:nvSpPr>
        <p:spPr bwMode="auto">
          <a:xfrm>
            <a:off x="6478138" y="4369556"/>
            <a:ext cx="136476" cy="354843"/>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5" name="Left Brace 94"/>
          <p:cNvSpPr/>
          <p:nvPr/>
        </p:nvSpPr>
        <p:spPr bwMode="auto">
          <a:xfrm rot="16200000">
            <a:off x="6328012" y="5604259"/>
            <a:ext cx="169766" cy="536539"/>
          </a:xfrm>
          <a:prstGeom prst="leftBrace">
            <a:avLst>
              <a:gd name="adj1" fmla="val 88980"/>
              <a:gd name="adj2" fmla="val 4950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6" name="TextBox 95"/>
          <p:cNvSpPr txBox="1"/>
          <p:nvPr/>
        </p:nvSpPr>
        <p:spPr>
          <a:xfrm>
            <a:off x="5334000" y="5935099"/>
            <a:ext cx="883138" cy="461665"/>
          </a:xfrm>
          <a:prstGeom prst="rect">
            <a:avLst/>
          </a:prstGeom>
          <a:noFill/>
        </p:spPr>
        <p:txBody>
          <a:bodyPr wrap="square" rtlCol="0">
            <a:spAutoFit/>
          </a:bodyPr>
          <a:lstStyle/>
          <a:p>
            <a:r>
              <a:rPr lang="en-US" sz="1200" dirty="0" smtClean="0"/>
              <a:t>L-Preamble</a:t>
            </a:r>
            <a:endParaRPr lang="en-US" sz="1200" dirty="0"/>
          </a:p>
        </p:txBody>
      </p:sp>
      <p:sp>
        <p:nvSpPr>
          <p:cNvPr id="97" name="TextBox 96"/>
          <p:cNvSpPr txBox="1"/>
          <p:nvPr/>
        </p:nvSpPr>
        <p:spPr>
          <a:xfrm>
            <a:off x="6312945" y="5861883"/>
            <a:ext cx="804944" cy="461665"/>
          </a:xfrm>
          <a:prstGeom prst="rect">
            <a:avLst/>
          </a:prstGeom>
          <a:noFill/>
        </p:spPr>
        <p:txBody>
          <a:bodyPr wrap="square" rtlCol="0">
            <a:spAutoFit/>
          </a:bodyPr>
          <a:lstStyle/>
          <a:p>
            <a:r>
              <a:rPr lang="en-US" sz="1200" dirty="0" smtClean="0"/>
              <a:t>HE-Preamble</a:t>
            </a:r>
            <a:endParaRPr lang="en-US" sz="1200" dirty="0"/>
          </a:p>
        </p:txBody>
      </p:sp>
      <p:sp>
        <p:nvSpPr>
          <p:cNvPr id="108" name="TextBox 107"/>
          <p:cNvSpPr txBox="1"/>
          <p:nvPr/>
        </p:nvSpPr>
        <p:spPr>
          <a:xfrm>
            <a:off x="6531026" y="3581400"/>
            <a:ext cx="1883395" cy="523220"/>
          </a:xfrm>
          <a:prstGeom prst="rect">
            <a:avLst/>
          </a:prstGeom>
          <a:noFill/>
        </p:spPr>
        <p:txBody>
          <a:bodyPr wrap="square" rtlCol="0">
            <a:spAutoFit/>
          </a:bodyPr>
          <a:lstStyle/>
          <a:p>
            <a:r>
              <a:rPr lang="en-US" sz="1400" dirty="0" smtClean="0"/>
              <a:t>UL PPDU from STA 2 for Option-2</a:t>
            </a:r>
            <a:endParaRPr lang="en-US" sz="1400" dirty="0"/>
          </a:p>
        </p:txBody>
      </p:sp>
      <p:grpSp>
        <p:nvGrpSpPr>
          <p:cNvPr id="24" name="Group 62"/>
          <p:cNvGrpSpPr/>
          <p:nvPr/>
        </p:nvGrpSpPr>
        <p:grpSpPr>
          <a:xfrm>
            <a:off x="5861985" y="4362898"/>
            <a:ext cx="273821" cy="1423248"/>
            <a:chOff x="5622012" y="4587921"/>
            <a:chExt cx="403132" cy="1423248"/>
          </a:xfrm>
        </p:grpSpPr>
        <p:sp>
          <p:nvSpPr>
            <p:cNvPr id="55" name="Rectangle 54"/>
            <p:cNvSpPr/>
            <p:nvPr/>
          </p:nvSpPr>
          <p:spPr bwMode="auto">
            <a:xfrm>
              <a:off x="5622012" y="5654721"/>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56" name="Rectangle 55"/>
            <p:cNvSpPr/>
            <p:nvPr/>
          </p:nvSpPr>
          <p:spPr bwMode="auto">
            <a:xfrm>
              <a:off x="5622878" y="5298273"/>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57" name="Rectangle 56"/>
            <p:cNvSpPr/>
            <p:nvPr/>
          </p:nvSpPr>
          <p:spPr bwMode="auto">
            <a:xfrm>
              <a:off x="5622878" y="4944369"/>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58" name="Rectangle 57"/>
            <p:cNvSpPr/>
            <p:nvPr/>
          </p:nvSpPr>
          <p:spPr bwMode="auto">
            <a:xfrm>
              <a:off x="5623744" y="4587921"/>
              <a:ext cx="394919"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grpSp>
      <p:grpSp>
        <p:nvGrpSpPr>
          <p:cNvPr id="25" name="Group 67"/>
          <p:cNvGrpSpPr/>
          <p:nvPr/>
        </p:nvGrpSpPr>
        <p:grpSpPr>
          <a:xfrm>
            <a:off x="6136537" y="4365170"/>
            <a:ext cx="340462" cy="708674"/>
            <a:chOff x="5622878" y="4587921"/>
            <a:chExt cx="402266" cy="712896"/>
          </a:xfrm>
        </p:grpSpPr>
        <p:sp>
          <p:nvSpPr>
            <p:cNvPr id="71" name="Rectangle 70"/>
            <p:cNvSpPr/>
            <p:nvPr/>
          </p:nvSpPr>
          <p:spPr bwMode="auto">
            <a:xfrm>
              <a:off x="5622878" y="4944369"/>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75" name="Rectangle 74"/>
            <p:cNvSpPr/>
            <p:nvPr/>
          </p:nvSpPr>
          <p:spPr bwMode="auto">
            <a:xfrm>
              <a:off x="5623744" y="4587921"/>
              <a:ext cx="394919"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grpSp>
      <p:cxnSp>
        <p:nvCxnSpPr>
          <p:cNvPr id="109" name="Straight Arrow Connector 108"/>
          <p:cNvCxnSpPr/>
          <p:nvPr/>
        </p:nvCxnSpPr>
        <p:spPr bwMode="auto">
          <a:xfrm rot="16200000" flipV="1">
            <a:off x="5462155" y="5434445"/>
            <a:ext cx="1505974" cy="8588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9" name="Straight Arrow Connector 98"/>
          <p:cNvCxnSpPr/>
          <p:nvPr/>
        </p:nvCxnSpPr>
        <p:spPr bwMode="auto">
          <a:xfrm flipV="1">
            <a:off x="5630283" y="5643521"/>
            <a:ext cx="300251" cy="4094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5" name="TextBox 134"/>
          <p:cNvSpPr txBox="1"/>
          <p:nvPr/>
        </p:nvSpPr>
        <p:spPr>
          <a:xfrm>
            <a:off x="6558237" y="4038600"/>
            <a:ext cx="1938076" cy="307777"/>
          </a:xfrm>
          <a:prstGeom prst="rect">
            <a:avLst/>
          </a:prstGeom>
          <a:noFill/>
        </p:spPr>
        <p:txBody>
          <a:bodyPr wrap="square" rtlCol="0">
            <a:spAutoFit/>
          </a:bodyPr>
          <a:lstStyle/>
          <a:p>
            <a:r>
              <a:rPr lang="en-US" sz="1400" dirty="0" smtClean="0"/>
              <a:t>on the available channel</a:t>
            </a:r>
            <a:endParaRPr lang="en-US" sz="1400" dirty="0"/>
          </a:p>
        </p:txBody>
      </p:sp>
      <p:sp>
        <p:nvSpPr>
          <p:cNvPr id="100" name="Rectangle 99"/>
          <p:cNvSpPr/>
          <p:nvPr/>
        </p:nvSpPr>
        <p:spPr bwMode="auto">
          <a:xfrm>
            <a:off x="6553200" y="4371831"/>
            <a:ext cx="1905000" cy="352569"/>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8" name="TextBox 97"/>
          <p:cNvSpPr txBox="1"/>
          <p:nvPr/>
        </p:nvSpPr>
        <p:spPr>
          <a:xfrm>
            <a:off x="7172482" y="4341156"/>
            <a:ext cx="736978" cy="284469"/>
          </a:xfrm>
          <a:prstGeom prst="rect">
            <a:avLst/>
          </a:prstGeom>
          <a:noFill/>
          <a:ln>
            <a:noFill/>
            <a:prstDash val="sysDash"/>
          </a:ln>
        </p:spPr>
        <p:txBody>
          <a:bodyPr wrap="square" rtlCol="0">
            <a:spAutoFit/>
          </a:bodyPr>
          <a:lstStyle/>
          <a:p>
            <a:r>
              <a:rPr lang="en-US" sz="1200" dirty="0" smtClean="0"/>
              <a:t>HE-Data</a:t>
            </a:r>
            <a:endParaRPr lang="en-US" sz="1200" dirty="0"/>
          </a:p>
        </p:txBody>
      </p:sp>
      <p:sp>
        <p:nvSpPr>
          <p:cNvPr id="103" name="Rectangle 102"/>
          <p:cNvSpPr/>
          <p:nvPr/>
        </p:nvSpPr>
        <p:spPr bwMode="auto">
          <a:xfrm>
            <a:off x="6172200" y="4724400"/>
            <a:ext cx="2286000" cy="32982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4" name="TextBox 103"/>
          <p:cNvSpPr txBox="1"/>
          <p:nvPr/>
        </p:nvSpPr>
        <p:spPr>
          <a:xfrm>
            <a:off x="6193026" y="4724400"/>
            <a:ext cx="2298250" cy="307777"/>
          </a:xfrm>
          <a:prstGeom prst="rect">
            <a:avLst/>
          </a:prstGeom>
          <a:noFill/>
        </p:spPr>
        <p:txBody>
          <a:bodyPr wrap="square" rtlCol="0">
            <a:spAutoFit/>
          </a:bodyPr>
          <a:lstStyle/>
          <a:p>
            <a:r>
              <a:rPr lang="en-US" sz="1400" dirty="0" smtClean="0"/>
              <a:t>Occupied by OBSS</a:t>
            </a:r>
            <a:endParaRPr lang="en-US" sz="1400" dirty="0"/>
          </a:p>
        </p:txBody>
      </p:sp>
      <p:sp>
        <p:nvSpPr>
          <p:cNvPr id="101" name="TextBox 100"/>
          <p:cNvSpPr txBox="1"/>
          <p:nvPr/>
        </p:nvSpPr>
        <p:spPr>
          <a:xfrm>
            <a:off x="5715000" y="3124200"/>
            <a:ext cx="2667000" cy="276999"/>
          </a:xfrm>
          <a:prstGeom prst="rect">
            <a:avLst/>
          </a:prstGeom>
          <a:noFill/>
        </p:spPr>
        <p:txBody>
          <a:bodyPr wrap="square" rtlCol="0">
            <a:spAutoFit/>
          </a:bodyPr>
          <a:lstStyle/>
          <a:p>
            <a:r>
              <a:rPr lang="en-US" altLang="zh-CN" dirty="0" smtClean="0"/>
              <a:t>Illustration of partial busy channel</a:t>
            </a:r>
            <a:endParaRPr lang="zh-CN" altLang="en-US" dirty="0"/>
          </a:p>
        </p:txBody>
      </p:sp>
      <p:sp>
        <p:nvSpPr>
          <p:cNvPr id="12" name="Text Box 32"/>
          <p:cNvSpPr txBox="1">
            <a:spLocks noChangeArrowheads="1"/>
          </p:cNvSpPr>
          <p:nvPr/>
        </p:nvSpPr>
        <p:spPr bwMode="auto">
          <a:xfrm>
            <a:off x="2514600" y="5941368"/>
            <a:ext cx="573420" cy="230832"/>
          </a:xfrm>
          <a:prstGeom prst="rect">
            <a:avLst/>
          </a:prstGeom>
          <a:noFill/>
          <a:ln w="9525">
            <a:noFill/>
            <a:miter lim="800000"/>
            <a:headEnd/>
            <a:tailEnd/>
          </a:ln>
          <a:effectLst/>
        </p:spPr>
        <p:txBody>
          <a:bodyPr wrap="square">
            <a:spAutoFit/>
          </a:bodyPr>
          <a:lstStyle/>
          <a:p>
            <a:r>
              <a:rPr lang="en-US" sz="900" dirty="0" smtClean="0"/>
              <a:t>TXOP</a:t>
            </a:r>
            <a:endParaRPr lang="en-US" sz="900" b="0" i="1" dirty="0"/>
          </a:p>
        </p:txBody>
      </p:sp>
      <p:grpSp>
        <p:nvGrpSpPr>
          <p:cNvPr id="3" name="组合 93"/>
          <p:cNvGrpSpPr/>
          <p:nvPr/>
        </p:nvGrpSpPr>
        <p:grpSpPr>
          <a:xfrm>
            <a:off x="76200" y="3886198"/>
            <a:ext cx="5562600" cy="2197323"/>
            <a:chOff x="739227" y="4722128"/>
            <a:chExt cx="4714853" cy="1743924"/>
          </a:xfrm>
        </p:grpSpPr>
        <p:cxnSp>
          <p:nvCxnSpPr>
            <p:cNvPr id="8" name="Straight Arrow Connector 7"/>
            <p:cNvCxnSpPr/>
            <p:nvPr/>
          </p:nvCxnSpPr>
          <p:spPr bwMode="auto">
            <a:xfrm flipV="1">
              <a:off x="1606127" y="6087121"/>
              <a:ext cx="365852" cy="21242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9" name="Text Box 32"/>
            <p:cNvSpPr txBox="1">
              <a:spLocks noChangeArrowheads="1"/>
            </p:cNvSpPr>
            <p:nvPr/>
          </p:nvSpPr>
          <p:spPr bwMode="auto">
            <a:xfrm>
              <a:off x="739227" y="6235220"/>
              <a:ext cx="1354858" cy="230832"/>
            </a:xfrm>
            <a:prstGeom prst="rect">
              <a:avLst/>
            </a:prstGeom>
            <a:noFill/>
            <a:ln w="9525">
              <a:noFill/>
              <a:miter lim="800000"/>
              <a:headEnd/>
              <a:tailEnd/>
            </a:ln>
            <a:effectLst/>
          </p:spPr>
          <p:txBody>
            <a:bodyPr wrap="none">
              <a:spAutoFit/>
            </a:bodyPr>
            <a:lstStyle/>
            <a:p>
              <a:r>
                <a:rPr lang="en-US" sz="900" dirty="0" smtClean="0"/>
                <a:t>Primary 20MHz channel.</a:t>
              </a:r>
              <a:endParaRPr lang="en-US" sz="900" b="0" i="1" dirty="0"/>
            </a:p>
          </p:txBody>
        </p:sp>
        <p:cxnSp>
          <p:nvCxnSpPr>
            <p:cNvPr id="10" name="Straight Connector 9"/>
            <p:cNvCxnSpPr/>
            <p:nvPr/>
          </p:nvCxnSpPr>
          <p:spPr bwMode="auto">
            <a:xfrm flipV="1">
              <a:off x="1529927" y="6155143"/>
              <a:ext cx="3738115" cy="440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Rectangle 10"/>
            <p:cNvSpPr/>
            <p:nvPr/>
          </p:nvSpPr>
          <p:spPr bwMode="auto">
            <a:xfrm>
              <a:off x="2409739" y="4722130"/>
              <a:ext cx="1752600" cy="685800"/>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900" dirty="0" smtClean="0"/>
                <a:t>STA2 A-MPDU to AP</a:t>
              </a:r>
              <a:endParaRPr lang="en-US" sz="900" dirty="0"/>
            </a:p>
          </p:txBody>
        </p:sp>
        <p:cxnSp>
          <p:nvCxnSpPr>
            <p:cNvPr id="20" name="Straight Connector 19"/>
            <p:cNvCxnSpPr/>
            <p:nvPr/>
          </p:nvCxnSpPr>
          <p:spPr bwMode="auto">
            <a:xfrm>
              <a:off x="2005647" y="623288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4810336" y="6191257"/>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Arrow Connector 21"/>
            <p:cNvCxnSpPr/>
            <p:nvPr/>
          </p:nvCxnSpPr>
          <p:spPr bwMode="auto">
            <a:xfrm>
              <a:off x="2020795" y="6352522"/>
              <a:ext cx="2824166" cy="20985"/>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6" name="Text Box 32"/>
            <p:cNvSpPr txBox="1">
              <a:spLocks noChangeArrowheads="1"/>
            </p:cNvSpPr>
            <p:nvPr/>
          </p:nvSpPr>
          <p:spPr bwMode="auto">
            <a:xfrm>
              <a:off x="4544173" y="6124839"/>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7" name="Text Box 32"/>
            <p:cNvSpPr txBox="1">
              <a:spLocks noChangeArrowheads="1"/>
            </p:cNvSpPr>
            <p:nvPr/>
          </p:nvSpPr>
          <p:spPr bwMode="auto">
            <a:xfrm>
              <a:off x="3191179" y="6124839"/>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sp>
          <p:nvSpPr>
            <p:cNvPr id="28" name="Rectangle 27"/>
            <p:cNvSpPr/>
            <p:nvPr/>
          </p:nvSpPr>
          <p:spPr bwMode="auto">
            <a:xfrm>
              <a:off x="2418490" y="5427605"/>
              <a:ext cx="1752600" cy="383107"/>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900" dirty="0" smtClean="0"/>
                <a:t>STA3 A-MPDU to AP</a:t>
              </a:r>
              <a:endParaRPr lang="en-US" sz="900" dirty="0"/>
            </a:p>
          </p:txBody>
        </p:sp>
        <p:sp>
          <p:nvSpPr>
            <p:cNvPr id="30" name="Rectangle 29"/>
            <p:cNvSpPr/>
            <p:nvPr/>
          </p:nvSpPr>
          <p:spPr bwMode="auto">
            <a:xfrm>
              <a:off x="2409739" y="5977524"/>
              <a:ext cx="1752600" cy="185797"/>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smtClean="0"/>
                <a:t>STA0 A-MPDU to AP</a:t>
              </a:r>
              <a:endParaRPr lang="en-US" sz="900" dirty="0"/>
            </a:p>
          </p:txBody>
        </p:sp>
        <p:sp>
          <p:nvSpPr>
            <p:cNvPr id="31" name="Rectangle 30"/>
            <p:cNvSpPr/>
            <p:nvPr/>
          </p:nvSpPr>
          <p:spPr bwMode="auto">
            <a:xfrm>
              <a:off x="2409739" y="5809401"/>
              <a:ext cx="1752600" cy="182741"/>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smtClean="0"/>
                <a:t>STA1 A-MPDU to AP</a:t>
              </a:r>
              <a:endParaRPr lang="en-US" sz="900" dirty="0"/>
            </a:p>
          </p:txBody>
        </p:sp>
        <p:sp>
          <p:nvSpPr>
            <p:cNvPr id="51" name="Text Box 32"/>
            <p:cNvSpPr txBox="1">
              <a:spLocks noChangeArrowheads="1"/>
            </p:cNvSpPr>
            <p:nvPr/>
          </p:nvSpPr>
          <p:spPr bwMode="auto">
            <a:xfrm>
              <a:off x="2092126" y="6124839"/>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77" name="Rectangle 76"/>
            <p:cNvSpPr/>
            <p:nvPr/>
          </p:nvSpPr>
          <p:spPr bwMode="auto">
            <a:xfrm>
              <a:off x="1691556" y="5788928"/>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4" name="Rectangle 63"/>
            <p:cNvSpPr/>
            <p:nvPr/>
          </p:nvSpPr>
          <p:spPr bwMode="auto">
            <a:xfrm>
              <a:off x="1692422" y="5432480"/>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5" name="Rectangle 64"/>
            <p:cNvSpPr/>
            <p:nvPr/>
          </p:nvSpPr>
          <p:spPr bwMode="auto">
            <a:xfrm>
              <a:off x="1692422" y="5078576"/>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6" name="Rectangle 65"/>
            <p:cNvSpPr/>
            <p:nvPr/>
          </p:nvSpPr>
          <p:spPr bwMode="auto">
            <a:xfrm>
              <a:off x="1693288" y="4722128"/>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7" name="Rectangle 66"/>
            <p:cNvSpPr/>
            <p:nvPr/>
          </p:nvSpPr>
          <p:spPr bwMode="auto">
            <a:xfrm>
              <a:off x="4494460" y="5788928"/>
              <a:ext cx="4580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72" name="Rectangle 71"/>
            <p:cNvSpPr/>
            <p:nvPr/>
          </p:nvSpPr>
          <p:spPr bwMode="auto">
            <a:xfrm>
              <a:off x="4495326" y="5432480"/>
              <a:ext cx="457200"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73" name="Rectangle 72"/>
            <p:cNvSpPr/>
            <p:nvPr/>
          </p:nvSpPr>
          <p:spPr bwMode="auto">
            <a:xfrm>
              <a:off x="4495326" y="5078576"/>
              <a:ext cx="457200"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74" name="Rectangle 73"/>
            <p:cNvSpPr/>
            <p:nvPr/>
          </p:nvSpPr>
          <p:spPr bwMode="auto">
            <a:xfrm>
              <a:off x="4496192" y="4722128"/>
              <a:ext cx="456334"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127" name="Text Box 32"/>
            <p:cNvSpPr txBox="1">
              <a:spLocks noChangeArrowheads="1"/>
            </p:cNvSpPr>
            <p:nvPr/>
          </p:nvSpPr>
          <p:spPr bwMode="auto">
            <a:xfrm>
              <a:off x="4948573" y="5854158"/>
              <a:ext cx="489585" cy="260042"/>
            </a:xfrm>
            <a:prstGeom prst="rect">
              <a:avLst/>
            </a:prstGeom>
            <a:noFill/>
            <a:ln w="9525">
              <a:noFill/>
              <a:miter lim="800000"/>
              <a:headEnd/>
              <a:tailEnd/>
            </a:ln>
            <a:effectLst/>
          </p:spPr>
          <p:txBody>
            <a:bodyPr wrap="square">
              <a:spAutoFit/>
            </a:bodyPr>
            <a:lstStyle/>
            <a:p>
              <a:r>
                <a:rPr lang="en-US" sz="1100" dirty="0" smtClean="0"/>
                <a:t>Ch1</a:t>
              </a:r>
              <a:endParaRPr lang="en-US" sz="1100" b="0" i="1" dirty="0"/>
            </a:p>
          </p:txBody>
        </p:sp>
        <p:sp>
          <p:nvSpPr>
            <p:cNvPr id="128" name="Text Box 32"/>
            <p:cNvSpPr txBox="1">
              <a:spLocks noChangeArrowheads="1"/>
            </p:cNvSpPr>
            <p:nvPr/>
          </p:nvSpPr>
          <p:spPr bwMode="auto">
            <a:xfrm>
              <a:off x="4964495" y="5528886"/>
              <a:ext cx="489585" cy="260042"/>
            </a:xfrm>
            <a:prstGeom prst="rect">
              <a:avLst/>
            </a:prstGeom>
            <a:noFill/>
            <a:ln w="9525">
              <a:noFill/>
              <a:miter lim="800000"/>
              <a:headEnd/>
              <a:tailEnd/>
            </a:ln>
            <a:effectLst/>
          </p:spPr>
          <p:txBody>
            <a:bodyPr wrap="square">
              <a:spAutoFit/>
            </a:bodyPr>
            <a:lstStyle/>
            <a:p>
              <a:r>
                <a:rPr lang="en-US" sz="1100" dirty="0" smtClean="0"/>
                <a:t>Ch2</a:t>
              </a:r>
              <a:endParaRPr lang="en-US" sz="1100" b="0" i="1" dirty="0"/>
            </a:p>
          </p:txBody>
        </p:sp>
        <p:sp>
          <p:nvSpPr>
            <p:cNvPr id="129" name="Text Box 32"/>
            <p:cNvSpPr txBox="1">
              <a:spLocks noChangeArrowheads="1"/>
            </p:cNvSpPr>
            <p:nvPr/>
          </p:nvSpPr>
          <p:spPr bwMode="auto">
            <a:xfrm>
              <a:off x="4964495" y="5160396"/>
              <a:ext cx="489585" cy="260042"/>
            </a:xfrm>
            <a:prstGeom prst="rect">
              <a:avLst/>
            </a:prstGeom>
            <a:noFill/>
            <a:ln w="9525">
              <a:noFill/>
              <a:miter lim="800000"/>
              <a:headEnd/>
              <a:tailEnd/>
            </a:ln>
            <a:effectLst/>
          </p:spPr>
          <p:txBody>
            <a:bodyPr wrap="square">
              <a:spAutoFit/>
            </a:bodyPr>
            <a:lstStyle/>
            <a:p>
              <a:r>
                <a:rPr lang="en-US" sz="1100" dirty="0" smtClean="0"/>
                <a:t>Ch3</a:t>
              </a:r>
              <a:endParaRPr lang="en-US" sz="1100" b="0" i="1" dirty="0"/>
            </a:p>
          </p:txBody>
        </p:sp>
        <p:sp>
          <p:nvSpPr>
            <p:cNvPr id="130" name="Text Box 32"/>
            <p:cNvSpPr txBox="1">
              <a:spLocks noChangeArrowheads="1"/>
            </p:cNvSpPr>
            <p:nvPr/>
          </p:nvSpPr>
          <p:spPr bwMode="auto">
            <a:xfrm>
              <a:off x="4950848" y="4778260"/>
              <a:ext cx="489585" cy="260042"/>
            </a:xfrm>
            <a:prstGeom prst="rect">
              <a:avLst/>
            </a:prstGeom>
            <a:noFill/>
            <a:ln w="9525">
              <a:noFill/>
              <a:miter lim="800000"/>
              <a:headEnd/>
              <a:tailEnd/>
            </a:ln>
            <a:effectLst/>
          </p:spPr>
          <p:txBody>
            <a:bodyPr wrap="square">
              <a:spAutoFit/>
            </a:bodyPr>
            <a:lstStyle/>
            <a:p>
              <a:r>
                <a:rPr lang="en-US" sz="1100" dirty="0" smtClean="0"/>
                <a:t>Ch4</a:t>
              </a:r>
              <a:endParaRPr lang="en-US" sz="1100" b="0" i="1" dirty="0"/>
            </a:p>
          </p:txBody>
        </p:sp>
      </p:grpSp>
      <p:sp>
        <p:nvSpPr>
          <p:cNvPr id="105" name="Rectangle 63"/>
          <p:cNvSpPr/>
          <p:nvPr/>
        </p:nvSpPr>
        <p:spPr bwMode="auto">
          <a:xfrm>
            <a:off x="1676400" y="4343400"/>
            <a:ext cx="381000" cy="449120"/>
          </a:xfrm>
          <a:prstGeom prst="rect">
            <a:avLst/>
          </a:prstGeom>
          <a:solidFill>
            <a:schemeClr val="bg1">
              <a:lumMod val="50000"/>
            </a:schemeClr>
          </a:solidFill>
          <a:ln w="9525" cap="flat" cmpd="sng" algn="ctr">
            <a:no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107" name="乘号 106"/>
          <p:cNvSpPr/>
          <p:nvPr/>
        </p:nvSpPr>
        <p:spPr bwMode="auto">
          <a:xfrm>
            <a:off x="2209800" y="3581400"/>
            <a:ext cx="1371600" cy="1447800"/>
          </a:xfrm>
          <a:prstGeom prst="mathMultiply">
            <a:avLst>
              <a:gd name="adj1" fmla="val 2092"/>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4" name="Text Box 32"/>
          <p:cNvSpPr txBox="1">
            <a:spLocks noChangeArrowheads="1"/>
          </p:cNvSpPr>
          <p:nvPr/>
        </p:nvSpPr>
        <p:spPr bwMode="auto">
          <a:xfrm>
            <a:off x="609600" y="3581400"/>
            <a:ext cx="1640193" cy="230832"/>
          </a:xfrm>
          <a:prstGeom prst="rect">
            <a:avLst/>
          </a:prstGeom>
          <a:noFill/>
          <a:ln w="9525">
            <a:noFill/>
            <a:miter lim="800000"/>
            <a:headEnd/>
            <a:tailEnd/>
          </a:ln>
          <a:effectLst/>
        </p:spPr>
        <p:txBody>
          <a:bodyPr wrap="none">
            <a:spAutoFit/>
          </a:bodyPr>
          <a:lstStyle/>
          <a:p>
            <a:r>
              <a:rPr lang="en-US" sz="900" dirty="0" smtClean="0"/>
              <a:t>20MHz channel busy for STA2</a:t>
            </a:r>
            <a:endParaRPr lang="en-US" sz="900" b="0" i="1" dirty="0"/>
          </a:p>
        </p:txBody>
      </p:sp>
      <p:cxnSp>
        <p:nvCxnSpPr>
          <p:cNvPr id="137" name="直接连接符 136"/>
          <p:cNvCxnSpPr>
            <a:endCxn id="105" idx="0"/>
          </p:cNvCxnSpPr>
          <p:nvPr/>
        </p:nvCxnSpPr>
        <p:spPr bwMode="auto">
          <a:xfrm rot="16200000" flipH="1">
            <a:off x="1504950" y="3981450"/>
            <a:ext cx="533400" cy="19050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33400"/>
            <a:ext cx="7772400" cy="533400"/>
          </a:xfrm>
        </p:spPr>
        <p:txBody>
          <a:bodyPr/>
          <a:lstStyle/>
          <a:p>
            <a:r>
              <a:rPr lang="en-US" sz="2800" dirty="0" smtClean="0"/>
              <a:t>Comparison of options</a:t>
            </a:r>
            <a:endParaRPr lang="en-US" sz="28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et al.</a:t>
            </a:r>
            <a:endParaRPr lang="en-US" dirty="0"/>
          </a:p>
        </p:txBody>
      </p:sp>
      <p:sp>
        <p:nvSpPr>
          <p:cNvPr id="12" name="Text Box 32"/>
          <p:cNvSpPr txBox="1">
            <a:spLocks noChangeArrowheads="1"/>
          </p:cNvSpPr>
          <p:nvPr/>
        </p:nvSpPr>
        <p:spPr bwMode="auto">
          <a:xfrm>
            <a:off x="3003488" y="6298487"/>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sp>
        <p:nvSpPr>
          <p:cNvPr id="115" name="TextBox 114"/>
          <p:cNvSpPr txBox="1"/>
          <p:nvPr/>
        </p:nvSpPr>
        <p:spPr>
          <a:xfrm rot="21498700">
            <a:off x="6564629" y="6216246"/>
            <a:ext cx="695982" cy="276999"/>
          </a:xfrm>
          <a:prstGeom prst="rect">
            <a:avLst/>
          </a:prstGeom>
          <a:noFill/>
        </p:spPr>
        <p:txBody>
          <a:bodyPr wrap="square" rtlCol="0">
            <a:spAutoFit/>
          </a:bodyPr>
          <a:lstStyle/>
          <a:p>
            <a:r>
              <a:rPr lang="en-US" dirty="0" smtClean="0"/>
              <a:t>HE-SIG</a:t>
            </a:r>
            <a:endParaRPr lang="en-US" dirty="0"/>
          </a:p>
        </p:txBody>
      </p:sp>
      <p:graphicFrame>
        <p:nvGraphicFramePr>
          <p:cNvPr id="106" name="内容占位符 105"/>
          <p:cNvGraphicFramePr>
            <a:graphicFrameLocks noGrp="1"/>
          </p:cNvGraphicFramePr>
          <p:nvPr>
            <p:ph idx="1"/>
          </p:nvPr>
        </p:nvGraphicFramePr>
        <p:xfrm>
          <a:off x="685800" y="1371601"/>
          <a:ext cx="7772400" cy="2987040"/>
        </p:xfrm>
        <a:graphic>
          <a:graphicData uri="http://schemas.openxmlformats.org/drawingml/2006/table">
            <a:tbl>
              <a:tblPr firstRow="1" bandRow="1">
                <a:tableStyleId>{5C22544A-7EE6-4342-B048-85BDC9FD1C3A}</a:tableStyleId>
              </a:tblPr>
              <a:tblGrid>
                <a:gridCol w="1600200"/>
                <a:gridCol w="2667000"/>
                <a:gridCol w="3505200"/>
              </a:tblGrid>
              <a:tr h="286123">
                <a:tc>
                  <a:txBody>
                    <a:bodyPr/>
                    <a:lstStyle/>
                    <a:p>
                      <a:r>
                        <a:rPr lang="en-US" altLang="zh-CN" dirty="0" smtClean="0"/>
                        <a:t>Options</a:t>
                      </a:r>
                      <a:endParaRPr lang="zh-CN" altLang="en-US" dirty="0"/>
                    </a:p>
                  </a:txBody>
                  <a:tcPr/>
                </a:tc>
                <a:tc>
                  <a:txBody>
                    <a:bodyPr/>
                    <a:lstStyle/>
                    <a:p>
                      <a:r>
                        <a:rPr lang="en-US" altLang="zh-CN" dirty="0" smtClean="0"/>
                        <a:t>Pros</a:t>
                      </a:r>
                      <a:endParaRPr lang="zh-CN" altLang="en-US" dirty="0"/>
                    </a:p>
                  </a:txBody>
                  <a:tcPr/>
                </a:tc>
                <a:tc>
                  <a:txBody>
                    <a:bodyPr/>
                    <a:lstStyle/>
                    <a:p>
                      <a:r>
                        <a:rPr lang="en-US" altLang="zh-CN" dirty="0" smtClean="0"/>
                        <a:t>Cons</a:t>
                      </a:r>
                      <a:endParaRPr lang="zh-CN" altLang="en-US" dirty="0"/>
                    </a:p>
                  </a:txBody>
                  <a:tcPr/>
                </a:tc>
              </a:tr>
              <a:tr h="342192">
                <a:tc>
                  <a:txBody>
                    <a:bodyPr/>
                    <a:lstStyle/>
                    <a:p>
                      <a:r>
                        <a:rPr lang="en-US" altLang="zh-CN" dirty="0" smtClean="0"/>
                        <a:t>Option 1</a:t>
                      </a:r>
                      <a:endParaRPr lang="zh-CN" altLang="en-US"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Simple design</a:t>
                      </a:r>
                    </a:p>
                    <a:p>
                      <a:endParaRPr lang="zh-CN" altLang="en-US" sz="1100" b="0" dirty="0">
                        <a:latin typeface="+mn-ea"/>
                        <a:ea typeface="+mn-ea"/>
                      </a:endParaRPr>
                    </a:p>
                  </a:txBody>
                  <a:tcPr/>
                </a:tc>
                <a:tc>
                  <a:txBody>
                    <a:bodyPr/>
                    <a:lstStyle/>
                    <a:p>
                      <a:r>
                        <a:rPr lang="en-US" altLang="zh-CN" sz="1100" b="0" dirty="0" smtClean="0">
                          <a:latin typeface="+mn-ea"/>
                          <a:ea typeface="+mn-ea"/>
                        </a:rPr>
                        <a:t>Conservative performance</a:t>
                      </a:r>
                      <a:endParaRPr lang="zh-CN" altLang="en-US" sz="1100" b="0" dirty="0">
                        <a:latin typeface="+mn-ea"/>
                        <a:ea typeface="+mn-ea"/>
                      </a:endParaRPr>
                    </a:p>
                  </a:txBody>
                  <a:tcPr/>
                </a:tc>
              </a:tr>
              <a:tr h="960119">
                <a:tc>
                  <a:txBody>
                    <a:bodyPr/>
                    <a:lstStyle/>
                    <a:p>
                      <a:r>
                        <a:rPr lang="en-US" altLang="zh-CN" dirty="0" smtClean="0"/>
                        <a:t>Option 2</a:t>
                      </a:r>
                      <a:endParaRPr lang="zh-CN" altLang="en-US" dirty="0"/>
                    </a:p>
                  </a:txBody>
                  <a:tcPr/>
                </a:tc>
                <a:tc>
                  <a:txBody>
                    <a:bodyPr/>
                    <a:lstStyle/>
                    <a:p>
                      <a:r>
                        <a:rPr lang="en-US" altLang="zh-CN" sz="1100" b="0" dirty="0" smtClean="0">
                          <a:latin typeface="+mn-ea"/>
                          <a:ea typeface="+mn-ea"/>
                        </a:rPr>
                        <a:t>Higher spectrum</a:t>
                      </a:r>
                      <a:r>
                        <a:rPr lang="en-US" altLang="zh-CN" sz="1100" b="0" baseline="0" dirty="0" smtClean="0">
                          <a:latin typeface="+mn-ea"/>
                          <a:ea typeface="+mn-ea"/>
                        </a:rPr>
                        <a:t> efficiency</a:t>
                      </a:r>
                      <a:endParaRPr lang="zh-CN" altLang="en-US" sz="1100" b="0" dirty="0">
                        <a:latin typeface="+mn-ea"/>
                        <a:ea typeface="+mn-ea"/>
                      </a:endParaRPr>
                    </a:p>
                  </a:txBody>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AP has to do blind decoding which make things complicated</a:t>
                      </a:r>
                      <a:endParaRPr lang="zh-CN" altLang="en-US" sz="1100" b="0" dirty="0" smtClean="0">
                        <a:latin typeface="+mn-ea"/>
                        <a:ea typeface="+mn-ea"/>
                      </a:endParaRPr>
                    </a:p>
                    <a:p>
                      <a:pPr marL="0" marR="0" lvl="3" indent="0" algn="l" defTabSz="914400" rtl="0" eaLnBrk="1" fontAlgn="auto" latinLnBrk="0" hangingPunct="1">
                        <a:lnSpc>
                          <a:spcPct val="100000"/>
                        </a:lnSpc>
                        <a:spcBef>
                          <a:spcPts val="0"/>
                        </a:spcBef>
                        <a:spcAft>
                          <a:spcPts val="0"/>
                        </a:spcAft>
                        <a:buClrTx/>
                        <a:buSzTx/>
                        <a:buFontTx/>
                        <a:buNone/>
                        <a:tabLst/>
                        <a:defRPr/>
                      </a:pPr>
                      <a:endParaRPr lang="en-US" altLang="zh-CN" sz="1100" b="0" dirty="0" smtClean="0">
                        <a:latin typeface="+mn-ea"/>
                        <a:ea typeface="+mn-ea"/>
                      </a:endParaRPr>
                    </a:p>
                    <a:p>
                      <a:pPr marL="0" marR="0" lvl="3"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 note that  partial BW response is actually not feasible, because the UL MU preamble does not have an indication of the transmission BW (it is only in the trigger), so AP would not even know on which sub-channel to decode.</a:t>
                      </a:r>
                    </a:p>
                    <a:p>
                      <a:endParaRPr lang="zh-CN" altLang="en-US" sz="1100" b="0" dirty="0">
                        <a:latin typeface="+mn-ea"/>
                        <a:ea typeface="+mn-ea"/>
                      </a:endParaRPr>
                    </a:p>
                  </a:txBody>
                  <a:tcPr/>
                </a:tc>
              </a:tr>
              <a:tr h="582652">
                <a:tc>
                  <a:txBody>
                    <a:bodyPr/>
                    <a:lstStyle/>
                    <a:p>
                      <a:r>
                        <a:rPr lang="en-US" altLang="zh-CN" dirty="0" smtClean="0"/>
                        <a:t>Option 3</a:t>
                      </a:r>
                      <a:endParaRPr lang="zh-CN" altLang="en-US"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baseline="0" dirty="0" smtClean="0">
                          <a:latin typeface="+mn-ea"/>
                          <a:ea typeface="+mn-ea"/>
                        </a:rPr>
                        <a:t>No physical carrier sensing</a:t>
                      </a:r>
                    </a:p>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baseline="0" dirty="0" smtClean="0">
                          <a:latin typeface="+mn-ea"/>
                          <a:ea typeface="+mn-ea"/>
                        </a:rPr>
                        <a:t>Simple and aggressive</a:t>
                      </a:r>
                      <a:endParaRPr lang="en-US" altLang="zh-CN" sz="1100" b="0" dirty="0" smtClean="0">
                        <a:latin typeface="+mn-ea"/>
                        <a:ea typeface="+mn-ea"/>
                      </a:endParaRPr>
                    </a:p>
                    <a:p>
                      <a:endParaRPr lang="zh-CN" altLang="en-US" sz="1100" b="0" dirty="0">
                        <a:latin typeface="+mn-ea"/>
                        <a:ea typeface="+mn-ea"/>
                      </a:endParaRPr>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Interference to the on-going transmission</a:t>
                      </a:r>
                    </a:p>
                    <a:p>
                      <a:endParaRPr lang="zh-CN" altLang="en-US" sz="1100" b="0" dirty="0">
                        <a:latin typeface="+mn-ea"/>
                        <a:ea typeface="+mn-ea"/>
                      </a:endParaRPr>
                    </a:p>
                  </a:txBody>
                  <a:tcPr/>
                </a:tc>
              </a:tr>
            </a:tbl>
          </a:graphicData>
        </a:graphic>
      </p:graphicFrame>
      <p:sp>
        <p:nvSpPr>
          <p:cNvPr id="107" name="TextBox 106"/>
          <p:cNvSpPr txBox="1"/>
          <p:nvPr/>
        </p:nvSpPr>
        <p:spPr>
          <a:xfrm>
            <a:off x="2133600" y="5029200"/>
            <a:ext cx="4495800" cy="369332"/>
          </a:xfrm>
          <a:prstGeom prst="rect">
            <a:avLst/>
          </a:prstGeom>
          <a:noFill/>
        </p:spPr>
        <p:txBody>
          <a:bodyPr wrap="square" rtlCol="0">
            <a:spAutoFit/>
          </a:bodyPr>
          <a:lstStyle/>
          <a:p>
            <a:pPr marL="0" lvl="1"/>
            <a:r>
              <a:rPr lang="en-US" altLang="zh-CN" sz="1800" dirty="0" smtClean="0">
                <a:solidFill>
                  <a:srgbClr val="0070C0"/>
                </a:solidFill>
              </a:rPr>
              <a:t>Recommendation: Option-1 </a:t>
            </a:r>
            <a:endParaRPr lang="zh-CN" altLang="en-US" sz="1800" dirty="0">
              <a:solidFill>
                <a:srgbClr val="0070C0"/>
              </a:solidFill>
            </a:endParaRPr>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65328"/>
          </a:xfrm>
        </p:spPr>
        <p:txBody>
          <a:bodyPr/>
          <a:lstStyle/>
          <a:p>
            <a:r>
              <a:rPr lang="en-US" dirty="0" smtClean="0"/>
              <a:t>Conclusion</a:t>
            </a:r>
            <a:endParaRPr lang="en-US" dirty="0"/>
          </a:p>
        </p:txBody>
      </p:sp>
      <p:sp>
        <p:nvSpPr>
          <p:cNvPr id="7" name="Content Placeholder 6"/>
          <p:cNvSpPr>
            <a:spLocks noGrp="1"/>
          </p:cNvSpPr>
          <p:nvPr>
            <p:ph idx="1"/>
          </p:nvPr>
        </p:nvSpPr>
        <p:spPr>
          <a:xfrm>
            <a:off x="685800" y="1446663"/>
            <a:ext cx="7772400" cy="4967785"/>
          </a:xfrm>
        </p:spPr>
        <p:txBody>
          <a:bodyPr>
            <a:normAutofit/>
          </a:bodyPr>
          <a:lstStyle/>
          <a:p>
            <a:r>
              <a:rPr lang="en-US" altLang="zh-CN" b="0" dirty="0" smtClean="0"/>
              <a:t>We discussed some options for UL MU response when physical carrier sensing on the allocated channels indicating channel busy or partially busy.</a:t>
            </a:r>
          </a:p>
          <a:p>
            <a:r>
              <a:rPr lang="en-US" altLang="zh-CN" b="0" dirty="0" smtClean="0"/>
              <a:t>Comparison on different options is described</a:t>
            </a:r>
          </a:p>
          <a:p>
            <a:r>
              <a:rPr lang="en-US" altLang="zh-CN" b="0" dirty="0" smtClean="0"/>
              <a:t>We proposed a simple UL MU response rule.</a:t>
            </a:r>
          </a:p>
          <a:p>
            <a:pPr>
              <a:buNone/>
            </a:pPr>
            <a:r>
              <a:rPr lang="en-US" altLang="zh-CN" b="0" dirty="0" smtClean="0"/>
              <a:t>.</a:t>
            </a:r>
          </a:p>
          <a:p>
            <a:pPr>
              <a:spcBef>
                <a:spcPts val="600"/>
              </a:spcBef>
              <a:spcAft>
                <a:spcPts val="600"/>
              </a:spcAft>
              <a:buFont typeface="+mj-lt"/>
              <a:buAutoNum type="arabicParenR"/>
            </a:pPr>
            <a:endParaRPr lang="en-US" b="0" dirty="0" smtClean="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et al.</a:t>
            </a:r>
            <a:endParaRPr lang="en-US" dirty="0"/>
          </a:p>
        </p:txBody>
      </p:sp>
    </p:spTree>
    <p:extLst>
      <p:ext uri="{BB962C8B-B14F-4D97-AF65-F5344CB8AC3E}">
        <p14:creationId xmlns:p14="http://schemas.microsoft.com/office/powerpoint/2010/main" xmlns="" val="3798600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65328"/>
          </a:xfrm>
        </p:spPr>
        <p:txBody>
          <a:bodyPr/>
          <a:lstStyle/>
          <a:p>
            <a:r>
              <a:rPr lang="en-US" dirty="0" smtClean="0"/>
              <a:t>References</a:t>
            </a:r>
            <a:endParaRPr lang="en-US" dirty="0"/>
          </a:p>
        </p:txBody>
      </p:sp>
      <p:sp>
        <p:nvSpPr>
          <p:cNvPr id="7" name="Content Placeholder 6"/>
          <p:cNvSpPr>
            <a:spLocks noGrp="1"/>
          </p:cNvSpPr>
          <p:nvPr>
            <p:ph idx="1"/>
          </p:nvPr>
        </p:nvSpPr>
        <p:spPr>
          <a:xfrm>
            <a:off x="685800" y="1446663"/>
            <a:ext cx="7772400" cy="4967785"/>
          </a:xfrm>
        </p:spPr>
        <p:txBody>
          <a:bodyPr>
            <a:normAutofit/>
          </a:bodyPr>
          <a:lstStyle/>
          <a:p>
            <a:pPr>
              <a:spcBef>
                <a:spcPts val="600"/>
              </a:spcBef>
              <a:spcAft>
                <a:spcPts val="600"/>
              </a:spcAft>
              <a:buFont typeface="+mj-lt"/>
              <a:buAutoNum type="arabicParenR"/>
            </a:pPr>
            <a:r>
              <a:rPr lang="en-US" sz="1800" b="0" dirty="0" smtClean="0"/>
              <a:t>11-15-1058-00-00ax-cca-consideration-for-ul-mu-transmission</a:t>
            </a:r>
          </a:p>
          <a:p>
            <a:pPr>
              <a:spcBef>
                <a:spcPts val="600"/>
              </a:spcBef>
              <a:spcAft>
                <a:spcPts val="600"/>
              </a:spcAft>
              <a:buFont typeface="+mj-lt"/>
              <a:buAutoNum type="arabicParenR"/>
            </a:pPr>
            <a:r>
              <a:rPr lang="en-US" sz="1800" b="0" dirty="0" smtClean="0"/>
              <a:t>11-15-0132-09-00ax-spec-framework</a:t>
            </a:r>
          </a:p>
          <a:p>
            <a:pPr>
              <a:spcBef>
                <a:spcPts val="600"/>
              </a:spcBef>
              <a:spcAft>
                <a:spcPts val="600"/>
              </a:spcAft>
              <a:buFont typeface="+mj-lt"/>
              <a:buAutoNum type="arabicParenR"/>
            </a:pPr>
            <a:r>
              <a:rPr lang="en-US" sz="1800" b="0" dirty="0" smtClean="0"/>
              <a:t>IEEE P802.11-REVmc/D4.2, Sept 2015</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et al.</a:t>
            </a:r>
            <a:endParaRPr lang="en-US" dirty="0"/>
          </a:p>
        </p:txBody>
      </p:sp>
    </p:spTree>
    <p:extLst>
      <p:ext uri="{BB962C8B-B14F-4D97-AF65-F5344CB8AC3E}">
        <p14:creationId xmlns:p14="http://schemas.microsoft.com/office/powerpoint/2010/main" xmlns="" val="3798600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pPr>
              <a:spcBef>
                <a:spcPts val="600"/>
              </a:spcBef>
              <a:spcAft>
                <a:spcPts val="600"/>
              </a:spcAft>
              <a:buClr>
                <a:srgbClr val="D7381B"/>
              </a:buClr>
              <a:defRPr/>
            </a:pPr>
            <a:r>
              <a:rPr lang="en-US" altLang="zh-CN" b="0" dirty="0" smtClean="0"/>
              <a:t>Do you support to add the following text into Section 4.3 of the SFD:</a:t>
            </a:r>
          </a:p>
          <a:p>
            <a:pPr lvl="1">
              <a:buNone/>
            </a:pPr>
            <a:r>
              <a:rPr lang="en-US" altLang="zh-CN" sz="1600" dirty="0" smtClean="0"/>
              <a:t>      </a:t>
            </a:r>
            <a:r>
              <a:rPr lang="en-US" altLang="zh-CN" sz="1800" dirty="0" smtClean="0"/>
              <a:t>When required to sense the medium before its UL MU transmission in response to a trigger frame, </a:t>
            </a:r>
            <a:r>
              <a:rPr lang="en-US" altLang="zh-CN" sz="1800" smtClean="0"/>
              <a:t>if a </a:t>
            </a:r>
            <a:r>
              <a:rPr lang="en-US" altLang="zh-CN" sz="1800" dirty="0" smtClean="0"/>
              <a:t>STA detects the 20MHz channels containing  the allocated UL RU are not all idle,  then the STA  shall not transmit anything in the allocated UL RU. </a:t>
            </a: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页脚占位符 4"/>
          <p:cNvSpPr>
            <a:spLocks noGrp="1"/>
          </p:cNvSpPr>
          <p:nvPr>
            <p:ph type="ftr" sz="quarter" idx="3"/>
          </p:nvPr>
        </p:nvSpPr>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et al.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lstStyle/>
          <a:p>
            <a:r>
              <a:rPr lang="en-US" dirty="0" smtClean="0"/>
              <a:t>UL MU CCA </a:t>
            </a:r>
            <a:endParaRPr lang="en-US" dirty="0"/>
          </a:p>
        </p:txBody>
      </p:sp>
      <p:sp>
        <p:nvSpPr>
          <p:cNvPr id="6" name="Slide Number Placeholder 5"/>
          <p:cNvSpPr>
            <a:spLocks noGrp="1"/>
          </p:cNvSpPr>
          <p:nvPr>
            <p:ph type="sldNum" sz="quarter" idx="4294967295"/>
          </p:nvPr>
        </p:nvSpPr>
        <p:spPr>
          <a:xfrm>
            <a:off x="4344988" y="6475412"/>
            <a:ext cx="989012" cy="382587"/>
          </a:xfrm>
          <a:prstGeom prst="rect">
            <a:avLst/>
          </a:prstGeom>
        </p:spPr>
        <p:txBody>
          <a:bodyPr/>
          <a:lstStyle/>
          <a:p>
            <a:pPr>
              <a:defRPr/>
            </a:pPr>
            <a:r>
              <a:rPr lang="en-US" sz="1050" smtClean="0"/>
              <a:t>Slide </a:t>
            </a:r>
            <a:fld id="{C1789BC7-C074-42CC-ADF8-5107DF6BD1C1}" type="slidenum">
              <a:rPr lang="en-US" sz="1050" smtClean="0"/>
              <a:pPr>
                <a:defRPr/>
              </a:pPr>
              <a:t>2</a:t>
            </a:fld>
            <a:endParaRPr lang="en-US" sz="1050"/>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2016-01-18</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4" name="Table 13"/>
          <p:cNvGraphicFramePr>
            <a:graphicFrameLocks noGrp="1"/>
          </p:cNvGraphicFramePr>
          <p:nvPr/>
        </p:nvGraphicFramePr>
        <p:xfrm>
          <a:off x="990600" y="1981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liwenchu@marvell.com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Jinjing Jiang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jinjing@marvell.com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Hongyuan Zhang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Yakun Sun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yakunsun@marvell.com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741347" y="6475413"/>
            <a:ext cx="1510029"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(ZTE), et. al.</a:t>
            </a:r>
            <a:endParaRPr lang="en-US" altLang="ko-KR"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3</a:t>
            </a:fld>
            <a:endParaRPr lang="en-US" dirty="0"/>
          </a:p>
        </p:txBody>
      </p:sp>
      <p:sp>
        <p:nvSpPr>
          <p:cNvPr id="19" name="标题 18"/>
          <p:cNvSpPr>
            <a:spLocks noGrp="1"/>
          </p:cNvSpPr>
          <p:nvPr>
            <p:ph type="title"/>
          </p:nvPr>
        </p:nvSpPr>
        <p:spPr>
          <a:xfrm>
            <a:off x="685800" y="6858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et. al.</a:t>
            </a:r>
            <a:endParaRPr lang="en-US" altLang="ko-KR" dirty="0"/>
          </a:p>
        </p:txBody>
      </p:sp>
      <p:graphicFrame>
        <p:nvGraphicFramePr>
          <p:cNvPr id="13" name="Table 12"/>
          <p:cNvGraphicFramePr>
            <a:graphicFrameLocks noGrp="1"/>
          </p:cNvGraphicFramePr>
          <p:nvPr/>
        </p:nvGraphicFramePr>
        <p:xfrm>
          <a:off x="762000" y="1219200"/>
          <a:ext cx="7772400" cy="5171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3886200"/>
          <a:ext cx="7239000" cy="2018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a:t>
                      </a:r>
                      <a:r>
                        <a:rPr lang="en-US" sz="1200" dirty="0" err="1" smtClean="0">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chemeClr val="dk1"/>
                          </a:solidFill>
                          <a:latin typeface="+mn-lt"/>
                          <a:ea typeface="+mn-ea"/>
                          <a:cs typeface="+mn-cs"/>
                        </a:rPr>
                        <a:t>Leo Montreuil</a:t>
                      </a:r>
                      <a:endParaRPr lang="en-US" sz="12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mn-ea"/>
                          <a:cs typeface="+mn-cs"/>
                        </a:rPr>
                        <a:t>Andrew </a:t>
                      </a:r>
                      <a:r>
                        <a:rPr lang="en-US" altLang="zh-CN" sz="1200" kern="1200" dirty="0" err="1" smtClean="0">
                          <a:solidFill>
                            <a:schemeClr val="dk1"/>
                          </a:solidFill>
                          <a:latin typeface="+mn-lt"/>
                          <a:ea typeface="+mn-ea"/>
                          <a:cs typeface="+mn-cs"/>
                        </a:rPr>
                        <a:t>Blanksby</a:t>
                      </a:r>
                      <a:r>
                        <a:rPr lang="en-US" altLang="zh-CN" sz="12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et. al.</a:t>
            </a:r>
            <a:endParaRPr lang="en-US" altLang="ko-KR" dirty="0"/>
          </a:p>
        </p:txBody>
      </p:sp>
      <p:graphicFrame>
        <p:nvGraphicFramePr>
          <p:cNvPr id="13" name="Table 12"/>
          <p:cNvGraphicFramePr>
            <a:graphicFrameLocks noGrp="1"/>
          </p:cNvGraphicFramePr>
          <p:nvPr/>
        </p:nvGraphicFramePr>
        <p:xfrm>
          <a:off x="762000" y="9144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altLang="zh-CN" sz="1200" dirty="0" err="1" smtClean="0">
                          <a:latin typeface="+mn-lt"/>
                          <a:ea typeface="Times New Roman"/>
                          <a:cs typeface="Arial"/>
                        </a:rPr>
                        <a:t>Jianhan</a:t>
                      </a:r>
                      <a:r>
                        <a:rPr lang="en-GB" altLang="zh-CN" sz="1200" dirty="0" smtClean="0">
                          <a:latin typeface="+mn-lt"/>
                          <a:ea typeface="Times New Roman"/>
                          <a:cs typeface="Arial"/>
                        </a:rPr>
                        <a:t> Liu</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Mediatek</a:t>
                      </a:r>
                      <a:endParaRPr lang="en-US" sz="1200" dirty="0" smtClean="0">
                        <a:latin typeface="Times New Roman"/>
                        <a:ea typeface="Times New Roman"/>
                        <a:cs typeface="Arial"/>
                      </a:endParaRPr>
                    </a:p>
                    <a:p>
                      <a:pPr marL="0" marR="0" algn="ctr">
                        <a:spcBef>
                          <a:spcPts val="0"/>
                        </a:spcBef>
                        <a:spcAft>
                          <a:spcPts val="0"/>
                        </a:spcAft>
                      </a:pPr>
                      <a:r>
                        <a:rPr lang="en-US" sz="1200" dirty="0" smtClean="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smtClean="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smtClean="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Jianhan.Liu@mediatek.com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hlinkClick r:id="rId2"/>
                        </a:rPr>
                        <a:t>thomas.pare@mediatek.com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ChaoChun</a:t>
                      </a:r>
                      <a:r>
                        <a:rPr lang="en-US" sz="1200" dirty="0" smtClean="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smtClean="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smtClean="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smtClean="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err="1" smtClean="0">
                          <a:latin typeface="Times New Roman"/>
                          <a:ea typeface="Times New Roman"/>
                          <a:cs typeface="Arial"/>
                        </a:rPr>
                        <a:t>Tianyu</a:t>
                      </a:r>
                      <a:r>
                        <a:rPr lang="en-GB" sz="1200" dirty="0" smtClean="0">
                          <a:latin typeface="Times New Roman"/>
                          <a:ea typeface="Times New Roman"/>
                          <a:cs typeface="Arial"/>
                        </a:rPr>
                        <a:t>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smtClean="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smtClean="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39624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3"/>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4"/>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6"/>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7"/>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z="900" smtClean="0"/>
              <a:t>Slide </a:t>
            </a:r>
            <a:fld id="{E7E6215C-0148-4EB1-A390-22B113FC486F}" type="slidenum">
              <a:rPr lang="en-US" sz="900" smtClean="0"/>
              <a:pPr>
                <a:defRPr/>
              </a:pPr>
              <a:t>6</a:t>
            </a:fld>
            <a:endParaRPr lang="en-US" sz="90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et. al.</a:t>
            </a:r>
            <a:endParaRPr lang="en-US" altLang="ko-KR" dirty="0"/>
          </a:p>
        </p:txBody>
      </p:sp>
      <p:graphicFrame>
        <p:nvGraphicFramePr>
          <p:cNvPr id="13" name="Table 12"/>
          <p:cNvGraphicFramePr>
            <a:graphicFrameLocks noGrp="1"/>
          </p:cNvGraphicFramePr>
          <p:nvPr/>
        </p:nvGraphicFramePr>
        <p:xfrm>
          <a:off x="762000" y="914400"/>
          <a:ext cx="7467600" cy="483726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z="900" dirty="0" smtClean="0"/>
              <a:t>Slide </a:t>
            </a:r>
            <a:fld id="{E7E6215C-0148-4EB1-A390-22B113FC486F}" type="slidenum">
              <a:rPr lang="en-US" sz="900" smtClean="0"/>
              <a:pPr>
                <a:defRPr/>
              </a:pPr>
              <a:t>7</a:t>
            </a:fld>
            <a:endParaRPr lang="en-US" sz="900"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et. al.</a:t>
            </a:r>
            <a:endParaRPr lang="en-US" altLang="ko-KR" dirty="0"/>
          </a:p>
        </p:txBody>
      </p:sp>
      <p:graphicFrame>
        <p:nvGraphicFramePr>
          <p:cNvPr id="7" name="Table 6"/>
          <p:cNvGraphicFramePr>
            <a:graphicFrameLocks noGrp="1"/>
          </p:cNvGraphicFramePr>
          <p:nvPr/>
        </p:nvGraphicFramePr>
        <p:xfrm>
          <a:off x="762000" y="1600200"/>
          <a:ext cx="7620000" cy="4619810"/>
        </p:xfrm>
        <a:graphic>
          <a:graphicData uri="http://schemas.openxmlformats.org/drawingml/2006/table">
            <a:tbl>
              <a:tblPr/>
              <a:tblGrid>
                <a:gridCol w="1523999"/>
                <a:gridCol w="1219200"/>
                <a:gridCol w="1676400"/>
                <a:gridCol w="1371600"/>
                <a:gridCol w="1828801"/>
              </a:tblGrid>
              <a:tr h="189710">
                <a:tc>
                  <a:txBody>
                    <a:bodyPr/>
                    <a:lstStyle/>
                    <a:p>
                      <a:pPr algn="ctr" fontAlgn="ctr"/>
                      <a:r>
                        <a:rPr lang="en-US" sz="1000" b="0" i="0" u="none" strike="noStrike" dirty="0">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3"/>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53958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838200"/>
          </a:xfrm>
        </p:spPr>
        <p:txBody>
          <a:bodyPr/>
          <a:lstStyle/>
          <a:p>
            <a:r>
              <a:rPr lang="en-US" altLang="zh-CN" dirty="0" smtClean="0"/>
              <a:t>Background (1)</a:t>
            </a:r>
            <a:endParaRPr lang="zh-CN" altLang="en-US" dirty="0"/>
          </a:p>
        </p:txBody>
      </p:sp>
      <p:sp>
        <p:nvSpPr>
          <p:cNvPr id="3" name="内容占位符 2"/>
          <p:cNvSpPr>
            <a:spLocks noGrp="1"/>
          </p:cNvSpPr>
          <p:nvPr>
            <p:ph idx="1"/>
          </p:nvPr>
        </p:nvSpPr>
        <p:spPr>
          <a:xfrm>
            <a:off x="304800" y="3505200"/>
            <a:ext cx="8229600" cy="2133600"/>
          </a:xfrm>
        </p:spPr>
        <p:txBody>
          <a:bodyPr/>
          <a:lstStyle/>
          <a:p>
            <a:pPr lvl="0">
              <a:buClr>
                <a:srgbClr val="D7381B"/>
              </a:buClr>
              <a:defRPr/>
            </a:pPr>
            <a:r>
              <a:rPr lang="en-GB" altLang="zh-CN" sz="2000" b="0" dirty="0" smtClean="0"/>
              <a:t>11ax SFD has defined that a STA shall consider CCA status to respond to a Trigger frame under a non-null TBD set of conditions. The </a:t>
            </a:r>
            <a:r>
              <a:rPr lang="en-US" altLang="zh-CN" sz="2000" b="0" dirty="0" smtClean="0"/>
              <a:t>text specifies two scenarios:</a:t>
            </a:r>
          </a:p>
          <a:p>
            <a:pPr marL="974725" lvl="2" indent="-231775">
              <a:spcBef>
                <a:spcPts val="600"/>
              </a:spcBef>
              <a:spcAft>
                <a:spcPts val="600"/>
              </a:spcAft>
              <a:buClr>
                <a:srgbClr val="D7381B"/>
              </a:buClr>
              <a:buFont typeface="Wingdings" pitchFamily="2" charset="2"/>
              <a:buChar char="ü"/>
              <a:defRPr/>
            </a:pPr>
            <a:r>
              <a:rPr lang="en-US" altLang="zh-CN" sz="1400" dirty="0" smtClean="0"/>
              <a:t>Scenario-1: Under a non-null TBD set of conditions, a STA can transmit UL MU PPDU in response to a trigger frame, </a:t>
            </a:r>
            <a:r>
              <a:rPr lang="en-US" altLang="ko-KR" sz="1400" dirty="0" smtClean="0"/>
              <a:t>without considering CCA, i.e., without carrier sensing;</a:t>
            </a:r>
            <a:endParaRPr lang="en-US" altLang="zh-CN" sz="1400" dirty="0" smtClean="0"/>
          </a:p>
          <a:p>
            <a:pPr marL="974725" lvl="2" indent="-231775">
              <a:spcBef>
                <a:spcPts val="600"/>
              </a:spcBef>
              <a:spcAft>
                <a:spcPts val="600"/>
              </a:spcAft>
              <a:buClr>
                <a:srgbClr val="D7381B"/>
              </a:buClr>
              <a:buFont typeface="Wingdings" pitchFamily="2" charset="2"/>
              <a:buChar char="ü"/>
              <a:defRPr/>
            </a:pPr>
            <a:r>
              <a:rPr lang="en-US" altLang="zh-CN" sz="1400" dirty="0" smtClean="0"/>
              <a:t>Scenario-2: Otherwise, a STA shall consider CCA, i.e., with carrier sensing, before transmitting UL  MU PPDU in response to a trigger frame</a:t>
            </a:r>
          </a:p>
          <a:p>
            <a:pPr lvl="0">
              <a:buClr>
                <a:srgbClr val="D7381B"/>
              </a:buClr>
              <a:defRPr/>
            </a:pPr>
            <a:r>
              <a:rPr lang="en-US" altLang="zh-CN" sz="1800" dirty="0" smtClean="0"/>
              <a:t>This contribution provides some discussions about  UL MU CCA response rules. </a:t>
            </a:r>
          </a:p>
          <a:p>
            <a:endParaRPr lang="zh-CN" altLang="en-US" sz="2000"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页脚占位符 4"/>
          <p:cNvSpPr>
            <a:spLocks noGrp="1"/>
          </p:cNvSpPr>
          <p:nvPr>
            <p:ph type="ftr" sz="quarter" idx="3"/>
          </p:nvPr>
        </p:nvSpPr>
        <p:spPr/>
        <p:txBody>
          <a:bodyPr/>
          <a:lstStyle/>
          <a:p>
            <a:pPr>
              <a:defRPr/>
            </a:pPr>
            <a:r>
              <a:rPr lang="fr-FR" dirty="0" smtClean="0"/>
              <a:t>Kaiying Lv (ZTE), et al.</a:t>
            </a:r>
            <a:endParaRPr lang="en-US" dirty="0"/>
          </a:p>
        </p:txBody>
      </p:sp>
      <p:sp>
        <p:nvSpPr>
          <p:cNvPr id="7" name="Content Placeholder 6"/>
          <p:cNvSpPr txBox="1">
            <a:spLocks/>
          </p:cNvSpPr>
          <p:nvPr/>
        </p:nvSpPr>
        <p:spPr bwMode="auto">
          <a:xfrm>
            <a:off x="228600" y="1295400"/>
            <a:ext cx="8610600" cy="60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Typical 11ax  UL MU frame exchange sequences: Basic and Cascading</a:t>
            </a:r>
          </a:p>
        </p:txBody>
      </p:sp>
      <p:sp>
        <p:nvSpPr>
          <p:cNvPr id="8" name="Rectangle 11"/>
          <p:cNvSpPr>
            <a:spLocks noChangeArrowheads="1"/>
          </p:cNvSpPr>
          <p:nvPr/>
        </p:nvSpPr>
        <p:spPr bwMode="auto">
          <a:xfrm>
            <a:off x="1600200" y="2590800"/>
            <a:ext cx="13716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9" name="Rectangle 47"/>
          <p:cNvSpPr>
            <a:spLocks noChangeArrowheads="1"/>
          </p:cNvSpPr>
          <p:nvPr/>
        </p:nvSpPr>
        <p:spPr bwMode="auto">
          <a:xfrm>
            <a:off x="1066800" y="2590800"/>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a:t>
            </a:r>
            <a:endParaRPr lang="en-US" altLang="en-US" sz="900" b="0" dirty="0">
              <a:solidFill>
                <a:schemeClr val="tx1"/>
              </a:solidFill>
              <a:latin typeface="Times New Roman" pitchFamily="18" charset="0"/>
            </a:endParaRPr>
          </a:p>
        </p:txBody>
      </p:sp>
      <p:cxnSp>
        <p:nvCxnSpPr>
          <p:cNvPr id="10" name="Straight Connector 11"/>
          <p:cNvCxnSpPr/>
          <p:nvPr/>
        </p:nvCxnSpPr>
        <p:spPr bwMode="auto">
          <a:xfrm>
            <a:off x="457200" y="3276600"/>
            <a:ext cx="36576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11" name="Text Box 32"/>
          <p:cNvSpPr txBox="1">
            <a:spLocks noChangeArrowheads="1"/>
          </p:cNvSpPr>
          <p:nvPr/>
        </p:nvSpPr>
        <p:spPr bwMode="auto">
          <a:xfrm>
            <a:off x="1905000" y="3429000"/>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12" name="Straight Arrow Connector 14"/>
          <p:cNvCxnSpPr/>
          <p:nvPr/>
        </p:nvCxnSpPr>
        <p:spPr bwMode="auto">
          <a:xfrm>
            <a:off x="533400" y="2667000"/>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13" name="Group 55"/>
          <p:cNvGrpSpPr/>
          <p:nvPr/>
        </p:nvGrpSpPr>
        <p:grpSpPr>
          <a:xfrm>
            <a:off x="685800" y="3048000"/>
            <a:ext cx="381000" cy="228600"/>
            <a:chOff x="1263427" y="5973284"/>
            <a:chExt cx="381000" cy="228600"/>
          </a:xfrm>
        </p:grpSpPr>
        <p:cxnSp>
          <p:nvCxnSpPr>
            <p:cNvPr id="14" name="Straight Connector 15"/>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6"/>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7"/>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8"/>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9"/>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9" name="Text Box 32"/>
          <p:cNvSpPr txBox="1">
            <a:spLocks noChangeArrowheads="1"/>
          </p:cNvSpPr>
          <p:nvPr/>
        </p:nvSpPr>
        <p:spPr bwMode="auto">
          <a:xfrm>
            <a:off x="304800" y="2286000"/>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20" name="Straight Connector 21"/>
          <p:cNvCxnSpPr/>
          <p:nvPr/>
        </p:nvCxnSpPr>
        <p:spPr bwMode="auto">
          <a:xfrm>
            <a:off x="10668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2"/>
          <p:cNvCxnSpPr/>
          <p:nvPr/>
        </p:nvCxnSpPr>
        <p:spPr bwMode="auto">
          <a:xfrm>
            <a:off x="35052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2" name="Text Box 32"/>
          <p:cNvSpPr txBox="1">
            <a:spLocks noChangeArrowheads="1"/>
          </p:cNvSpPr>
          <p:nvPr/>
        </p:nvSpPr>
        <p:spPr bwMode="auto">
          <a:xfrm>
            <a:off x="1066800" y="2359968"/>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3" name="Text Box 32"/>
          <p:cNvSpPr txBox="1">
            <a:spLocks noChangeArrowheads="1"/>
          </p:cNvSpPr>
          <p:nvPr/>
        </p:nvSpPr>
        <p:spPr bwMode="auto">
          <a:xfrm>
            <a:off x="2057400" y="2362200"/>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24" name="Straight Arrow Connector 28"/>
          <p:cNvCxnSpPr/>
          <p:nvPr/>
        </p:nvCxnSpPr>
        <p:spPr bwMode="auto">
          <a:xfrm>
            <a:off x="1066800" y="3429000"/>
            <a:ext cx="24384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5" name="Text Box 32"/>
          <p:cNvSpPr txBox="1">
            <a:spLocks noChangeArrowheads="1"/>
          </p:cNvSpPr>
          <p:nvPr/>
        </p:nvSpPr>
        <p:spPr bwMode="auto">
          <a:xfrm>
            <a:off x="3124200" y="2362200"/>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6" name="Rectangle 47"/>
          <p:cNvSpPr>
            <a:spLocks noChangeArrowheads="1"/>
          </p:cNvSpPr>
          <p:nvPr/>
        </p:nvSpPr>
        <p:spPr bwMode="auto">
          <a:xfrm>
            <a:off x="3124200" y="2590800"/>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27" name="Rectangle 11"/>
          <p:cNvSpPr>
            <a:spLocks noChangeArrowheads="1"/>
          </p:cNvSpPr>
          <p:nvPr/>
        </p:nvSpPr>
        <p:spPr bwMode="auto">
          <a:xfrm>
            <a:off x="6629400" y="2590800"/>
            <a:ext cx="12954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28" name="Rectangle 47"/>
          <p:cNvSpPr>
            <a:spLocks noChangeArrowheads="1"/>
          </p:cNvSpPr>
          <p:nvPr/>
        </p:nvSpPr>
        <p:spPr bwMode="auto">
          <a:xfrm>
            <a:off x="5334000" y="2590800"/>
            <a:ext cx="1143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 + DL MU Data</a:t>
            </a:r>
            <a:endParaRPr lang="en-US" altLang="en-US" sz="900" b="0" dirty="0">
              <a:solidFill>
                <a:schemeClr val="tx1"/>
              </a:solidFill>
              <a:latin typeface="Times New Roman" pitchFamily="18" charset="0"/>
            </a:endParaRPr>
          </a:p>
        </p:txBody>
      </p:sp>
      <p:cxnSp>
        <p:nvCxnSpPr>
          <p:cNvPr id="29" name="Straight Connector 60"/>
          <p:cNvCxnSpPr/>
          <p:nvPr/>
        </p:nvCxnSpPr>
        <p:spPr bwMode="auto">
          <a:xfrm>
            <a:off x="4724400" y="3276600"/>
            <a:ext cx="39624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30" name="Text Box 32"/>
          <p:cNvSpPr txBox="1">
            <a:spLocks noChangeArrowheads="1"/>
          </p:cNvSpPr>
          <p:nvPr/>
        </p:nvSpPr>
        <p:spPr bwMode="auto">
          <a:xfrm>
            <a:off x="6600570" y="3429000"/>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31" name="Straight Arrow Connector 62"/>
          <p:cNvCxnSpPr/>
          <p:nvPr/>
        </p:nvCxnSpPr>
        <p:spPr bwMode="auto">
          <a:xfrm>
            <a:off x="4800600" y="2667000"/>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32" name="Group 63"/>
          <p:cNvGrpSpPr/>
          <p:nvPr/>
        </p:nvGrpSpPr>
        <p:grpSpPr>
          <a:xfrm>
            <a:off x="4953000" y="3048000"/>
            <a:ext cx="381000" cy="228600"/>
            <a:chOff x="1263427" y="5973284"/>
            <a:chExt cx="381000" cy="228600"/>
          </a:xfrm>
        </p:grpSpPr>
        <p:cxnSp>
          <p:nvCxnSpPr>
            <p:cNvPr id="33" name="Straight Connector 64"/>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65"/>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Straight Connector 66"/>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67"/>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68"/>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8" name="Text Box 32"/>
          <p:cNvSpPr txBox="1">
            <a:spLocks noChangeArrowheads="1"/>
          </p:cNvSpPr>
          <p:nvPr/>
        </p:nvSpPr>
        <p:spPr bwMode="auto">
          <a:xfrm>
            <a:off x="4572000" y="2286000"/>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39" name="Straight Connector 70"/>
          <p:cNvCxnSpPr/>
          <p:nvPr/>
        </p:nvCxnSpPr>
        <p:spPr bwMode="auto">
          <a:xfrm>
            <a:off x="53340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71"/>
          <p:cNvCxnSpPr/>
          <p:nvPr/>
        </p:nvCxnSpPr>
        <p:spPr bwMode="auto">
          <a:xfrm>
            <a:off x="84582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Text Box 32"/>
          <p:cNvSpPr txBox="1">
            <a:spLocks noChangeArrowheads="1"/>
          </p:cNvSpPr>
          <p:nvPr/>
        </p:nvSpPr>
        <p:spPr bwMode="auto">
          <a:xfrm>
            <a:off x="5715000" y="2362200"/>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2" name="Text Box 32"/>
          <p:cNvSpPr txBox="1">
            <a:spLocks noChangeArrowheads="1"/>
          </p:cNvSpPr>
          <p:nvPr/>
        </p:nvSpPr>
        <p:spPr bwMode="auto">
          <a:xfrm>
            <a:off x="7010400" y="2362200"/>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43" name="Straight Arrow Connector 74"/>
          <p:cNvCxnSpPr/>
          <p:nvPr/>
        </p:nvCxnSpPr>
        <p:spPr bwMode="auto">
          <a:xfrm>
            <a:off x="5334000" y="3429000"/>
            <a:ext cx="31242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4" name="Text Box 32"/>
          <p:cNvSpPr txBox="1">
            <a:spLocks noChangeArrowheads="1"/>
          </p:cNvSpPr>
          <p:nvPr/>
        </p:nvSpPr>
        <p:spPr bwMode="auto">
          <a:xfrm>
            <a:off x="8077200" y="2362200"/>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5" name="Rectangle 47"/>
          <p:cNvSpPr>
            <a:spLocks noChangeArrowheads="1"/>
          </p:cNvSpPr>
          <p:nvPr/>
        </p:nvSpPr>
        <p:spPr bwMode="auto">
          <a:xfrm>
            <a:off x="8077200" y="2590800"/>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46" name="Content Placeholder 6"/>
          <p:cNvSpPr txBox="1">
            <a:spLocks/>
          </p:cNvSpPr>
          <p:nvPr/>
        </p:nvSpPr>
        <p:spPr bwMode="auto">
          <a:xfrm>
            <a:off x="76200" y="1752600"/>
            <a:ext cx="4343400" cy="45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285750" indent="-285750">
              <a:spcBef>
                <a:spcPct val="20000"/>
              </a:spcBef>
              <a:buClr>
                <a:srgbClr val="D7381B"/>
              </a:buClr>
              <a:defRPr/>
            </a:pPr>
            <a:r>
              <a:rPr kumimoji="0" lang="en-US" sz="1600" b="0" i="0" u="none" strike="noStrike" kern="0" cap="none" spc="0" normalizeH="0" baseline="0" noProof="0" dirty="0" smtClean="0">
                <a:ln>
                  <a:noFill/>
                </a:ln>
                <a:solidFill>
                  <a:schemeClr val="tx1"/>
                </a:solidFill>
                <a:effectLst/>
                <a:uLnTx/>
                <a:uFillTx/>
                <a:latin typeface="+mn-lt"/>
              </a:rPr>
              <a:t>Basic: Trigger ++ UL MU data ++ DL ACK/BA</a:t>
            </a:r>
          </a:p>
        </p:txBody>
      </p:sp>
      <p:sp>
        <p:nvSpPr>
          <p:cNvPr id="47" name="Content Placeholder 6"/>
          <p:cNvSpPr txBox="1">
            <a:spLocks/>
          </p:cNvSpPr>
          <p:nvPr/>
        </p:nvSpPr>
        <p:spPr bwMode="auto">
          <a:xfrm>
            <a:off x="4953000" y="1600200"/>
            <a:ext cx="3352800" cy="60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285750" indent="-285750">
              <a:spcBef>
                <a:spcPct val="20000"/>
              </a:spcBef>
              <a:buClr>
                <a:srgbClr val="D7381B"/>
              </a:buClr>
              <a:defRPr/>
            </a:pPr>
            <a:r>
              <a:rPr kumimoji="0" lang="en-US" sz="1600" b="0" i="0" u="none" strike="noStrike" kern="0" cap="none" spc="0" normalizeH="0" baseline="0" noProof="0" dirty="0" smtClean="0">
                <a:ln>
                  <a:noFill/>
                </a:ln>
                <a:solidFill>
                  <a:schemeClr val="tx1"/>
                </a:solidFill>
                <a:effectLst/>
                <a:uLnTx/>
                <a:uFillTx/>
                <a:latin typeface="+mn-lt"/>
              </a:rPr>
              <a:t>Cascading: (Trigger + DL MU data) ++ UL MU data ++ DL ACK/BA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6854" y="627796"/>
            <a:ext cx="8065827" cy="591403"/>
          </a:xfrm>
        </p:spPr>
        <p:txBody>
          <a:bodyPr/>
          <a:lstStyle/>
          <a:p>
            <a:r>
              <a:rPr lang="en-US" sz="2800" dirty="0" smtClean="0"/>
              <a:t>Open Issues about UL MU CCA</a:t>
            </a:r>
            <a:endParaRPr lang="en-US" sz="2800" dirty="0"/>
          </a:p>
        </p:txBody>
      </p:sp>
      <p:sp>
        <p:nvSpPr>
          <p:cNvPr id="7" name="Content Placeholder 6"/>
          <p:cNvSpPr>
            <a:spLocks noGrp="1"/>
          </p:cNvSpPr>
          <p:nvPr>
            <p:ph idx="1"/>
          </p:nvPr>
        </p:nvSpPr>
        <p:spPr>
          <a:xfrm>
            <a:off x="136480" y="1282890"/>
            <a:ext cx="8911989" cy="5145206"/>
          </a:xfrm>
        </p:spPr>
        <p:txBody>
          <a:bodyPr>
            <a:normAutofit lnSpcReduction="10000"/>
          </a:bodyPr>
          <a:lstStyle/>
          <a:p>
            <a:pPr marL="457200" indent="-457200">
              <a:spcBef>
                <a:spcPts val="600"/>
              </a:spcBef>
              <a:spcAft>
                <a:spcPts val="600"/>
              </a:spcAft>
              <a:buClr>
                <a:schemeClr val="tx1"/>
              </a:buClr>
              <a:buFont typeface="+mj-lt"/>
              <a:buAutoNum type="arabicPeriod"/>
              <a:defRPr/>
            </a:pPr>
            <a:r>
              <a:rPr lang="en-US" sz="2000" b="0" dirty="0" smtClean="0"/>
              <a:t>What is the non-null set of conditions for a STA not to consider CCA before UL MU transmission in response to a Trigger Frame?</a:t>
            </a:r>
          </a:p>
          <a:p>
            <a:pPr marL="457200" indent="-457200">
              <a:spcBef>
                <a:spcPts val="600"/>
              </a:spcBef>
              <a:spcAft>
                <a:spcPts val="600"/>
              </a:spcAft>
              <a:buClr>
                <a:schemeClr val="tx1"/>
              </a:buClr>
              <a:buFont typeface="+mj-lt"/>
              <a:buAutoNum type="arabicPeriod"/>
              <a:defRPr/>
            </a:pPr>
            <a:r>
              <a:rPr lang="en-US" sz="2000" b="0" dirty="0" smtClean="0"/>
              <a:t>When to sense the channel if CCA is required before UL MU transmission in responses to a trigger frame?</a:t>
            </a:r>
          </a:p>
          <a:p>
            <a:pPr marL="457200" indent="-457200">
              <a:spcBef>
                <a:spcPts val="600"/>
              </a:spcBef>
              <a:spcAft>
                <a:spcPts val="600"/>
              </a:spcAft>
              <a:buClr>
                <a:schemeClr val="tx1"/>
              </a:buClr>
              <a:buFont typeface="+mj-lt"/>
              <a:buAutoNum type="arabicPeriod"/>
              <a:defRPr/>
            </a:pPr>
            <a:r>
              <a:rPr lang="en-US" sz="2000" b="0" dirty="0" smtClean="0"/>
              <a:t>Which channel to sense if CCA is required before UL MU transmission in responses to a trigger frame?</a:t>
            </a:r>
          </a:p>
          <a:p>
            <a:pPr marL="457200" indent="-457200">
              <a:spcBef>
                <a:spcPts val="600"/>
              </a:spcBef>
              <a:spcAft>
                <a:spcPts val="600"/>
              </a:spcAft>
              <a:buFont typeface="+mj-lt"/>
              <a:buAutoNum type="arabicPeriod"/>
              <a:defRPr/>
            </a:pPr>
            <a:r>
              <a:rPr lang="en-US" sz="2000" b="0" dirty="0" smtClean="0"/>
              <a:t>How to sense the channel, Physical CS and Virtual CS,  if CCA is required before UL MU transmission in responses to a trigger frame?</a:t>
            </a:r>
            <a:endParaRPr lang="en-US" sz="1600" dirty="0" smtClean="0"/>
          </a:p>
          <a:p>
            <a:pPr marL="457200" indent="-457200">
              <a:spcBef>
                <a:spcPts val="600"/>
              </a:spcBef>
              <a:spcAft>
                <a:spcPts val="600"/>
              </a:spcAft>
              <a:buFont typeface="+mj-lt"/>
              <a:buAutoNum type="arabicPeriod"/>
              <a:defRPr/>
            </a:pPr>
            <a:r>
              <a:rPr lang="en-US" sz="2000" b="0" dirty="0" smtClean="0"/>
              <a:t>What’s the IFS between Trigger and UL MU PPDU?</a:t>
            </a:r>
          </a:p>
          <a:p>
            <a:pPr marL="457200" indent="-457200">
              <a:spcBef>
                <a:spcPts val="600"/>
              </a:spcBef>
              <a:spcAft>
                <a:spcPts val="600"/>
              </a:spcAft>
              <a:buFont typeface="+mj-lt"/>
              <a:buAutoNum type="arabicPeriod"/>
              <a:defRPr/>
            </a:pPr>
            <a:r>
              <a:rPr lang="en-US" sz="2000" b="0" dirty="0" smtClean="0"/>
              <a:t>What if the allocated channel is busy?</a:t>
            </a:r>
          </a:p>
          <a:p>
            <a:pPr marL="457200" indent="-457200">
              <a:spcBef>
                <a:spcPts val="600"/>
              </a:spcBef>
              <a:spcAft>
                <a:spcPts val="600"/>
              </a:spcAft>
              <a:buFont typeface="+mj-lt"/>
              <a:buAutoNum type="arabicPeriod"/>
              <a:defRPr/>
            </a:pPr>
            <a:r>
              <a:rPr lang="en-US" sz="2000" b="0" dirty="0" smtClean="0"/>
              <a:t>What if the allocated channel is partially busy?</a:t>
            </a:r>
          </a:p>
          <a:p>
            <a:pPr marL="457200" indent="-457200">
              <a:spcBef>
                <a:spcPts val="600"/>
              </a:spcBef>
              <a:spcAft>
                <a:spcPts val="600"/>
              </a:spcAft>
              <a:buNone/>
              <a:defRPr/>
            </a:pPr>
            <a:endParaRPr lang="en-US" sz="2000" b="0" dirty="0" smtClean="0"/>
          </a:p>
          <a:p>
            <a:pPr marL="341313" indent="-341313">
              <a:spcBef>
                <a:spcPts val="600"/>
              </a:spcBef>
              <a:spcAft>
                <a:spcPts val="600"/>
              </a:spcAft>
              <a:buNone/>
              <a:defRPr/>
            </a:pPr>
            <a:r>
              <a:rPr lang="en-US" sz="2200" dirty="0" smtClean="0">
                <a:solidFill>
                  <a:srgbClr val="333399"/>
                </a:solidFill>
                <a:sym typeface="Wingdings" pitchFamily="2" charset="2"/>
              </a:rPr>
              <a:t> This contribution will focus on the Open Issue #6 and #7.</a:t>
            </a:r>
            <a:endParaRPr lang="en-US" sz="2200" dirty="0" smtClean="0">
              <a:solidFill>
                <a:srgbClr val="333399"/>
              </a:solidFill>
            </a:endParaRP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et al.</a:t>
            </a:r>
            <a:endParaRPr lang="en-US" dirty="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36160</TotalTime>
  <Words>1711</Words>
  <Application>Microsoft Office PowerPoint</Application>
  <PresentationFormat>全屏显示(4:3)</PresentationFormat>
  <Paragraphs>567</Paragraphs>
  <Slides>14</Slides>
  <Notes>6</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ACcord Submission Template</vt:lpstr>
      <vt:lpstr>UL MU CCA Response </vt:lpstr>
      <vt:lpstr>UL MU CCA </vt:lpstr>
      <vt:lpstr>Authors (continued)</vt:lpstr>
      <vt:lpstr>Authors (continued)</vt:lpstr>
      <vt:lpstr>Authors (continued)</vt:lpstr>
      <vt:lpstr>Authors (continued)</vt:lpstr>
      <vt:lpstr>Authors (continued)</vt:lpstr>
      <vt:lpstr>Background (1)</vt:lpstr>
      <vt:lpstr>Open Issues about UL MU CCA</vt:lpstr>
      <vt:lpstr>What If the Allocated Channel is Busy?</vt:lpstr>
      <vt:lpstr>Comparison of options</vt:lpstr>
      <vt:lpstr>Conclusion</vt:lpstr>
      <vt:lpstr>References</vt:lpstr>
      <vt:lpstr>Straw Poll 1</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lv.kaiying@zte.com.cn</dc:creator>
  <cp:lastModifiedBy>Windows 用户</cp:lastModifiedBy>
  <cp:revision>738</cp:revision>
  <cp:lastPrinted>1998-02-10T13:28:06Z</cp:lastPrinted>
  <dcterms:created xsi:type="dcterms:W3CDTF">2009-12-02T19:05:24Z</dcterms:created>
  <dcterms:modified xsi:type="dcterms:W3CDTF">2016-01-20T00:59:05Z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-477216848</vt:i4>
  </property>
  <property fmtid="{D5CDD505-2E9C-101B-9397-08002B2CF9AE}" pid="4" name="_EmailSubject">
    <vt:lpwstr>Review of F2F planned presentations</vt:lpwstr>
  </property>
  <property fmtid="{D5CDD505-2E9C-101B-9397-08002B2CF9AE}" pid="5" name="_AuthorEmail">
    <vt:lpwstr>aasterja@qti.qualcomm.com</vt:lpwstr>
  </property>
  <property fmtid="{D5CDD505-2E9C-101B-9397-08002B2CF9AE}" pid="6" name="_AuthorEmailDisplayName">
    <vt:lpwstr>Asterjadhi, Alfred</vt:lpwstr>
  </property>
  <property fmtid="{D5CDD505-2E9C-101B-9397-08002B2CF9AE}" pid="7" name="_PreviousAdHocReviewCycleID">
    <vt:i4>-660028118</vt:i4>
  </property>
</Properties>
</file>