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70" r:id="rId2"/>
    <p:sldId id="583" r:id="rId3"/>
    <p:sldId id="584" r:id="rId4"/>
    <p:sldId id="547" r:id="rId5"/>
    <p:sldId id="582" r:id="rId6"/>
    <p:sldId id="585" r:id="rId7"/>
    <p:sldId id="586" r:id="rId8"/>
    <p:sldId id="587" r:id="rId9"/>
    <p:sldId id="588" r:id="rId10"/>
    <p:sldId id="589" r:id="rId11"/>
    <p:sldId id="590" r:id="rId12"/>
    <p:sldId id="591" r:id="rId13"/>
    <p:sldId id="592" r:id="rId14"/>
    <p:sldId id="594" r:id="rId15"/>
    <p:sldId id="593" r:id="rId16"/>
    <p:sldId id="595" r:id="rId17"/>
    <p:sldId id="596" r:id="rId18"/>
    <p:sldId id="597" r:id="rId19"/>
    <p:sldId id="598" r:id="rId20"/>
    <p:sldId id="599" r:id="rId21"/>
    <p:sldId id="600" r:id="rId22"/>
    <p:sldId id="601" r:id="rId23"/>
    <p:sldId id="602" r:id="rId24"/>
    <p:sldId id="603" r:id="rId25"/>
    <p:sldId id="604" r:id="rId26"/>
    <p:sldId id="605" r:id="rId27"/>
    <p:sldId id="606" r:id="rId28"/>
    <p:sldId id="607" r:id="rId29"/>
    <p:sldId id="609" r:id="rId30"/>
    <p:sldId id="608" r:id="rId3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2" autoAdjust="0"/>
    <p:restoredTop sz="92105" autoAdjust="0"/>
  </p:normalViewPr>
  <p:slideViewPr>
    <p:cSldViewPr>
      <p:cViewPr>
        <p:scale>
          <a:sx n="75" d="100"/>
          <a:sy n="75" d="100"/>
        </p:scale>
        <p:origin x="-1146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1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58749" y="6475413"/>
            <a:ext cx="22851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221" y="6475413"/>
            <a:ext cx="22467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802.11-16/0052r0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thomas.pare@mediatek.com" TargetMode="External"/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ianhan.Liu@mediatek.com" TargetMode="External"/><Relationship Id="rId12" Type="http://schemas.openxmlformats.org/officeDocument/2006/relationships/hyperlink" Target="mailto:russell.huang@mediatek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11" Type="http://schemas.openxmlformats.org/officeDocument/2006/relationships/hyperlink" Target="mailto:tianyu.wu@mediatek.com" TargetMode="External"/><Relationship Id="rId5" Type="http://schemas.openxmlformats.org/officeDocument/2006/relationships/hyperlink" Target="mailto:ericwong@apple.com" TargetMode="External"/><Relationship Id="rId10" Type="http://schemas.openxmlformats.org/officeDocument/2006/relationships/hyperlink" Target="mailto:james.wang@mediatek.com" TargetMode="External"/><Relationship Id="rId4" Type="http://schemas.openxmlformats.org/officeDocument/2006/relationships/hyperlink" Target="mailto:guoqing_li@apple.com" TargetMode="External"/><Relationship Id="rId9" Type="http://schemas.openxmlformats.org/officeDocument/2006/relationships/hyperlink" Target="mailto:chaochun.wang@mediatek.com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Remaining HE-LTF Sequence Design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295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/>
        </p:nvGraphicFramePr>
        <p:xfrm>
          <a:off x="1066800" y="1636457"/>
          <a:ext cx="7467600" cy="473714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823185"/>
                <a:gridCol w="1163855"/>
                <a:gridCol w="1807945"/>
              </a:tblGrid>
              <a:tr h="23809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Le Liu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b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86-18028794213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Wei 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lin.linwei@huawei.com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Xue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xuexin@huawei.com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Ningjuan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wangningjuan@huawei.com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Shimi Shilo</a:t>
                      </a:r>
                      <a:endParaRPr lang="zh-CN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/>
                        <a:t>4 </a:t>
                      </a:r>
                      <a:r>
                        <a:rPr lang="en-US" altLang="zh-CN" sz="1100" dirty="0" err="1" smtClean="0"/>
                        <a:t>Ha'harash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st</a:t>
                      </a:r>
                      <a:r>
                        <a:rPr lang="en-US" altLang="zh-CN" sz="1100" dirty="0" smtClean="0"/>
                        <a:t>., </a:t>
                      </a:r>
                      <a:r>
                        <a:rPr lang="en-US" altLang="zh-CN" sz="1100" dirty="0" err="1" smtClean="0"/>
                        <a:t>Hod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Hasharon</a:t>
                      </a:r>
                      <a:r>
                        <a:rPr lang="en-US" altLang="zh-CN" sz="1100" dirty="0" smtClean="0"/>
                        <a:t>, Israel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+mn-lt"/>
                          <a:ea typeface="Times New Roman"/>
                          <a:cs typeface="Arial"/>
                        </a:rPr>
                        <a:t>shimi.shilo@huawei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Genadiy Tsodik</a:t>
                      </a:r>
                      <a:endParaRPr lang="zh-CN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genadiy.tsodic@huawei.com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Doron Ezri</a:t>
                      </a:r>
                      <a:endParaRPr lang="zh-CN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Doron.Ezri@huawei.com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altLang="zh-CN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altLang="zh-CN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Shanghai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jun.l@huawei.com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3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 Sun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 Suh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Re-cap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09600" y="20574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400" dirty="0" smtClean="0"/>
              <a:t>Basic mode: 2x/4x HE-LTF for SU/MU PPDUs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000" dirty="0" smtClean="0"/>
              <a:t>4x and 2x HE-LTF sequences have been defined for 20/40/80MHz </a:t>
            </a:r>
            <a:r>
              <a:rPr lang="en-US" altLang="zh-CN" sz="2000" baseline="30000" dirty="0" smtClean="0"/>
              <a:t>[1]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altLang="zh-CN" sz="1800" dirty="0" smtClean="0">
                <a:solidFill>
                  <a:srgbClr val="FF0000"/>
                </a:solidFill>
              </a:rPr>
              <a:t>But 2x/4x HE-LTF sequences for 160/80+80MHz are TBD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1800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400" dirty="0" smtClean="0"/>
              <a:t>Optional mode: 1x HE-LTF for SU PPDUs (TBD for MU-MIMO)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dirty="0" smtClean="0"/>
              <a:t>Motion: 1x LTF + 0.8 µs GI is one optional combination as indicated by the “GI and LTF size” sub-field in HE-SIG-A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altLang="zh-CN" sz="1700" dirty="0" smtClean="0">
                <a:sym typeface="Wingdings" pitchFamily="2" charset="2"/>
              </a:rPr>
              <a:t>	</a:t>
            </a:r>
            <a:r>
              <a:rPr lang="en-US" altLang="zh-CN" sz="1700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altLang="zh-CN" sz="1700" dirty="0" smtClean="0">
                <a:solidFill>
                  <a:srgbClr val="FF0000"/>
                </a:solidFill>
              </a:rPr>
              <a:t>But 1x HE-LTF sequences for 20/40/80/160/80+80MHz are TBD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900" dirty="0" smtClean="0"/>
              <a:t>Conventional 1x VHT-LTF cannot be directly used as 1x HE-LTF for channel estimation.</a:t>
            </a:r>
          </a:p>
          <a:p>
            <a:pPr marL="1714500" lvl="3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dirty="0" smtClean="0"/>
              <a:t>VHT-LTF</a:t>
            </a:r>
            <a:r>
              <a:rPr lang="en-US" altLang="zh-CN" sz="1800" baseline="-25000" dirty="0" smtClean="0"/>
              <a:t>56</a:t>
            </a:r>
            <a:r>
              <a:rPr lang="en-US" altLang="zh-CN" sz="1800" dirty="0" smtClean="0"/>
              <a:t>(-28:28) = { +1, +1, </a:t>
            </a:r>
            <a:r>
              <a:rPr lang="en-US" altLang="zh-CN" sz="1800" dirty="0" err="1" smtClean="0"/>
              <a:t>LTF</a:t>
            </a:r>
            <a:r>
              <a:rPr lang="en-US" altLang="zh-CN" sz="1800" baseline="-25000" dirty="0" err="1" smtClean="0"/>
              <a:t>left</a:t>
            </a:r>
            <a:r>
              <a:rPr lang="en-US" altLang="zh-CN" sz="1800" dirty="0" smtClean="0"/>
              <a:t>, 0, </a:t>
            </a:r>
            <a:r>
              <a:rPr lang="en-US" altLang="zh-CN" sz="1800" dirty="0" err="1" smtClean="0"/>
              <a:t>LTF</a:t>
            </a:r>
            <a:r>
              <a:rPr lang="en-US" altLang="zh-CN" sz="1800" baseline="-25000" dirty="0" err="1" smtClean="0"/>
              <a:t>right</a:t>
            </a:r>
            <a:r>
              <a:rPr lang="en-US" altLang="zh-CN" sz="1800" dirty="0" smtClean="0"/>
              <a:t>, -1, -1 }  </a:t>
            </a:r>
            <a:br>
              <a:rPr lang="en-US" altLang="zh-CN" sz="1800" dirty="0" smtClean="0"/>
            </a:br>
            <a:r>
              <a:rPr lang="en-US" altLang="zh-CN" sz="1800" dirty="0" smtClean="0">
                <a:sym typeface="Wingdings" pitchFamily="2" charset="2"/>
              </a:rPr>
              <a:t> 56 tones*(Ng=4)=224 &lt; 242 data tones</a:t>
            </a:r>
            <a:endParaRPr lang="zh-CN" altLang="en-US" sz="1800" dirty="0" smtClean="0"/>
          </a:p>
          <a:p>
            <a:pPr marL="342900" indent="-342900">
              <a:spcBef>
                <a:spcPct val="20000"/>
              </a:spcBef>
              <a:defRPr/>
            </a:pPr>
            <a:endParaRPr lang="en-US" altLang="zh-CN" sz="1800" dirty="0" smtClean="0">
              <a:solidFill>
                <a:srgbClr val="0000CC"/>
              </a:solidFill>
            </a:endParaRPr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1800" dirty="0" smtClean="0"/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1800" dirty="0" smtClean="0"/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1800" dirty="0" smtClean="0"/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1800" dirty="0" smtClean="0"/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endParaRPr lang="en-US" sz="1800" dirty="0" smtClean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Objective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zh-CN" dirty="0" smtClean="0">
                <a:sym typeface="Wingdings" pitchFamily="2" charset="2"/>
              </a:rPr>
              <a:t>We propose 160/80+80MHz 2x/4x HE-LTF sequences based on agreed primary 80MHz 2x/4x HE-LTF sequences respectively with optimized PAPR for all size of </a:t>
            </a:r>
            <a:r>
              <a:rPr lang="en-US" altLang="zh-CN" dirty="0" err="1" smtClean="0">
                <a:sym typeface="Wingdings" pitchFamily="2" charset="2"/>
              </a:rPr>
              <a:t>RUs.</a:t>
            </a:r>
            <a:endParaRPr lang="en-US" altLang="zh-CN" dirty="0" smtClean="0"/>
          </a:p>
          <a:p>
            <a:endParaRPr lang="en-US" altLang="zh-CN" sz="1800" dirty="0" smtClean="0"/>
          </a:p>
          <a:p>
            <a:r>
              <a:rPr lang="en-US" altLang="zh-CN" dirty="0" smtClean="0"/>
              <a:t>We also design 20/40/80/160/80+80MHz 1x HE-LTF sequences with </a:t>
            </a:r>
            <a:r>
              <a:rPr lang="en-US" altLang="zh-CN" dirty="0" smtClean="0">
                <a:sym typeface="Wingdings" pitchFamily="2" charset="2"/>
              </a:rPr>
              <a:t>optimized PAPR of all BWs considering single-stream pilot tones within 1x HE-LTF.</a:t>
            </a:r>
          </a:p>
          <a:p>
            <a:pPr lvl="1"/>
            <a:r>
              <a:rPr lang="en-US" altLang="zh-CN" dirty="0" smtClean="0"/>
              <a:t>242 tones in 20 MHz</a:t>
            </a:r>
          </a:p>
          <a:p>
            <a:pPr lvl="1"/>
            <a:r>
              <a:rPr lang="en-US" altLang="zh-CN" dirty="0" smtClean="0"/>
              <a:t>484 tones in 40 MHz</a:t>
            </a:r>
          </a:p>
          <a:p>
            <a:pPr lvl="1"/>
            <a:r>
              <a:rPr lang="en-US" altLang="zh-CN" dirty="0" smtClean="0"/>
              <a:t>996 tones in 80 MHz </a:t>
            </a:r>
          </a:p>
          <a:p>
            <a:pPr lvl="1"/>
            <a:r>
              <a:rPr lang="en-US" altLang="zh-CN" dirty="0" smtClean="0"/>
              <a:t>2*996 tones in 160/80+80 MHz</a:t>
            </a:r>
            <a:endParaRPr lang="en-US" altLang="zh-CN" dirty="0" smtClean="0">
              <a:sym typeface="Wingdings" pitchFamily="2" charset="2"/>
            </a:endParaRPr>
          </a:p>
          <a:p>
            <a:pPr lvl="1"/>
            <a:endParaRPr lang="en-US" altLang="zh-CN" dirty="0" smtClean="0">
              <a:sym typeface="Wingdings" pitchFamily="2" charset="2"/>
            </a:endParaRPr>
          </a:p>
          <a:p>
            <a:endParaRPr lang="en-US" altLang="zh-CN" dirty="0" smtClean="0">
              <a:sym typeface="Wingdings" pitchFamily="2" charset="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895600"/>
            <a:ext cx="7772400" cy="3200400"/>
          </a:xfrm>
        </p:spPr>
        <p:txBody>
          <a:bodyPr/>
          <a:lstStyle/>
          <a:p>
            <a:pPr algn="ctr">
              <a:buNone/>
            </a:pPr>
            <a:r>
              <a:rPr lang="en-US" altLang="zh-CN" sz="3200" dirty="0" smtClean="0"/>
              <a:t>2x/4x HE-LTF of 160/80+80MHz</a:t>
            </a:r>
            <a:endParaRPr lang="zh-CN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160/80+80MHz 4x HE-LTF sequence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86000"/>
            <a:ext cx="8458200" cy="3840163"/>
          </a:xfrm>
        </p:spPr>
        <p:txBody>
          <a:bodyPr/>
          <a:lstStyle/>
          <a:p>
            <a:r>
              <a:rPr lang="en-US" altLang="zh-CN" sz="2000" dirty="0" smtClean="0"/>
              <a:t>4x HE-LTF</a:t>
            </a:r>
            <a:r>
              <a:rPr lang="en-US" altLang="zh-CN" sz="2000" baseline="-25000" dirty="0" smtClean="0"/>
              <a:t>160MHz</a:t>
            </a:r>
            <a:r>
              <a:rPr lang="en-US" altLang="zh-CN" sz="2000" dirty="0" smtClean="0"/>
              <a:t>(-1012:1:1012) </a:t>
            </a:r>
            <a:br>
              <a:rPr lang="en-US" altLang="zh-CN" sz="2000" dirty="0" smtClean="0"/>
            </a:br>
            <a:r>
              <a:rPr lang="en-US" altLang="zh-CN" sz="2000" dirty="0" smtClean="0"/>
              <a:t>=[ 4x LTF</a:t>
            </a:r>
            <a:r>
              <a:rPr lang="en-US" altLang="zh-CN" sz="1600" baseline="-25000" dirty="0" smtClean="0"/>
              <a:t>80MHz_primary</a:t>
            </a:r>
            <a:r>
              <a:rPr lang="en-US" altLang="zh-CN" sz="2000" baseline="-25000" dirty="0" smtClean="0"/>
              <a:t> </a:t>
            </a:r>
            <a:r>
              <a:rPr lang="en-US" altLang="zh-CN" sz="2000" dirty="0" smtClean="0"/>
              <a:t>, zeros(1,23), 4x LTF</a:t>
            </a:r>
            <a:r>
              <a:rPr lang="en-US" altLang="zh-CN" sz="1600" baseline="-25000" dirty="0" smtClean="0"/>
              <a:t>80MHz_secondary </a:t>
            </a:r>
            <a:r>
              <a:rPr lang="en-US" altLang="zh-CN" sz="2000" dirty="0" smtClean="0"/>
              <a:t>] </a:t>
            </a:r>
          </a:p>
          <a:p>
            <a:pPr lvl="1"/>
            <a:r>
              <a:rPr lang="en-US" altLang="zh-CN" sz="1600" dirty="0" smtClean="0"/>
              <a:t>4x LTF</a:t>
            </a:r>
            <a:r>
              <a:rPr lang="en-US" altLang="zh-CN" sz="1600" baseline="-25000" dirty="0" smtClean="0"/>
              <a:t>80MHz_primary </a:t>
            </a:r>
            <a:r>
              <a:rPr lang="en-US" altLang="zh-CN" sz="1600" dirty="0" smtClean="0"/>
              <a:t>= [L-LTF</a:t>
            </a:r>
            <a:r>
              <a:rPr lang="en-US" altLang="zh-CN" sz="1600" baseline="-25000" dirty="0" smtClean="0"/>
              <a:t>80M</a:t>
            </a:r>
            <a:r>
              <a:rPr lang="en-US" altLang="zh-CN" sz="1600" dirty="0" smtClean="0"/>
              <a:t>, 0, R-LTF</a:t>
            </a:r>
            <a:r>
              <a:rPr lang="en-US" altLang="zh-CN" sz="1600" baseline="-25000" dirty="0" smtClean="0"/>
              <a:t>80M</a:t>
            </a:r>
            <a:r>
              <a:rPr lang="en-US" altLang="zh-CN" sz="1600" dirty="0" smtClean="0"/>
              <a:t>] </a:t>
            </a:r>
            <a:r>
              <a:rPr lang="en-US" altLang="zh-CN" sz="1600" dirty="0" smtClean="0">
                <a:sym typeface="Wingdings" pitchFamily="2" charset="2"/>
              </a:rPr>
              <a:t>as </a:t>
            </a:r>
            <a:r>
              <a:rPr lang="en-US" altLang="zh-CN" sz="1600" dirty="0" smtClean="0"/>
              <a:t>agreed for 80MHz 4x HE-LTF </a:t>
            </a:r>
            <a:r>
              <a:rPr lang="en-US" altLang="zh-CN" sz="1600" baseline="30000" dirty="0" smtClean="0"/>
              <a:t>[1]</a:t>
            </a:r>
            <a:r>
              <a:rPr lang="en-US" altLang="zh-CN" sz="1600" dirty="0" smtClean="0"/>
              <a:t>;</a:t>
            </a:r>
          </a:p>
          <a:p>
            <a:pPr lvl="1"/>
            <a:r>
              <a:rPr lang="en-US" altLang="zh-CN" sz="1600" dirty="0" smtClean="0"/>
              <a:t>4x LTF</a:t>
            </a:r>
            <a:r>
              <a:rPr lang="en-US" altLang="zh-CN" sz="1600" baseline="-25000" dirty="0" smtClean="0"/>
              <a:t>80MHz_secondary </a:t>
            </a:r>
            <a:r>
              <a:rPr lang="en-US" altLang="zh-CN" sz="1600" dirty="0" smtClean="0"/>
              <a:t>= [L-LTF</a:t>
            </a:r>
            <a:r>
              <a:rPr lang="en-US" altLang="zh-CN" sz="1600" baseline="-25000" dirty="0" smtClean="0"/>
              <a:t>80M</a:t>
            </a:r>
            <a:r>
              <a:rPr lang="en-US" altLang="zh-CN" sz="1600" dirty="0" smtClean="0"/>
              <a:t>, 0, </a:t>
            </a:r>
            <a:r>
              <a:rPr lang="en-US" altLang="zh-CN" sz="1600" dirty="0" smtClean="0">
                <a:solidFill>
                  <a:srgbClr val="FF0000"/>
                </a:solidFill>
              </a:rPr>
              <a:t>(-1)* </a:t>
            </a:r>
            <a:r>
              <a:rPr lang="en-US" altLang="zh-CN" sz="1600" dirty="0" smtClean="0"/>
              <a:t>R-LTF</a:t>
            </a:r>
            <a:r>
              <a:rPr lang="en-US" altLang="zh-CN" sz="1600" baseline="-25000" dirty="0" smtClean="0"/>
              <a:t>80M</a:t>
            </a:r>
            <a:r>
              <a:rPr lang="en-US" altLang="zh-CN" sz="1600" dirty="0" smtClean="0"/>
              <a:t>]</a:t>
            </a:r>
            <a:endParaRPr lang="en-US" altLang="zh-CN" sz="1600" dirty="0" smtClean="0">
              <a:solidFill>
                <a:prstClr val="black"/>
              </a:solidFill>
            </a:endParaRPr>
          </a:p>
          <a:p>
            <a:endParaRPr lang="en-US" altLang="zh-CN" dirty="0" smtClean="0"/>
          </a:p>
          <a:p>
            <a:r>
              <a:rPr lang="en-US" altLang="zh-CN" dirty="0" smtClean="0"/>
              <a:t>4x HE-LTF</a:t>
            </a:r>
            <a:r>
              <a:rPr lang="en-US" altLang="zh-CN" baseline="-25000" dirty="0" smtClean="0"/>
              <a:t>80+80MHz</a:t>
            </a:r>
            <a:r>
              <a:rPr lang="en-US" altLang="zh-CN" dirty="0" smtClean="0"/>
              <a:t> = [4x LTF</a:t>
            </a:r>
            <a:r>
              <a:rPr lang="en-US" altLang="zh-CN" sz="1800" baseline="-25000" dirty="0" smtClean="0"/>
              <a:t>80MHz_primary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, 4x LTF</a:t>
            </a:r>
            <a:r>
              <a:rPr lang="en-US" altLang="zh-CN" sz="1800" baseline="-25000" dirty="0" smtClean="0"/>
              <a:t>80MHz_secondary</a:t>
            </a:r>
            <a:r>
              <a:rPr lang="en-US" altLang="zh-CN" dirty="0" smtClean="0"/>
              <a:t>]</a:t>
            </a:r>
          </a:p>
          <a:p>
            <a:pPr lvl="1"/>
            <a:r>
              <a:rPr lang="en-US" altLang="zh-CN" dirty="0" smtClean="0"/>
              <a:t>Note: two 80MHz LTFs (1024 tones each including nulls) are combined together</a:t>
            </a:r>
            <a:endParaRPr lang="zh-CN" altLang="en-US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>
              <a:solidFill>
                <a:prstClr val="black"/>
              </a:solidFill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160 MHz 4X HE-LTF PAPR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8370570" cy="1360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49809465"/>
              </p:ext>
            </p:extLst>
          </p:nvPr>
        </p:nvGraphicFramePr>
        <p:xfrm>
          <a:off x="152400" y="3855720"/>
          <a:ext cx="8796528" cy="96926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</a:tblGrid>
              <a:tr h="1274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4.25,</a:t>
                      </a:r>
                    </a:p>
                    <a:p>
                      <a:pPr algn="ctr"/>
                      <a:r>
                        <a:rPr lang="en-US" sz="700" b="0" baseline="0" dirty="0" smtClean="0">
                          <a:solidFill>
                            <a:srgbClr val="FF0000"/>
                          </a:solidFill>
                        </a:rPr>
                        <a:t>4.43</a:t>
                      </a: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7477"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097"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5.38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5.35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5.31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5.53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5.50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5.50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7477"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5.50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5.51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5.60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5.53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7477">
                <a:tc gridSpan="18">
                  <a:txBody>
                    <a:bodyPr/>
                    <a:lstStyle/>
                    <a:p>
                      <a:pPr algn="ctr"/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5.96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8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6.00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7477">
                <a:tc gridSpan="37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6.29 for primary 80MHz, </a:t>
                      </a:r>
                      <a:r>
                        <a:rPr lang="en-US" sz="700" b="0" dirty="0" smtClean="0">
                          <a:solidFill>
                            <a:srgbClr val="FF0000"/>
                          </a:solidFill>
                        </a:rPr>
                        <a:t>7.10 for secondary 80MHz</a:t>
                      </a:r>
                      <a:endParaRPr lang="en-US" sz="700" b="0" dirty="0">
                        <a:solidFill>
                          <a:srgbClr val="FF000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74736" y="3440668"/>
            <a:ext cx="544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u="sng" dirty="0" smtClean="0"/>
              <a:t>PAPR (dB) for 26, 52, 108, 242, 484 and 996 tones RU</a:t>
            </a:r>
            <a:endParaRPr lang="en-US" sz="18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819400" y="4953000"/>
            <a:ext cx="324672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160 MHz PAPR = </a:t>
            </a:r>
            <a:r>
              <a:rPr lang="en-US" dirty="0" smtClean="0">
                <a:solidFill>
                  <a:srgbClr val="FF0000"/>
                </a:solidFill>
              </a:rPr>
              <a:t>7.09</a:t>
            </a:r>
            <a:r>
              <a:rPr lang="en-US" dirty="0" smtClean="0"/>
              <a:t> dB (primary + secondary)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4604" y="5791200"/>
            <a:ext cx="6322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Worst case PAPR for 1 to 6 phases of </a:t>
            </a:r>
            <a:r>
              <a:rPr lang="en-US" sz="1200" i="1" dirty="0"/>
              <a:t>R</a:t>
            </a:r>
            <a:r>
              <a:rPr lang="en-US" sz="1200" i="1" baseline="-25000" dirty="0"/>
              <a:t>HELTF</a:t>
            </a:r>
            <a:r>
              <a:rPr lang="en-US" sz="1200" dirty="0"/>
              <a:t> </a:t>
            </a:r>
            <a:r>
              <a:rPr lang="en-US" sz="1200" dirty="0" smtClean="0"/>
              <a:t>vs. </a:t>
            </a:r>
            <a:r>
              <a:rPr lang="en-US" sz="1200" i="1" dirty="0" smtClean="0"/>
              <a:t>P</a:t>
            </a:r>
            <a:r>
              <a:rPr lang="en-US" sz="1200" i="1" baseline="-25000" dirty="0" smtClean="0"/>
              <a:t>HELTF</a:t>
            </a:r>
          </a:p>
          <a:p>
            <a:r>
              <a:rPr lang="en-US" sz="1200" b="1" dirty="0"/>
              <a:t>PAPR for secondary 80 MHz LTF are identical for all </a:t>
            </a:r>
            <a:r>
              <a:rPr lang="en-US" sz="1200" b="1" dirty="0" smtClean="0"/>
              <a:t>RUs </a:t>
            </a:r>
            <a:r>
              <a:rPr lang="en-US" sz="1200" b="1" dirty="0"/>
              <a:t>except for center RU26 and RU996</a:t>
            </a:r>
            <a:r>
              <a:rPr lang="en-US" sz="1200" b="1" dirty="0" smtClean="0"/>
              <a:t>.</a:t>
            </a:r>
            <a:endParaRPr lang="en-US" sz="1200" b="1" dirty="0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44460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160/80+80MHz 2x HE-LTF sequence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286000"/>
            <a:ext cx="8458200" cy="3840163"/>
          </a:xfrm>
        </p:spPr>
        <p:txBody>
          <a:bodyPr/>
          <a:lstStyle/>
          <a:p>
            <a:r>
              <a:rPr lang="en-US" altLang="zh-CN" sz="2000" dirty="0" smtClean="0"/>
              <a:t>2x HE-LTF</a:t>
            </a:r>
            <a:r>
              <a:rPr lang="en-US" altLang="zh-CN" sz="2000" baseline="-25000" dirty="0" smtClean="0"/>
              <a:t>160MHz</a:t>
            </a:r>
            <a:r>
              <a:rPr lang="en-US" altLang="zh-CN" sz="2000" dirty="0" smtClean="0"/>
              <a:t>(-1012:2:1012) = [ 2x LTF</a:t>
            </a:r>
            <a:r>
              <a:rPr lang="en-US" altLang="zh-CN" sz="1600" baseline="-25000" dirty="0" smtClean="0"/>
              <a:t>80MHz_primary</a:t>
            </a:r>
            <a:r>
              <a:rPr lang="en-US" altLang="zh-CN" sz="2000" dirty="0" smtClean="0"/>
              <a:t>, zeros(1,11), 2x LTF</a:t>
            </a:r>
            <a:r>
              <a:rPr lang="en-US" altLang="zh-CN" sz="1600" baseline="-25000" dirty="0" smtClean="0"/>
              <a:t>80MHz_secondary</a:t>
            </a:r>
            <a:r>
              <a:rPr lang="en-US" altLang="zh-CN" sz="2000" dirty="0" smtClean="0"/>
              <a:t> ]</a:t>
            </a:r>
          </a:p>
          <a:p>
            <a:pPr lvl="1"/>
            <a:r>
              <a:rPr lang="en-US" altLang="zh-CN" sz="1800" dirty="0" smtClean="0"/>
              <a:t>2x LTF</a:t>
            </a:r>
            <a:r>
              <a:rPr lang="en-US" altLang="zh-CN" sz="1800" baseline="-25000" dirty="0" smtClean="0"/>
              <a:t>80MHz_primary</a:t>
            </a:r>
            <a:r>
              <a:rPr lang="en-US" altLang="zh-CN" sz="1800" dirty="0" smtClean="0"/>
              <a:t> </a:t>
            </a:r>
            <a:r>
              <a:rPr lang="en-US" altLang="zh-CN" sz="1800" dirty="0" smtClean="0">
                <a:sym typeface="Wingdings" pitchFamily="2" charset="2"/>
              </a:rPr>
              <a:t>as </a:t>
            </a:r>
            <a:r>
              <a:rPr lang="en-US" altLang="zh-CN" sz="1800" dirty="0" smtClean="0"/>
              <a:t>agreed 80MHz 2x HE-LTF </a:t>
            </a:r>
            <a:r>
              <a:rPr lang="en-US" altLang="zh-CN" sz="1800" baseline="30000" dirty="0" smtClean="0"/>
              <a:t>[1]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= [{1</a:t>
            </a:r>
            <a:r>
              <a:rPr lang="en-US" altLang="zh-CN" sz="1800" baseline="30000" dirty="0" smtClean="0"/>
              <a:t>st</a:t>
            </a:r>
            <a:r>
              <a:rPr lang="en-US" altLang="zh-CN" sz="1800" dirty="0" smtClean="0"/>
              <a:t> 242-RU}, {2</a:t>
            </a:r>
            <a:r>
              <a:rPr lang="en-US" altLang="zh-CN" sz="1800" baseline="30000" dirty="0" smtClean="0"/>
              <a:t>nd</a:t>
            </a:r>
            <a:r>
              <a:rPr lang="en-US" altLang="zh-CN" sz="1800" dirty="0" smtClean="0"/>
              <a:t> 242-RU}, {central 26-RU}, {3</a:t>
            </a:r>
            <a:r>
              <a:rPr lang="en-US" altLang="zh-CN" sz="1800" baseline="30000" dirty="0" smtClean="0"/>
              <a:t>rd</a:t>
            </a:r>
            <a:r>
              <a:rPr lang="en-US" altLang="zh-CN" sz="1800" dirty="0" smtClean="0"/>
              <a:t> 242-RU}, {4</a:t>
            </a:r>
            <a:r>
              <a:rPr lang="en-US" altLang="zh-CN" sz="1800" baseline="30000" dirty="0" smtClean="0"/>
              <a:t>th</a:t>
            </a:r>
            <a:r>
              <a:rPr lang="en-US" altLang="zh-CN" sz="1800" dirty="0" smtClean="0"/>
              <a:t> 242-RU} ]; </a:t>
            </a:r>
          </a:p>
          <a:p>
            <a:pPr lvl="1"/>
            <a:r>
              <a:rPr lang="en-US" altLang="zh-CN" sz="1800" dirty="0" smtClean="0"/>
              <a:t>2x LTF</a:t>
            </a:r>
            <a:r>
              <a:rPr lang="en-US" altLang="zh-CN" sz="1800" baseline="-25000" dirty="0" smtClean="0"/>
              <a:t>80MHz_second</a:t>
            </a:r>
            <a:r>
              <a:rPr lang="en-US" altLang="zh-CN" sz="1200" dirty="0" smtClean="0"/>
              <a:t> </a:t>
            </a:r>
            <a:r>
              <a:rPr lang="en-US" altLang="zh-CN" sz="1200" dirty="0" err="1" smtClean="0"/>
              <a:t>ary</a:t>
            </a:r>
            <a:r>
              <a:rPr lang="en-US" altLang="zh-CN" sz="1200" dirty="0" smtClean="0"/>
              <a:t/>
            </a:r>
            <a:br>
              <a:rPr lang="en-US" altLang="zh-CN" sz="1200" dirty="0" smtClean="0"/>
            </a:br>
            <a:r>
              <a:rPr lang="en-US" altLang="zh-CN" sz="1800" dirty="0" smtClean="0"/>
              <a:t>= [{1</a:t>
            </a:r>
            <a:r>
              <a:rPr lang="en-US" altLang="zh-CN" sz="1800" baseline="30000" dirty="0" smtClean="0"/>
              <a:t>st</a:t>
            </a:r>
            <a:r>
              <a:rPr lang="en-US" altLang="zh-CN" sz="1800" dirty="0" smtClean="0"/>
              <a:t> 242-RU}, </a:t>
            </a:r>
            <a:r>
              <a:rPr lang="en-US" altLang="zh-CN" sz="1800" dirty="0" smtClean="0">
                <a:solidFill>
                  <a:srgbClr val="FF0000"/>
                </a:solidFill>
              </a:rPr>
              <a:t>(-1)*</a:t>
            </a:r>
            <a:r>
              <a:rPr lang="en-US" altLang="zh-CN" sz="1800" dirty="0" smtClean="0"/>
              <a:t>{2</a:t>
            </a:r>
            <a:r>
              <a:rPr lang="en-US" altLang="zh-CN" sz="1800" baseline="30000" dirty="0" smtClean="0"/>
              <a:t>nd</a:t>
            </a:r>
            <a:r>
              <a:rPr lang="en-US" altLang="zh-CN" sz="1800" dirty="0" smtClean="0"/>
              <a:t> 242-RU}, {central 26-RU}, {3</a:t>
            </a:r>
            <a:r>
              <a:rPr lang="en-US" altLang="zh-CN" sz="1800" baseline="30000" dirty="0" smtClean="0"/>
              <a:t>rd</a:t>
            </a:r>
            <a:r>
              <a:rPr lang="en-US" altLang="zh-CN" sz="1800" dirty="0" smtClean="0"/>
              <a:t> 242-RU}, </a:t>
            </a:r>
            <a:r>
              <a:rPr lang="en-US" altLang="zh-CN" sz="1800" dirty="0" smtClean="0">
                <a:solidFill>
                  <a:srgbClr val="FF0000"/>
                </a:solidFill>
              </a:rPr>
              <a:t>(-1)*</a:t>
            </a:r>
            <a:r>
              <a:rPr lang="en-US" altLang="zh-CN" sz="1800" dirty="0" smtClean="0"/>
              <a:t>{4</a:t>
            </a:r>
            <a:r>
              <a:rPr lang="en-US" altLang="zh-CN" sz="1800" baseline="30000" dirty="0" smtClean="0"/>
              <a:t>th</a:t>
            </a:r>
            <a:r>
              <a:rPr lang="en-US" altLang="zh-CN" sz="1800" dirty="0" smtClean="0"/>
              <a:t> 242-RU} ]; </a:t>
            </a:r>
          </a:p>
          <a:p>
            <a:pPr lvl="1"/>
            <a:endParaRPr lang="en-US" altLang="zh-CN" sz="1800" dirty="0" smtClean="0">
              <a:solidFill>
                <a:srgbClr val="FF0000"/>
              </a:solidFill>
            </a:endParaRPr>
          </a:p>
          <a:p>
            <a:r>
              <a:rPr lang="en-US" altLang="zh-CN" sz="2200" dirty="0" smtClean="0"/>
              <a:t>2x HE-LTF</a:t>
            </a:r>
            <a:r>
              <a:rPr lang="en-US" altLang="zh-CN" sz="2200" baseline="-25000" dirty="0" smtClean="0"/>
              <a:t>80+80MHz</a:t>
            </a:r>
            <a:r>
              <a:rPr lang="en-US" altLang="zh-CN" sz="2200" dirty="0" smtClean="0"/>
              <a:t>= [2x LTF</a:t>
            </a:r>
            <a:r>
              <a:rPr lang="en-US" altLang="zh-CN" sz="2200" baseline="-25000" dirty="0" smtClean="0"/>
              <a:t>80MHz_primary </a:t>
            </a:r>
            <a:r>
              <a:rPr lang="en-US" altLang="zh-CN" sz="2200" dirty="0" smtClean="0"/>
              <a:t>, 2x LTF</a:t>
            </a:r>
            <a:r>
              <a:rPr lang="en-US" altLang="zh-CN" sz="1800" baseline="-25000" dirty="0" smtClean="0"/>
              <a:t>80MHz_secondary</a:t>
            </a:r>
            <a:r>
              <a:rPr lang="en-US" altLang="zh-CN" sz="2200" dirty="0" smtClean="0"/>
              <a:t>]</a:t>
            </a:r>
          </a:p>
          <a:p>
            <a:pPr lvl="1"/>
            <a:r>
              <a:rPr lang="en-US" altLang="zh-CN" dirty="0" smtClean="0"/>
              <a:t>Note: two 80MHz LTFs (1024 tones each including nulls) are combined together</a:t>
            </a:r>
            <a:endParaRPr lang="zh-CN" altLang="en-US" dirty="0" smtClean="0"/>
          </a:p>
          <a:p>
            <a:pPr lvl="1"/>
            <a:endParaRPr lang="en-US" altLang="zh-CN" dirty="0" smtClean="0"/>
          </a:p>
          <a:p>
            <a:pPr lvl="1"/>
            <a:endParaRPr lang="zh-CN" altLang="en-US" sz="1800" dirty="0">
              <a:solidFill>
                <a:srgbClr val="FF0000"/>
              </a:solidFill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160 </a:t>
            </a:r>
            <a:r>
              <a:rPr lang="en-US" dirty="0"/>
              <a:t>MHz </a:t>
            </a:r>
            <a:r>
              <a:rPr lang="en-US" dirty="0" smtClean="0"/>
              <a:t>2X </a:t>
            </a:r>
            <a:r>
              <a:rPr lang="en-US" dirty="0"/>
              <a:t>HE-LTF </a:t>
            </a:r>
            <a:r>
              <a:rPr lang="en-US" dirty="0" smtClean="0"/>
              <a:t>PAPR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8370570" cy="1360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41390788"/>
              </p:ext>
            </p:extLst>
          </p:nvPr>
        </p:nvGraphicFramePr>
        <p:xfrm>
          <a:off x="152400" y="3855720"/>
          <a:ext cx="8796528" cy="9845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</a:tblGrid>
              <a:tr h="11938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4.37</a:t>
                      </a: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5.42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5.41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5.42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5.41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5.41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5.42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5.41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5.42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18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6.29, </a:t>
                      </a:r>
                      <a:r>
                        <a:rPr lang="en-US" sz="700" b="0" dirty="0" smtClean="0">
                          <a:solidFill>
                            <a:srgbClr val="FF0000"/>
                          </a:solidFill>
                        </a:rPr>
                        <a:t>6.40</a:t>
                      </a:r>
                      <a:endParaRPr lang="en-US" sz="700" b="0" dirty="0">
                        <a:solidFill>
                          <a:srgbClr val="FF000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8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6.40,</a:t>
                      </a:r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="0" baseline="0" dirty="0" smtClean="0">
                          <a:solidFill>
                            <a:srgbClr val="FF0000"/>
                          </a:solidFill>
                        </a:rPr>
                        <a:t>6.32</a:t>
                      </a:r>
                      <a:endParaRPr lang="en-US" sz="700" b="0" dirty="0">
                        <a:solidFill>
                          <a:srgbClr val="FF000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37">
                  <a:txBody>
                    <a:bodyPr/>
                    <a:lstStyle/>
                    <a:p>
                      <a:pPr algn="ctr"/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6.08 for primary 80MHz, </a:t>
                      </a:r>
                      <a:r>
                        <a:rPr lang="en-US" altLang="zh-CN" sz="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6.70 for secondary</a:t>
                      </a:r>
                      <a:r>
                        <a:rPr lang="en-US" altLang="zh-CN" sz="8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80MHz</a:t>
                      </a:r>
                      <a:endParaRPr lang="en-US" sz="700" b="0" dirty="0">
                        <a:solidFill>
                          <a:srgbClr val="FF000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74736" y="3440668"/>
            <a:ext cx="544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u="sng" dirty="0" smtClean="0"/>
              <a:t>PAPR (dB) for 26, 52, 108, 242, 484 and 996 tones RU</a:t>
            </a:r>
            <a:endParaRPr lang="en-US" sz="18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5029200"/>
            <a:ext cx="324672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160 MHz PAPR = </a:t>
            </a:r>
            <a:r>
              <a:rPr lang="en-US" altLang="zh-CN" dirty="0" smtClean="0">
                <a:solidFill>
                  <a:srgbClr val="FF0000"/>
                </a:solidFill>
              </a:rPr>
              <a:t>6.72</a:t>
            </a:r>
            <a:r>
              <a:rPr lang="en-US" altLang="zh-CN" dirty="0" smtClean="0"/>
              <a:t> dB (primary + secondary)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4604" y="5678269"/>
            <a:ext cx="6011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Worst case PAPR for 1 to 6 phases of </a:t>
            </a:r>
            <a:r>
              <a:rPr lang="en-US" sz="1200" i="1" dirty="0"/>
              <a:t>R</a:t>
            </a:r>
            <a:r>
              <a:rPr lang="en-US" sz="1200" i="1" baseline="-25000" dirty="0"/>
              <a:t>HELTF</a:t>
            </a:r>
            <a:r>
              <a:rPr lang="en-US" sz="1200" dirty="0"/>
              <a:t> </a:t>
            </a:r>
            <a:r>
              <a:rPr lang="en-US" sz="1200" dirty="0" smtClean="0"/>
              <a:t>vs. </a:t>
            </a:r>
            <a:r>
              <a:rPr lang="en-US" sz="1200" i="1" dirty="0" smtClean="0"/>
              <a:t>P</a:t>
            </a:r>
            <a:r>
              <a:rPr lang="en-US" sz="1200" i="1" baseline="-25000" dirty="0" smtClean="0"/>
              <a:t>HELTF</a:t>
            </a:r>
          </a:p>
          <a:p>
            <a:r>
              <a:rPr lang="en-US" sz="1200" b="1" dirty="0"/>
              <a:t>PAPR for secondary 80 MHz LTF are identical for all </a:t>
            </a:r>
            <a:r>
              <a:rPr lang="en-US" sz="1200" b="1" dirty="0" smtClean="0"/>
              <a:t>RUs </a:t>
            </a:r>
            <a:r>
              <a:rPr lang="en-US" sz="1200" b="1" dirty="0"/>
              <a:t>except for </a:t>
            </a:r>
            <a:r>
              <a:rPr lang="en-US" sz="1200" b="1" dirty="0" smtClean="0"/>
              <a:t>RU484 </a:t>
            </a:r>
            <a:r>
              <a:rPr lang="en-US" sz="1200" b="1" dirty="0"/>
              <a:t>and RU996</a:t>
            </a:r>
            <a:r>
              <a:rPr lang="en-US" sz="1200" b="1" dirty="0" smtClean="0"/>
              <a:t>.</a:t>
            </a:r>
            <a:endParaRPr lang="en-US" sz="1200" b="1" dirty="0"/>
          </a:p>
        </p:txBody>
      </p:sp>
      <p:sp>
        <p:nvSpPr>
          <p:cNvPr id="13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86607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80+80MHz 4X HE-LTF PAPR</a:t>
            </a:r>
            <a:endParaRPr 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848600" cy="381000"/>
          </a:xfrm>
        </p:spPr>
        <p:txBody>
          <a:bodyPr/>
          <a:lstStyle/>
          <a:p>
            <a:pPr lvl="1"/>
            <a:r>
              <a:rPr lang="en-US" altLang="zh-CN" sz="1400" dirty="0" smtClean="0"/>
              <a:t>For [Primary 80M, Secondary 80M], let HE-LTF = [ HE-LTF</a:t>
            </a:r>
            <a:r>
              <a:rPr lang="en-US" altLang="zh-CN" sz="1400" baseline="-25000" dirty="0" smtClean="0"/>
              <a:t>80M_primary</a:t>
            </a:r>
            <a:r>
              <a:rPr lang="en-US" altLang="zh-CN" sz="1400" dirty="0" smtClean="0"/>
              <a:t>, HE-LTF</a:t>
            </a:r>
            <a:r>
              <a:rPr lang="en-US" altLang="zh-CN" sz="1400" baseline="-25000" dirty="0" smtClean="0"/>
              <a:t>80M_secondary</a:t>
            </a:r>
            <a:r>
              <a:rPr lang="en-US" altLang="zh-CN" sz="1400" dirty="0" smtClean="0"/>
              <a:t> ]</a:t>
            </a: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26883706"/>
              </p:ext>
            </p:extLst>
          </p:nvPr>
        </p:nvGraphicFramePr>
        <p:xfrm>
          <a:off x="2819400" y="2323800"/>
          <a:ext cx="3796918" cy="37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482"/>
                <a:gridCol w="1692436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Channel Interval</a:t>
                      </a:r>
                      <a:r>
                        <a:rPr lang="en-US" sz="1000" dirty="0" smtClean="0">
                          <a:effectLst/>
                        </a:rPr>
                        <a:t>(MHz</a:t>
                      </a:r>
                      <a:r>
                        <a:rPr lang="en-US" sz="1000" dirty="0">
                          <a:effectLst/>
                        </a:rPr>
                        <a:t>)</a:t>
                      </a:r>
                      <a:endParaRPr lang="zh-CN" sz="7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MAX PAPR </a:t>
                      </a:r>
                      <a:r>
                        <a:rPr lang="en-US" sz="1000" dirty="0">
                          <a:effectLst/>
                        </a:rPr>
                        <a:t>(dB)</a:t>
                      </a:r>
                      <a:endParaRPr lang="zh-CN" sz="7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</a:tr>
              <a:tr h="3084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       80 </a:t>
                      </a:r>
                      <a:r>
                        <a:rPr lang="en-US" sz="1200" dirty="0">
                          <a:effectLst/>
                        </a:rPr>
                        <a:t>(adjacent)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7.09 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7.20 </a:t>
                      </a:r>
                      <a:endParaRPr lang="zh-CN" altLang="zh-CN" sz="12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6.93 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140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7.08</a:t>
                      </a: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6.89 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180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6.95 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7.11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220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7.09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7.20 </a:t>
                      </a:r>
                      <a:endParaRPr lang="zh-CN" altLang="zh-CN" sz="12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30674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effectLst/>
                        </a:rPr>
                        <a:t>        &gt;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  <a:r>
                        <a:rPr lang="en-US" sz="1200" dirty="0" smtClean="0">
                          <a:effectLst/>
                        </a:rPr>
                        <a:t>240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7.03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</a:tbl>
          </a:graphicData>
        </a:graphic>
      </p:graphicFrame>
      <p:sp>
        <p:nvSpPr>
          <p:cNvPr id="6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44460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80+80MHz 2X HE-LTF PAPR</a:t>
            </a:r>
            <a:endParaRPr 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381000"/>
          </a:xfrm>
        </p:spPr>
        <p:txBody>
          <a:bodyPr/>
          <a:lstStyle/>
          <a:p>
            <a:pPr lvl="1"/>
            <a:r>
              <a:rPr lang="en-US" altLang="zh-CN" sz="1400" dirty="0" smtClean="0"/>
              <a:t>For [Primary 80M, Secondary 80M], let HE-LTF = [ HE-LTF</a:t>
            </a:r>
            <a:r>
              <a:rPr lang="en-US" altLang="zh-CN" sz="1400" baseline="-25000" dirty="0" smtClean="0"/>
              <a:t>80M_primary</a:t>
            </a:r>
            <a:r>
              <a:rPr lang="en-US" altLang="zh-CN" sz="1400" dirty="0" smtClean="0"/>
              <a:t>, HE-LTF</a:t>
            </a:r>
            <a:r>
              <a:rPr lang="en-US" altLang="zh-CN" sz="1400" baseline="-25000" dirty="0" smtClean="0"/>
              <a:t>80M_secondary</a:t>
            </a:r>
            <a:r>
              <a:rPr lang="en-US" altLang="zh-CN" sz="1400" dirty="0" smtClean="0"/>
              <a:t> ]</a:t>
            </a: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26883706"/>
              </p:ext>
            </p:extLst>
          </p:nvPr>
        </p:nvGraphicFramePr>
        <p:xfrm>
          <a:off x="2667000" y="2323800"/>
          <a:ext cx="3843793" cy="38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0463"/>
                <a:gridCol w="171333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Channel Interval</a:t>
                      </a:r>
                      <a:r>
                        <a:rPr lang="en-US" sz="1000" dirty="0" smtClean="0">
                          <a:effectLst/>
                        </a:rPr>
                        <a:t>(MHz</a:t>
                      </a:r>
                      <a:r>
                        <a:rPr lang="en-US" sz="1000" dirty="0">
                          <a:effectLst/>
                        </a:rPr>
                        <a:t>)</a:t>
                      </a:r>
                      <a:endParaRPr lang="zh-CN" sz="7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MAX PAPR </a:t>
                      </a:r>
                      <a:r>
                        <a:rPr lang="en-US" sz="1000" dirty="0">
                          <a:effectLst/>
                        </a:rPr>
                        <a:t>(dB)</a:t>
                      </a:r>
                      <a:endParaRPr lang="zh-CN" sz="7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</a:tr>
              <a:tr h="3084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       80 </a:t>
                      </a:r>
                      <a:r>
                        <a:rPr lang="en-US" sz="1200" dirty="0">
                          <a:effectLst/>
                        </a:rPr>
                        <a:t>(adjacent)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6.72 </a:t>
                      </a: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6.71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7.10 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140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6.99 </a:t>
                      </a: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6.86 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180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7.13 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7.27 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220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6.99 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7.14 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  <a:tr h="30674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effectLst/>
                        </a:rPr>
                        <a:t>        &gt;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  <a:r>
                        <a:rPr lang="en-US" sz="1200" dirty="0" smtClean="0">
                          <a:effectLst/>
                        </a:rPr>
                        <a:t>240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7.23 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" marR="32400" marT="32400" marB="32400" anchor="ctr"/>
                </a:tc>
              </a:tr>
            </a:tbl>
          </a:graphicData>
        </a:graphic>
      </p:graphicFrame>
      <p:sp>
        <p:nvSpPr>
          <p:cNvPr id="6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44460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895600"/>
            <a:ext cx="7772400" cy="3200400"/>
          </a:xfrm>
        </p:spPr>
        <p:txBody>
          <a:bodyPr/>
          <a:lstStyle/>
          <a:p>
            <a:pPr algn="ctr">
              <a:buNone/>
            </a:pPr>
            <a:r>
              <a:rPr lang="en-US" altLang="zh-CN" sz="3200" dirty="0" smtClean="0"/>
              <a:t>1x HE-LTF of 20/40/80/160MHz</a:t>
            </a:r>
            <a:endParaRPr lang="zh-CN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0611131"/>
              </p:ext>
            </p:extLst>
          </p:nvPr>
        </p:nvGraphicFramePr>
        <p:xfrm>
          <a:off x="685800" y="1066800"/>
          <a:ext cx="7772400" cy="47751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linyang@qti.qualcomm.com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685800" y="1673423"/>
            <a:ext cx="8153400" cy="4651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20MHz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4x HE-LTF with -122:1:122 and pilot tones on {±22,±48,±90,±116} </a:t>
            </a:r>
            <a:r>
              <a:rPr kumimoji="0" lang="en-US" altLang="zh-CN" sz="12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[2][3]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2x HE-LTF with -122:2:122 and pilot tones on {±22,±48,±90,±116} </a:t>
            </a:r>
            <a:r>
              <a:rPr lang="en-US" altLang="zh-CN" kern="0" baseline="30000" dirty="0" smtClean="0"/>
              <a:t>[2][3]</a:t>
            </a:r>
            <a:endParaRPr kumimoji="0" lang="en-US" altLang="zh-CN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1x HE-LTF with -120:4:120 and pilot tones on {±48,±116}</a:t>
            </a:r>
            <a:endParaRPr kumimoji="0" lang="en-US" altLang="zh-CN" sz="1200" b="0" i="0" u="sng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40MHz 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4x HE-LTF with -244:1:244 and pilot tones on {</a:t>
            </a:r>
            <a:r>
              <a:rPr kumimoji="0" lang="en-GB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±10, ±36, ±78, ±104, ±144, ±170, ±212, ±238</a:t>
            </a: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} </a:t>
            </a:r>
            <a:r>
              <a:rPr lang="en-US" altLang="zh-CN" kern="0" baseline="30000" dirty="0" smtClean="0"/>
              <a:t>[2][3]</a:t>
            </a:r>
            <a:endParaRPr kumimoji="0" lang="en-US" altLang="zh-CN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2x HE-LTF with -244:2:244 and pilot tones on {</a:t>
            </a:r>
            <a:r>
              <a:rPr kumimoji="0" lang="en-GB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±10, ±36, ±78, ±104, ±144, ±170, ±212, ±238</a:t>
            </a: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} </a:t>
            </a:r>
            <a:r>
              <a:rPr lang="en-US" altLang="zh-CN" kern="0" baseline="30000" dirty="0" smtClean="0"/>
              <a:t>[2][3]</a:t>
            </a:r>
            <a:endParaRPr kumimoji="0" lang="en-US" altLang="zh-CN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1x HE-LTF with -244:4:244 and pilot tones on {±36,±104,±144,±212}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80MHz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4x HE-LTF with -500:1:500 and pilot tones on {±24, ±92, ±158, ±226, ±266, ±334, ±400, ±468} </a:t>
            </a:r>
            <a:r>
              <a:rPr lang="en-US" altLang="zh-CN" kern="0" baseline="30000" dirty="0" smtClean="0"/>
              <a:t>[2][3]</a:t>
            </a:r>
            <a:endParaRPr kumimoji="0" lang="en-US" altLang="zh-CN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2x HE-LTF with -500:2:500 and pilot tones on {±24, ±92, ±158, ±226, ±266, ±334, ±400, ±468} </a:t>
            </a:r>
            <a:r>
              <a:rPr lang="en-US" altLang="zh-CN" kern="0" baseline="30000" dirty="0" smtClean="0"/>
              <a:t>[2][3]</a:t>
            </a:r>
            <a:endParaRPr kumimoji="0" lang="en-US" altLang="zh-CN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1x HE-LTF with -500:4:500 and pilot tones on {±24, ±92, ±400, ±468}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160MHz (Adjacent 80M+80M)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4x HE-LTF with -1012:1:1012 and pilot tones on {±44, ±112, 178, 246, 286, 354, ±420, ±488, ±536, ±604, ±670, ±738, ±778, ±846, ±912, ±980} </a:t>
            </a:r>
            <a:r>
              <a:rPr lang="en-US" altLang="zh-CN" kern="0" baseline="30000" dirty="0" smtClean="0"/>
              <a:t>[2][3]</a:t>
            </a:r>
            <a:endParaRPr kumimoji="0" lang="en-US" altLang="zh-CN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2x HE-LTF with -1012:2:1012 and pilot tones on {±44, ±112, 178, 246, 286, 354, ±420, ±488, ±536, ±604, ±670, ±738, ±778, ±846, ±912, ±980} </a:t>
            </a:r>
            <a:r>
              <a:rPr lang="en-US" altLang="zh-CN" kern="0" baseline="30000" dirty="0" smtClean="0"/>
              <a:t>[2][3]</a:t>
            </a:r>
            <a:endParaRPr kumimoji="0" lang="en-US" altLang="zh-CN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1x HE-LTF with -1012:4:1012 and pilot tones on {±44, ±112, ±420, ±488, ±536, ±604, ±912, ±980}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altLang="zh-CN" dirty="0" smtClean="0"/>
              <a:t>HE-LTF Tone Plan and Pilot Position</a:t>
            </a:r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20MHz 1x HE-LTF sequence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590800"/>
            <a:ext cx="8077200" cy="3505200"/>
          </a:xfrm>
        </p:spPr>
        <p:txBody>
          <a:bodyPr/>
          <a:lstStyle/>
          <a:p>
            <a:r>
              <a:rPr lang="en-US" altLang="zh-CN" sz="2200" dirty="0" smtClean="0">
                <a:solidFill>
                  <a:prstClr val="black"/>
                </a:solidFill>
              </a:rPr>
              <a:t>1x HE-LTF</a:t>
            </a:r>
            <a:r>
              <a:rPr lang="en-US" altLang="zh-CN" sz="2200" baseline="-25000" dirty="0" smtClean="0">
                <a:solidFill>
                  <a:prstClr val="black"/>
                </a:solidFill>
              </a:rPr>
              <a:t>20MHz</a:t>
            </a:r>
            <a:r>
              <a:rPr lang="en-US" altLang="zh-CN" sz="2200" dirty="0" smtClean="0">
                <a:solidFill>
                  <a:prstClr val="black"/>
                </a:solidFill>
              </a:rPr>
              <a:t>(-120:4:120) </a:t>
            </a:r>
            <a:r>
              <a:rPr lang="en-US" altLang="zh-CN" sz="2200" dirty="0" smtClean="0"/>
              <a:t>= </a:t>
            </a:r>
            <a:br>
              <a:rPr lang="en-US" altLang="zh-CN" sz="2200" dirty="0" smtClean="0"/>
            </a:br>
            <a:r>
              <a:rPr lang="en-US" altLang="zh-CN" sz="2200" dirty="0" smtClean="0"/>
              <a:t>[ -1, +1, +1, -1, +1, -1, +1, +1, +1, +1, -1, -1, +1, +1, +1, -1, -1, -1, +1, -1, -1, +1, +1, -1, -1, +1, -1, -1, +1, -1,  0, -1, +1, +1, +1, +1, +1, +1, -1, -1, -1, -1, -1, +1, -1, -1, -1, +1, -1, -1, +1, -1, -1, +1, -1, +1, -1, -1, -1, -1, -1 ] ;</a:t>
            </a:r>
          </a:p>
          <a:p>
            <a:pPr lvl="1"/>
            <a:endParaRPr lang="en-US" altLang="zh-CN" sz="1700" dirty="0" smtClean="0"/>
          </a:p>
          <a:p>
            <a:r>
              <a:rPr lang="en-US" altLang="zh-CN" dirty="0" smtClean="0"/>
              <a:t>Worst PAPR on 242-RU = 3.98dB</a:t>
            </a:r>
          </a:p>
          <a:p>
            <a:pPr lvl="1"/>
            <a:endParaRPr lang="zh-CN" altLang="en-US" dirty="0"/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40MHz 1x HE-LTF sequence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09800"/>
            <a:ext cx="7924800" cy="3810000"/>
          </a:xfrm>
        </p:spPr>
        <p:txBody>
          <a:bodyPr/>
          <a:lstStyle/>
          <a:p>
            <a:r>
              <a:rPr lang="en-US" altLang="zh-CN" sz="2200" dirty="0" smtClean="0"/>
              <a:t>1x HE-LTF</a:t>
            </a:r>
            <a:r>
              <a:rPr lang="en-US" altLang="zh-CN" sz="2200" baseline="-25000" dirty="0" smtClean="0">
                <a:solidFill>
                  <a:prstClr val="black"/>
                </a:solidFill>
              </a:rPr>
              <a:t>40MHz</a:t>
            </a:r>
            <a:r>
              <a:rPr lang="en-US" altLang="zh-CN" sz="2200" dirty="0" smtClean="0"/>
              <a:t>(-244:4:244) =</a:t>
            </a:r>
            <a:br>
              <a:rPr lang="en-US" altLang="zh-CN" sz="2200" dirty="0" smtClean="0"/>
            </a:br>
            <a:r>
              <a:rPr lang="en-US" altLang="zh-CN" sz="2200" dirty="0" smtClean="0"/>
              <a:t>[ +1, +1, +1, +1, -1, +1, +1, -1, -1, +1, -1, +1, -1, +1, -1, -1, +1, -1, +1, +1, +1, -1, -1, +1, +1, +1, +1, +1, +1, +1, +1, -1, +1, +1, -1, -1, +1, -1, +1, -1, +1, -1, -1, +1, -1, +1, +1, +1, -1, -1, +1, +1, +1, +1, -1, +1, -1, +1, -1, -1, -1, 0, +1, +1, -1, -1, +1, -1, +1, +1, +1, +1, +1, +1, -1, +1, +1, -1, -1, +1, -1, +1, +1, +1, +1, +1, -1, +1, -1, -1, -1, +1, +1, -1, -1, -1, +1, -1, -1, -1, -1, +1, -1, -1, +1, +1, -1, +1, -1, -1, -1, -1, -1, +1, -1, +1, +1, +1, -1, -1, +1, +1, +1]</a:t>
            </a:r>
          </a:p>
          <a:p>
            <a:endParaRPr lang="en-US" altLang="zh-CN" sz="2200" dirty="0" smtClean="0"/>
          </a:p>
          <a:p>
            <a:r>
              <a:rPr lang="en-US" altLang="zh-CN" dirty="0" smtClean="0"/>
              <a:t>Worst PAPR on 484-RU = 4.54dB</a:t>
            </a:r>
            <a:endParaRPr lang="zh-CN" altLang="en-US" dirty="0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218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80MHz 1x HE-LTF sequence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zh-CN" sz="2200" dirty="0" smtClean="0"/>
              <a:t>1x HE-LTF</a:t>
            </a:r>
            <a:r>
              <a:rPr lang="en-US" altLang="zh-CN" sz="2200" baseline="-25000" dirty="0" smtClean="0"/>
              <a:t>80MHz</a:t>
            </a:r>
            <a:r>
              <a:rPr lang="en-US" altLang="zh-CN" sz="2200" dirty="0" smtClean="0"/>
              <a:t>(-500:4:500) = </a:t>
            </a: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>[-1, -1, +1, +1, +1, +1, +1, -1, -1, -1, +1, +1, -1, -1, +1, -1, +1, -1, -1, -1, -1, -1, -1, +1, +1, -1, -1, +1, -1, +1, -1, -1, -1, -1, -1, +1, +1, -1, -1, +1, -1, +1, -1, +1, +1, +1, +1, +1, -1, -1, +1, +1, -1, +1, -1, +1, -1, -1, -1, -1, +1, -1, -1, -1, -1, -1, -1, +1, +1, +1, -1, -1, +1, +1, -1, +1, -1, +1, +1, +1, +1, +1, +1, -1, -1, +1, +1, -1, +1, -1, +1, +1, +1, +1, -1, +1, +1, -1, -1, +1, -1, +1, -1, +1, +1, +1, +1, +1, -1, -1, +1, +1, -1, +1, -1, +1, -1, -1, -1, -1, +1, -1, +1, -1, -1, 0, -1, +1, +1, -1, -1, +1, +1, -1, -1, +1, +1, -1, +1, -1, +1, +1, +1, +1, +1, +1, -1, -1, +1, +1, -1, +1, -1, +1, +1, +1, +1, +1, -1, -1, +1, +1, -1, +1, -1, +1, -1, -1, -1, -1, -1, +1, +1, -1, -1, +1, -1, +1, -1, +1, +1, +1, +1,  -1, +1, -1, -1, +1, -1, -1, +1, +1, +1, -1, -1, +1, +1, -1, +1, -1, +1, +1, +1, +1, +1, +1, -1, -1, +1, +1, -1, +1, -1, +1, +1, +1, +1, -1, +1, +1, -1, -1, +1, -1, +1, -1, +1, +1, +1, +1, +1, -1, -1, +1, +1, -1, +1, -1, +1, -1, -1, -1, -1, +1, -1, +1, -1, -1, -1, +1, +1]</a:t>
            </a:r>
          </a:p>
          <a:p>
            <a:endParaRPr lang="en-US" altLang="zh-CN" sz="1400" dirty="0" smtClean="0"/>
          </a:p>
          <a:p>
            <a:r>
              <a:rPr lang="en-US" altLang="zh-CN" dirty="0" smtClean="0"/>
              <a:t>Worst PAPR on 996-RU = 5.00dB</a:t>
            </a:r>
          </a:p>
          <a:p>
            <a:pPr lvl="1"/>
            <a:endParaRPr lang="zh-CN" altLang="en-US" dirty="0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1390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160/80+80MHz 1x HE-LTF sequence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09800"/>
            <a:ext cx="8153400" cy="3200400"/>
          </a:xfrm>
        </p:spPr>
        <p:txBody>
          <a:bodyPr/>
          <a:lstStyle/>
          <a:p>
            <a:r>
              <a:rPr lang="en-US" altLang="zh-CN" sz="2000" dirty="0" smtClean="0"/>
              <a:t>1x HE-LTF</a:t>
            </a:r>
            <a:r>
              <a:rPr lang="en-US" altLang="zh-CN" sz="2000" baseline="-25000" dirty="0" smtClean="0"/>
              <a:t>160MHz</a:t>
            </a:r>
            <a:r>
              <a:rPr lang="en-US" altLang="zh-CN" sz="2000" dirty="0" smtClean="0"/>
              <a:t>(-1012:4:1012) =[ 1x LTF</a:t>
            </a:r>
            <a:r>
              <a:rPr lang="en-US" altLang="zh-CN" sz="2000" baseline="-25000" dirty="0" smtClean="0"/>
              <a:t>80MHz_primary </a:t>
            </a:r>
            <a:r>
              <a:rPr lang="en-US" altLang="zh-CN" sz="2000" dirty="0" smtClean="0"/>
              <a:t>, zeros(1,5), 1x LTF</a:t>
            </a:r>
            <a:r>
              <a:rPr lang="en-US" altLang="zh-CN" sz="2000" baseline="-25000" dirty="0" smtClean="0"/>
              <a:t>80MHz_secondary </a:t>
            </a:r>
            <a:r>
              <a:rPr lang="en-US" altLang="zh-CN" sz="2000" dirty="0" smtClean="0"/>
              <a:t>] </a:t>
            </a:r>
          </a:p>
          <a:p>
            <a:pPr lvl="1"/>
            <a:r>
              <a:rPr lang="en-US" altLang="zh-CN" sz="1600" dirty="0" smtClean="0"/>
              <a:t>1x LTF</a:t>
            </a:r>
            <a:r>
              <a:rPr lang="en-US" altLang="zh-CN" sz="1600" baseline="-25000" dirty="0" smtClean="0"/>
              <a:t>80MHz_primary </a:t>
            </a:r>
            <a:r>
              <a:rPr lang="en-US" altLang="zh-CN" sz="1600" dirty="0" smtClean="0"/>
              <a:t>= [L-LTF</a:t>
            </a:r>
            <a:r>
              <a:rPr lang="en-US" altLang="zh-CN" sz="1600" baseline="-25000" dirty="0" smtClean="0"/>
              <a:t>80M</a:t>
            </a:r>
            <a:r>
              <a:rPr lang="en-US" altLang="zh-CN" sz="1600" dirty="0" smtClean="0"/>
              <a:t>, 0, R-LTF</a:t>
            </a:r>
            <a:r>
              <a:rPr lang="en-US" altLang="zh-CN" sz="1600" baseline="-25000" dirty="0" smtClean="0"/>
              <a:t>80M</a:t>
            </a:r>
            <a:r>
              <a:rPr lang="en-US" altLang="zh-CN" sz="1600" dirty="0" smtClean="0"/>
              <a:t>] </a:t>
            </a:r>
            <a:r>
              <a:rPr lang="en-US" altLang="zh-CN" sz="1600" dirty="0" smtClean="0">
                <a:sym typeface="Wingdings" pitchFamily="2" charset="2"/>
              </a:rPr>
              <a:t></a:t>
            </a:r>
            <a:r>
              <a:rPr lang="en-US" altLang="zh-CN" sz="1600" dirty="0" smtClean="0"/>
              <a:t> Reuse 80MHz 1x HE-LTF;</a:t>
            </a:r>
          </a:p>
          <a:p>
            <a:pPr lvl="1"/>
            <a:r>
              <a:rPr lang="en-US" altLang="zh-CN" sz="1600" dirty="0" smtClean="0"/>
              <a:t>1x LTF</a:t>
            </a:r>
            <a:r>
              <a:rPr lang="en-US" altLang="zh-CN" sz="1600" baseline="-25000" dirty="0" smtClean="0"/>
              <a:t>80MHz_secondary </a:t>
            </a:r>
            <a:r>
              <a:rPr lang="en-US" altLang="zh-CN" sz="1600" dirty="0" smtClean="0"/>
              <a:t>= [L-LTF</a:t>
            </a:r>
            <a:r>
              <a:rPr lang="en-US" altLang="zh-CN" sz="1600" baseline="-25000" dirty="0" smtClean="0"/>
              <a:t>80M</a:t>
            </a:r>
            <a:r>
              <a:rPr lang="en-US" altLang="zh-CN" sz="1600" dirty="0" smtClean="0"/>
              <a:t>, 0, </a:t>
            </a:r>
            <a:r>
              <a:rPr lang="en-US" altLang="zh-CN" sz="1600" dirty="0" smtClean="0">
                <a:solidFill>
                  <a:srgbClr val="FF0000"/>
                </a:solidFill>
              </a:rPr>
              <a:t>(-1)* </a:t>
            </a:r>
            <a:r>
              <a:rPr lang="en-US" altLang="zh-CN" sz="1600" dirty="0" smtClean="0"/>
              <a:t>R-LTF</a:t>
            </a:r>
            <a:r>
              <a:rPr lang="en-US" altLang="zh-CN" sz="1600" baseline="-25000" dirty="0" smtClean="0"/>
              <a:t>80M</a:t>
            </a:r>
            <a:r>
              <a:rPr lang="en-US" altLang="zh-CN" sz="1600" dirty="0" smtClean="0"/>
              <a:t>]</a:t>
            </a:r>
            <a:endParaRPr lang="en-US" altLang="zh-CN" sz="1600" dirty="0" smtClean="0">
              <a:solidFill>
                <a:prstClr val="black"/>
              </a:solidFill>
            </a:endParaRPr>
          </a:p>
          <a:p>
            <a:pPr lvl="1">
              <a:buNone/>
            </a:pPr>
            <a:endParaRPr lang="en-US" altLang="zh-CN" sz="1400" dirty="0" smtClean="0"/>
          </a:p>
          <a:p>
            <a:pPr>
              <a:buNone/>
            </a:pPr>
            <a:r>
              <a:rPr lang="en-US" altLang="zh-CN" sz="2000" dirty="0" smtClean="0"/>
              <a:t>	</a:t>
            </a:r>
            <a:r>
              <a:rPr lang="en-US" altLang="zh-CN" sz="2000" dirty="0" smtClean="0">
                <a:sym typeface="Wingdings" pitchFamily="2" charset="2"/>
              </a:rPr>
              <a:t></a:t>
            </a:r>
            <a:r>
              <a:rPr lang="en-US" altLang="zh-CN" sz="2000" dirty="0" smtClean="0"/>
              <a:t>Worst PAPR for 2*996 RU = 5.12dB</a:t>
            </a:r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1x HE-LTF</a:t>
            </a:r>
            <a:r>
              <a:rPr lang="en-US" altLang="zh-CN" sz="2000" baseline="-25000" dirty="0" smtClean="0"/>
              <a:t>80+80MHz</a:t>
            </a:r>
            <a:r>
              <a:rPr lang="en-US" altLang="zh-CN" sz="2000" dirty="0" smtClean="0"/>
              <a:t>= [1x LTF</a:t>
            </a:r>
            <a:r>
              <a:rPr lang="en-US" altLang="zh-CN" sz="2000" baseline="-25000" dirty="0" smtClean="0"/>
              <a:t>80MHz_primary </a:t>
            </a:r>
            <a:r>
              <a:rPr lang="en-US" altLang="zh-CN" sz="2000" dirty="0" smtClean="0"/>
              <a:t>, 1x LTF</a:t>
            </a:r>
            <a:r>
              <a:rPr lang="en-US" altLang="zh-CN" sz="2000" baseline="-25000" dirty="0" smtClean="0"/>
              <a:t>80MHz_secondary</a:t>
            </a:r>
            <a:r>
              <a:rPr lang="en-US" altLang="zh-CN" sz="2000" dirty="0" smtClean="0"/>
              <a:t>]</a:t>
            </a:r>
          </a:p>
          <a:p>
            <a:pPr lvl="1"/>
            <a:r>
              <a:rPr lang="en-US" altLang="zh-CN" dirty="0" smtClean="0"/>
              <a:t>Note: two 80MHz LTFs (1024 tones each including nulls) are </a:t>
            </a:r>
            <a:r>
              <a:rPr lang="en-US" altLang="zh-CN" smtClean="0"/>
              <a:t>combined together.</a:t>
            </a:r>
            <a:endParaRPr lang="zh-CN" altLang="en-US" dirty="0" smtClean="0"/>
          </a:p>
          <a:p>
            <a:pPr lvl="1"/>
            <a:endParaRPr lang="en-US" altLang="zh-CN" sz="1800" dirty="0" smtClean="0"/>
          </a:p>
          <a:p>
            <a:endParaRPr lang="en-US" altLang="zh-CN" dirty="0" smtClean="0"/>
          </a:p>
        </p:txBody>
      </p:sp>
      <p:sp>
        <p:nvSpPr>
          <p:cNvPr id="11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013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altLang="zh-CN" dirty="0" smtClean="0"/>
              <a:t>80+80MHz 1x HE-LTF PAPR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3581400"/>
          </a:xfrm>
        </p:spPr>
        <p:txBody>
          <a:bodyPr/>
          <a:lstStyle/>
          <a:p>
            <a:pPr lvl="1"/>
            <a:r>
              <a:rPr lang="en-US" altLang="zh-CN" sz="1400" dirty="0" smtClean="0"/>
              <a:t>For [Primary 80M, Secondary 80M], let HE-LTF = [ HE-LTF</a:t>
            </a:r>
            <a:r>
              <a:rPr lang="en-US" altLang="zh-CN" sz="1400" baseline="-25000" dirty="0" smtClean="0"/>
              <a:t>80M_primary</a:t>
            </a:r>
            <a:r>
              <a:rPr lang="en-US" altLang="zh-CN" sz="1400" dirty="0" smtClean="0"/>
              <a:t>, HE-LTF</a:t>
            </a:r>
            <a:r>
              <a:rPr lang="en-US" altLang="zh-CN" sz="1400" baseline="-25000" dirty="0" smtClean="0"/>
              <a:t>80M_secondary</a:t>
            </a:r>
            <a:r>
              <a:rPr lang="en-US" altLang="zh-CN" sz="1400" dirty="0" smtClean="0"/>
              <a:t> ]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26883706"/>
              </p:ext>
            </p:extLst>
          </p:nvPr>
        </p:nvGraphicFramePr>
        <p:xfrm>
          <a:off x="2612113" y="2209800"/>
          <a:ext cx="3941087" cy="4105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390"/>
                <a:gridCol w="1756697"/>
              </a:tblGrid>
              <a:tr h="7147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Channel Interval</a:t>
                      </a:r>
                      <a:r>
                        <a:rPr lang="en-US" sz="1000" dirty="0" smtClean="0">
                          <a:effectLst/>
                        </a:rPr>
                        <a:t>(MHz</a:t>
                      </a:r>
                      <a:r>
                        <a:rPr lang="en-US" sz="1000" dirty="0">
                          <a:effectLst/>
                        </a:rPr>
                        <a:t>)</a:t>
                      </a:r>
                      <a:endParaRPr lang="zh-CN" sz="7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MAX PAPR </a:t>
                      </a:r>
                      <a:r>
                        <a:rPr lang="en-US" sz="1000" dirty="0">
                          <a:effectLst/>
                        </a:rPr>
                        <a:t>(dB)</a:t>
                      </a:r>
                      <a:endParaRPr lang="zh-CN" sz="7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</a:tr>
              <a:tr h="3084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       80 </a:t>
                      </a:r>
                      <a:r>
                        <a:rPr lang="en-US" sz="1200" dirty="0">
                          <a:effectLst/>
                        </a:rPr>
                        <a:t>(adjacent)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5.12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5.15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5.29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140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5.24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5.30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180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5.33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5.41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220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5.40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</a:tr>
              <a:tr h="281424"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5.43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</a:tr>
              <a:tr h="30674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effectLst/>
                        </a:rPr>
                        <a:t>        &gt;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  <a:r>
                        <a:rPr lang="en-US" sz="1200" dirty="0" smtClean="0">
                          <a:effectLst/>
                        </a:rPr>
                        <a:t>240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  <a:tc>
                  <a:txBody>
                    <a:bodyPr/>
                    <a:lstStyle/>
                    <a:p>
                      <a:pPr indent="355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</a:rPr>
                        <a:t>5.45</a:t>
                      </a:r>
                      <a:endParaRPr lang="zh-CN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2400" marR="32400" marT="32400" marB="32400" anchor="ctr"/>
                </a:tc>
              </a:tr>
            </a:tbl>
          </a:graphicData>
        </a:graphic>
      </p:graphicFrame>
      <p:sp>
        <p:nvSpPr>
          <p:cNvPr id="8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1880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  <p:sp>
        <p:nvSpPr>
          <p:cNvPr id="14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r>
              <a:rPr lang="en-US" altLang="zh-CN" dirty="0" smtClean="0"/>
              <a:t>We proposed 2x/4x HE-LTF sequences for SU/MU PPDUs on 160/80+80MHz</a:t>
            </a:r>
          </a:p>
          <a:p>
            <a:r>
              <a:rPr lang="en-US" altLang="zh-CN" dirty="0" smtClean="0"/>
              <a:t>We proposed to 1x HE-LTF sequences for SU PPDUs on 20/40/80/160/80+80MHz.</a:t>
            </a: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80649045"/>
              </p:ext>
            </p:extLst>
          </p:nvPr>
        </p:nvGraphicFramePr>
        <p:xfrm>
          <a:off x="1066800" y="3393324"/>
          <a:ext cx="7239000" cy="3048000"/>
        </p:xfrm>
        <a:graphic>
          <a:graphicData uri="http://schemas.openxmlformats.org/drawingml/2006/table">
            <a:tbl>
              <a:tblPr/>
              <a:tblGrid>
                <a:gridCol w="1219200"/>
                <a:gridCol w="2362200"/>
                <a:gridCol w="1828800"/>
                <a:gridCol w="1828800"/>
              </a:tblGrid>
              <a:tr h="262928">
                <a:tc>
                  <a:txBody>
                    <a:bodyPr/>
                    <a:lstStyle/>
                    <a:p>
                      <a:pPr indent="252095" algn="l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52095" algn="ctr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4x HE-LTF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Worst PAPR in dB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52095" algn="ctr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2x HE-LTF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Worst PAPR in dB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52095" algn="ctr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1x HE-LTF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Worst PAPR in dB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484">
                <a:tc>
                  <a:txBody>
                    <a:bodyPr/>
                    <a:lstStyle/>
                    <a:p>
                      <a:pPr indent="252095" algn="l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20MHz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5.36 for SU</a:t>
                      </a:r>
                      <a:b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(5.36 for all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RUs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5.24 </a:t>
                      </a:r>
                    </a:p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(5.24)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484">
                <a:tc>
                  <a:txBody>
                    <a:bodyPr/>
                    <a:lstStyle/>
                    <a:p>
                      <a:pPr indent="252095" algn="l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40MHz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5.47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(6.00)</a:t>
                      </a:r>
                      <a:endParaRPr lang="zh-CN" altLang="zh-C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5.84 </a:t>
                      </a:r>
                    </a:p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(5.99)</a:t>
                      </a:r>
                      <a:endParaRPr lang="zh-CN" altLang="zh-C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4.54</a:t>
                      </a:r>
                      <a:endParaRPr lang="zh-CN" altLang="zh-CN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484">
                <a:tc>
                  <a:txBody>
                    <a:bodyPr/>
                    <a:lstStyle/>
                    <a:p>
                      <a:pPr indent="252095" algn="l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80MHz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6.29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(6.29)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6.08 </a:t>
                      </a:r>
                    </a:p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(6.40)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5.00</a:t>
                      </a:r>
                      <a:endParaRPr lang="zh-CN" altLang="zh-CN" sz="1600" b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484">
                <a:tc>
                  <a:txBody>
                    <a:bodyPr/>
                    <a:lstStyle/>
                    <a:p>
                      <a:pPr marL="0" marR="0" indent="252095" algn="l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160MHz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52095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7.09 </a:t>
                      </a:r>
                    </a:p>
                    <a:p>
                      <a:pPr marL="0" indent="252095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(7.10)</a:t>
                      </a:r>
                      <a:endParaRPr lang="zh-CN" altLang="zh-CN" sz="16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52095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6.72 </a:t>
                      </a:r>
                    </a:p>
                    <a:p>
                      <a:pPr marL="0" indent="252095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(6.72)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52095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5.12</a:t>
                      </a:r>
                      <a:endParaRPr lang="zh-CN" altLang="zh-CN" sz="16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484">
                <a:tc>
                  <a:txBody>
                    <a:bodyPr/>
                    <a:lstStyle/>
                    <a:p>
                      <a:pPr marL="0" marR="0" indent="252095" algn="l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80+80MHz</a:t>
                      </a:r>
                      <a:endParaRPr lang="zh-CN" altLang="zh-CN" sz="1600" b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52095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7.20</a:t>
                      </a:r>
                    </a:p>
                    <a:p>
                      <a:pPr marL="0" marR="0" indent="252095" algn="ctr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(7.20)</a:t>
                      </a:r>
                      <a:endParaRPr lang="zh-CN" altLang="zh-CN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52095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7.27</a:t>
                      </a:r>
                    </a:p>
                    <a:p>
                      <a:pPr marL="0" marR="0" indent="252095" algn="ctr" defTabSz="914400" rtl="0" eaLnBrk="1" fontAlgn="auto" latinLnBrk="0" hangingPunct="1">
                        <a:lnSpc>
                          <a:spcPts val="19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(7.27)</a:t>
                      </a:r>
                      <a:endParaRPr lang="zh-CN" altLang="zh-CN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52095" algn="ctr" defTabSz="914400" rtl="0" eaLnBrk="1" latinLnBrk="0" hangingPunct="1">
                        <a:lnSpc>
                          <a:spcPts val="199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5.45</a:t>
                      </a:r>
                      <a:endParaRPr lang="zh-CN" altLang="zh-CN" sz="16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IEEE 802.11ax, 11-15-1334-01-00ax, HE-LTF Design, Dallas Nov. 2015.</a:t>
            </a:r>
          </a:p>
          <a:p>
            <a:r>
              <a:rPr lang="en-US" altLang="zh-CN" dirty="0" smtClean="0"/>
              <a:t>[2] 11-15-0819-01-00ax-11ax-ofdma-tone-plan-leftover-tones-and-pilot-structure</a:t>
            </a:r>
          </a:p>
          <a:p>
            <a:r>
              <a:rPr lang="en-US" altLang="zh-CN" dirty="0" smtClean="0"/>
              <a:t>[3] 11-15-0812-01-00ax-pilot-design-for-data-section</a:t>
            </a:r>
          </a:p>
          <a:p>
            <a:endParaRPr lang="en-US" altLang="zh-CN" dirty="0" smtClean="0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Do you agree</a:t>
            </a:r>
          </a:p>
          <a:p>
            <a:pPr lvl="1"/>
            <a:r>
              <a:rPr lang="en-US" altLang="zh-CN" dirty="0" smtClean="0"/>
              <a:t>4x HE-LTF</a:t>
            </a:r>
            <a:r>
              <a:rPr lang="en-US" altLang="zh-CN" baseline="-25000" dirty="0" smtClean="0"/>
              <a:t>160MHz</a:t>
            </a:r>
            <a:r>
              <a:rPr lang="en-US" altLang="zh-CN" dirty="0" smtClean="0"/>
              <a:t>(-1012:1:1012) =[ 4x LTF</a:t>
            </a:r>
            <a:r>
              <a:rPr lang="en-US" altLang="zh-CN" baseline="-25000" dirty="0" smtClean="0"/>
              <a:t>80MHz_primary </a:t>
            </a:r>
            <a:r>
              <a:rPr lang="en-US" altLang="zh-CN" dirty="0" smtClean="0"/>
              <a:t>, zeros(1,23), 4x LTF</a:t>
            </a:r>
            <a:r>
              <a:rPr lang="en-US" altLang="zh-CN" baseline="-25000" dirty="0" smtClean="0"/>
              <a:t>80MHz_secondary </a:t>
            </a:r>
            <a:r>
              <a:rPr lang="en-US" altLang="zh-CN" dirty="0" smtClean="0"/>
              <a:t>] </a:t>
            </a:r>
            <a:endParaRPr lang="zh-CN" altLang="zh-CN" sz="1200" dirty="0" smtClean="0"/>
          </a:p>
          <a:p>
            <a:pPr lvl="2"/>
            <a:r>
              <a:rPr lang="en-US" altLang="zh-CN" dirty="0" smtClean="0"/>
              <a:t>4x LTF</a:t>
            </a:r>
            <a:r>
              <a:rPr lang="en-US" altLang="zh-CN" baseline="-25000" dirty="0" smtClean="0"/>
              <a:t>80MHz_primary </a:t>
            </a:r>
            <a:r>
              <a:rPr lang="en-US" altLang="zh-CN" dirty="0" smtClean="0"/>
              <a:t>= [L-LTF</a:t>
            </a:r>
            <a:r>
              <a:rPr lang="en-US" altLang="zh-CN" baseline="-25000" dirty="0" smtClean="0"/>
              <a:t>80M</a:t>
            </a:r>
            <a:r>
              <a:rPr lang="en-US" altLang="zh-CN" dirty="0" smtClean="0"/>
              <a:t>, 0, R-LTF</a:t>
            </a:r>
            <a:r>
              <a:rPr lang="en-US" altLang="zh-CN" baseline="-25000" dirty="0" smtClean="0"/>
              <a:t>80M</a:t>
            </a:r>
            <a:r>
              <a:rPr lang="en-US" altLang="zh-CN" dirty="0" smtClean="0"/>
              <a:t>] as agreed for 80MHz 4x HE-LTF;</a:t>
            </a:r>
            <a:endParaRPr lang="zh-CN" altLang="zh-CN" sz="1100" dirty="0" smtClean="0"/>
          </a:p>
          <a:p>
            <a:pPr lvl="2"/>
            <a:r>
              <a:rPr lang="en-US" altLang="zh-CN" dirty="0" smtClean="0"/>
              <a:t>4x LTF</a:t>
            </a:r>
            <a:r>
              <a:rPr lang="en-US" altLang="zh-CN" baseline="-25000" dirty="0" smtClean="0"/>
              <a:t>80MHz_secondary </a:t>
            </a:r>
            <a:r>
              <a:rPr lang="en-US" altLang="zh-CN" dirty="0" smtClean="0"/>
              <a:t>= [L-LTF</a:t>
            </a:r>
            <a:r>
              <a:rPr lang="en-US" altLang="zh-CN" baseline="-25000" dirty="0" smtClean="0"/>
              <a:t>80M</a:t>
            </a:r>
            <a:r>
              <a:rPr lang="en-US" altLang="zh-CN" dirty="0" smtClean="0"/>
              <a:t>, 0, (-1)* R-LTF</a:t>
            </a:r>
            <a:r>
              <a:rPr lang="en-US" altLang="zh-CN" baseline="-25000" dirty="0" smtClean="0"/>
              <a:t>80M</a:t>
            </a:r>
            <a:r>
              <a:rPr lang="en-US" altLang="zh-CN" dirty="0" smtClean="0"/>
              <a:t>] </a:t>
            </a:r>
            <a:endParaRPr lang="zh-CN" altLang="zh-CN" sz="1100" dirty="0" smtClean="0"/>
          </a:p>
          <a:p>
            <a:pPr lvl="1"/>
            <a:r>
              <a:rPr lang="en-US" altLang="zh-CN" dirty="0" smtClean="0"/>
              <a:t>4x HE-LTF</a:t>
            </a:r>
            <a:r>
              <a:rPr lang="en-US" altLang="zh-CN" baseline="-25000" dirty="0" smtClean="0"/>
              <a:t>80+80MHz</a:t>
            </a:r>
            <a:r>
              <a:rPr lang="en-US" altLang="zh-CN" dirty="0" smtClean="0"/>
              <a:t> = [4x LTF</a:t>
            </a:r>
            <a:r>
              <a:rPr lang="en-US" altLang="zh-CN" baseline="-25000" dirty="0" smtClean="0"/>
              <a:t>80MHz_primary </a:t>
            </a:r>
            <a:r>
              <a:rPr lang="en-US" altLang="zh-CN" dirty="0" smtClean="0"/>
              <a:t>, 4x LTF</a:t>
            </a:r>
            <a:r>
              <a:rPr lang="en-US" altLang="zh-CN" baseline="-25000" dirty="0" smtClean="0"/>
              <a:t>80MHz_secondary</a:t>
            </a:r>
            <a:r>
              <a:rPr lang="en-US" altLang="zh-CN" dirty="0" smtClean="0"/>
              <a:t>]</a:t>
            </a:r>
            <a:endParaRPr lang="zh-CN" altLang="zh-CN" sz="12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N</a:t>
            </a:r>
          </a:p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14800"/>
          </a:xfrm>
        </p:spPr>
        <p:txBody>
          <a:bodyPr/>
          <a:lstStyle/>
          <a:p>
            <a:r>
              <a:rPr lang="en-US" sz="2000" dirty="0" smtClean="0"/>
              <a:t>Do you agree</a:t>
            </a:r>
          </a:p>
          <a:p>
            <a:pPr lvl="1"/>
            <a:r>
              <a:rPr lang="en-US" altLang="zh-CN" dirty="0" smtClean="0"/>
              <a:t>2x HE-LTF</a:t>
            </a:r>
            <a:r>
              <a:rPr lang="en-US" altLang="zh-CN" baseline="-25000" dirty="0" smtClean="0"/>
              <a:t>160MHz</a:t>
            </a:r>
            <a:r>
              <a:rPr lang="en-US" altLang="zh-CN" dirty="0" smtClean="0"/>
              <a:t>(-1012:2:1012) = [ 2x LTF</a:t>
            </a:r>
            <a:r>
              <a:rPr lang="en-US" altLang="zh-CN" baseline="-25000" dirty="0" smtClean="0"/>
              <a:t>80MHz_primary </a:t>
            </a:r>
            <a:r>
              <a:rPr lang="en-US" altLang="zh-CN" dirty="0" smtClean="0"/>
              <a:t>, zeros(1,11), 2x LTF</a:t>
            </a:r>
            <a:r>
              <a:rPr lang="en-US" altLang="zh-CN" baseline="-25000" dirty="0" smtClean="0"/>
              <a:t>80MHz_secondary</a:t>
            </a:r>
            <a:r>
              <a:rPr lang="en-US" altLang="zh-CN" dirty="0" smtClean="0"/>
              <a:t> ]</a:t>
            </a:r>
            <a:endParaRPr lang="zh-CN" altLang="zh-CN" sz="1200" dirty="0" smtClean="0"/>
          </a:p>
          <a:p>
            <a:pPr lvl="2"/>
            <a:r>
              <a:rPr lang="en-US" altLang="zh-CN" dirty="0" smtClean="0"/>
              <a:t>2x LTF</a:t>
            </a:r>
            <a:r>
              <a:rPr lang="en-US" altLang="zh-CN" baseline="-25000" dirty="0" smtClean="0"/>
              <a:t>80MHz_primary</a:t>
            </a:r>
            <a:r>
              <a:rPr lang="en-US" altLang="zh-CN" dirty="0" smtClean="0"/>
              <a:t>  as agreed for 80MHz 2x HE-LTF</a:t>
            </a:r>
            <a:br>
              <a:rPr lang="en-US" altLang="zh-CN" dirty="0" smtClean="0"/>
            </a:br>
            <a:r>
              <a:rPr lang="en-US" altLang="zh-CN" dirty="0" smtClean="0"/>
              <a:t>= [{1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242-RU}, {2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242-RU}, {central 26-RU}, {3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242-RU}, {4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242-RU}]; </a:t>
            </a:r>
            <a:endParaRPr lang="zh-CN" altLang="zh-CN" sz="1100" dirty="0" smtClean="0"/>
          </a:p>
          <a:p>
            <a:pPr lvl="2"/>
            <a:r>
              <a:rPr lang="en-US" altLang="zh-CN" dirty="0" smtClean="0"/>
              <a:t>2x LTF</a:t>
            </a:r>
            <a:r>
              <a:rPr lang="en-US" altLang="zh-CN" baseline="-25000" dirty="0" smtClean="0"/>
              <a:t>80MHz_secondary</a:t>
            </a:r>
            <a:r>
              <a:rPr lang="en-US" altLang="zh-CN" dirty="0" smtClean="0"/>
              <a:t> </a:t>
            </a:r>
            <a:br>
              <a:rPr lang="en-US" altLang="zh-CN" dirty="0" smtClean="0"/>
            </a:br>
            <a:r>
              <a:rPr lang="en-US" altLang="zh-CN" dirty="0" smtClean="0"/>
              <a:t>= [{1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242-RU}, (-1)*{2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242-RU}, {central 26-RU}, {3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242-RU}, (-1)*{4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242-RU} ];</a:t>
            </a:r>
            <a:endParaRPr lang="zh-CN" altLang="zh-CN" sz="1100" dirty="0" smtClean="0"/>
          </a:p>
          <a:p>
            <a:pPr lvl="1"/>
            <a:r>
              <a:rPr lang="en-US" altLang="zh-CN" dirty="0" smtClean="0"/>
              <a:t>2x HE-LTF</a:t>
            </a:r>
            <a:r>
              <a:rPr lang="en-US" altLang="zh-CN" baseline="-25000" dirty="0" smtClean="0"/>
              <a:t>80+80MHz</a:t>
            </a:r>
            <a:r>
              <a:rPr lang="en-US" altLang="zh-CN" dirty="0" smtClean="0"/>
              <a:t>= [2x LTF</a:t>
            </a:r>
            <a:r>
              <a:rPr lang="en-US" altLang="zh-CN" baseline="-25000" dirty="0" smtClean="0"/>
              <a:t>80MHz_primary</a:t>
            </a:r>
            <a:r>
              <a:rPr lang="en-US" altLang="zh-CN" dirty="0" smtClean="0"/>
              <a:t> , 2x LTF</a:t>
            </a:r>
            <a:r>
              <a:rPr lang="en-US" altLang="zh-CN" baseline="-25000" dirty="0" smtClean="0"/>
              <a:t>80MHz_secondary</a:t>
            </a:r>
            <a:r>
              <a:rPr lang="en-US" altLang="zh-CN" dirty="0" smtClean="0"/>
              <a:t>]</a:t>
            </a:r>
            <a:endParaRPr lang="zh-CN" altLang="zh-CN" sz="120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N</a:t>
            </a:r>
          </a:p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Do you agree to use the 20/40/80/160/80+80MHz 1x</a:t>
            </a:r>
            <a:r>
              <a:rPr lang="en-US" altLang="zh-CN" sz="2000" dirty="0" smtClean="0"/>
              <a:t> </a:t>
            </a:r>
            <a:r>
              <a:rPr lang="en-US" sz="2000" dirty="0" smtClean="0"/>
              <a:t>HE-LTF sequences in slide </a:t>
            </a:r>
            <a:r>
              <a:rPr lang="en-US" altLang="zh-CN" sz="2000" dirty="0" smtClean="0"/>
              <a:t>21-24</a:t>
            </a:r>
            <a:r>
              <a:rPr lang="en-US" sz="2000" dirty="0" smtClean="0"/>
              <a:t>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N</a:t>
            </a:r>
          </a:p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1" y="6475413"/>
            <a:ext cx="2905060" cy="184666"/>
          </a:xfrm>
          <a:noFill/>
        </p:spPr>
        <p:txBody>
          <a:bodyPr/>
          <a:lstStyle/>
          <a:p>
            <a:r>
              <a:rPr lang="en-US" dirty="0" smtClean="0"/>
              <a:t>Le Liu, et. al, </a:t>
            </a:r>
            <a:r>
              <a:rPr lang="en-US" dirty="0" err="1" smtClean="0"/>
              <a:t>Huawei</a:t>
            </a:r>
            <a:r>
              <a:rPr lang="en-US" dirty="0" smtClean="0"/>
              <a:t> Technologies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450368"/>
          <a:ext cx="7391400" cy="264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905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715328"/>
          <a:ext cx="73914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9050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Leo Montreuil</a:t>
                      </a:r>
                      <a:endParaRPr lang="en-US" altLang="zh-CN" sz="12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leo.montreuil@broadcom.com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Venkateswaran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Zhou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1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8209883"/>
              </p:ext>
            </p:extLst>
          </p:nvPr>
        </p:nvGraphicFramePr>
        <p:xfrm>
          <a:off x="762001" y="3738852"/>
          <a:ext cx="7391399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799"/>
                <a:gridCol w="1143000"/>
                <a:gridCol w="1600200"/>
                <a:gridCol w="1295400"/>
                <a:gridCol w="19050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0177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648239"/>
              </p:ext>
            </p:extLst>
          </p:nvPr>
        </p:nvGraphicFramePr>
        <p:xfrm>
          <a:off x="789973" y="4584700"/>
          <a:ext cx="7363427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930"/>
                <a:gridCol w="1139057"/>
                <a:gridCol w="1609040"/>
                <a:gridCol w="1276571"/>
                <a:gridCol w="1923829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6938580"/>
              </p:ext>
            </p:extLst>
          </p:nvPr>
        </p:nvGraphicFramePr>
        <p:xfrm>
          <a:off x="789972" y="1585816"/>
          <a:ext cx="7363428" cy="29988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9828"/>
                <a:gridCol w="1143000"/>
                <a:gridCol w="1600200"/>
                <a:gridCol w="1295400"/>
                <a:gridCol w="1905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 Liu </a:t>
                      </a:r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 </a:t>
                      </a:r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 </a:t>
                      </a:r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 </a:t>
                      </a:r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 </a:t>
                      </a:r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jianhan.Liu@mediatek.com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zh-CN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 </a:t>
                      </a:r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thomas.pare@mediatek.com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zh-CN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 </a:t>
                      </a:r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9"/>
                        </a:rPr>
                        <a:t>chaochun.wang@mediatek.com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zh-CN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 </a:t>
                      </a:r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10"/>
                        </a:rPr>
                        <a:t>james.wang@mediatek.com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zh-CN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 Wu </a:t>
                      </a:r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11"/>
                        </a:rPr>
                        <a:t>tianyu.wu@mediatek.com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zh-CN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 Huang </a:t>
                      </a:r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12"/>
                        </a:rPr>
                        <a:t>russell.huang@mediatek.com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zh-CN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3404476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3606414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154122" y="6475413"/>
            <a:ext cx="13898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Le Liu,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, et. al.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108888</TotalTime>
  <Words>2536</Words>
  <Application>Microsoft Office PowerPoint</Application>
  <PresentationFormat>全屏显示(4:3)</PresentationFormat>
  <Paragraphs>888</Paragraphs>
  <Slides>30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1" baseType="lpstr">
      <vt:lpstr>802-11-Submission</vt:lpstr>
      <vt:lpstr>Remaining HE-LTF Sequence Design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Re-cap</vt:lpstr>
      <vt:lpstr>Objective</vt:lpstr>
      <vt:lpstr>幻灯片 12</vt:lpstr>
      <vt:lpstr>160/80+80MHz 4x HE-LTF sequence</vt:lpstr>
      <vt:lpstr>160 MHz 4X HE-LTF PAPR</vt:lpstr>
      <vt:lpstr>160/80+80MHz 2x HE-LTF sequence</vt:lpstr>
      <vt:lpstr>160 MHz 2X HE-LTF PAPR</vt:lpstr>
      <vt:lpstr>80+80MHz 4X HE-LTF PAPR</vt:lpstr>
      <vt:lpstr>80+80MHz 2X HE-LTF PAPR</vt:lpstr>
      <vt:lpstr>幻灯片 19</vt:lpstr>
      <vt:lpstr>HE-LTF Tone Plan and Pilot Position</vt:lpstr>
      <vt:lpstr>20MHz 1x HE-LTF sequence</vt:lpstr>
      <vt:lpstr>40MHz 1x HE-LTF sequence</vt:lpstr>
      <vt:lpstr>80MHz 1x HE-LTF sequence</vt:lpstr>
      <vt:lpstr>160/80+80MHz 1x HE-LTF sequence</vt:lpstr>
      <vt:lpstr>80+80MHz 1x HE-LTF PAPR</vt:lpstr>
      <vt:lpstr>Summary</vt:lpstr>
      <vt:lpstr>References</vt:lpstr>
      <vt:lpstr>Straw Poll - 1</vt:lpstr>
      <vt:lpstr>Straw Poll - 2</vt:lpstr>
      <vt:lpstr>Straw Poll - 3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l00269963</cp:lastModifiedBy>
  <cp:revision>1836</cp:revision>
  <cp:lastPrinted>1998-02-10T13:28:06Z</cp:lastPrinted>
  <dcterms:created xsi:type="dcterms:W3CDTF">2007-05-21T21:00:37Z</dcterms:created>
  <dcterms:modified xsi:type="dcterms:W3CDTF">2016-01-17T19:32:06Z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new_ms_pID_72543">
    <vt:lpwstr>(3)TDZXeYzGR6o5H2wLE2Ejegg3IroHPs8O5N0J20UAjbfiq0ZR3Y3TSOF+EjTyqjhxlzM4QXwP
a0sxn1LvLUzoIxEZOpCzjB0wIu8+nFMgGWqBXXLZJevt8G6Raiwv7Zm2nN/Va5646Fbi+C9E
WCDhSUv0bK+LTDqopwtuWYkk4AYewgiuTV80gWdS9ed+l9EzHhUpsjLMRZyeaVI4UXhKDktD
AQw3uOceq2xgKOU5OH</vt:lpwstr>
  </property>
  <property fmtid="{D5CDD505-2E9C-101B-9397-08002B2CF9AE}" pid="4" name="_new_ms_pID_725431">
    <vt:lpwstr>FKav0aLUHLtw+Ed75+r3E3KDpqW6hIyhYP13v4NMwfsd4P4G9/f51j
rEFI2LGVk9bAaiFNaoJi5DvLDwJ7j9BJlFFH8MrDp/TohkPb22WY6EPiB2mM/Iei+FJFIIgo
rDOyAmjjhMequcV8lz4t9GcejYq9eBJGUgGbFJdWCBocHbfhyIirUhNUzROJgOFPuqMcBt47
Ie+vQ9ienTBqqDW7oqJvEDRXP4G0WPIVhwuY</vt:lpwstr>
  </property>
  <property fmtid="{D5CDD505-2E9C-101B-9397-08002B2CF9AE}" pid="5" name="_new_ms_pID_725432">
    <vt:lpwstr>3V74b7ZjBudos3udUame1DjEIk7/7Wb+gcA0
Trbt18tqBApTFZz9VfcU/0O+Y428eteN/73b55Ijtcrtnmb2UZpdQxkfomsKV3JwbQBNWTM9
J78MyUvzDc10ZP+B4/LwUA==</vt:lpwstr>
  </property>
</Properties>
</file>