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commentAuthors.xml" ContentType="application/vnd.openxmlformats-officedocument.presentationml.commentAuthors+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17"/>
  </p:notesMasterIdLst>
  <p:handoutMasterIdLst>
    <p:handoutMasterId r:id="rId18"/>
  </p:handoutMasterIdLst>
  <p:sldIdLst>
    <p:sldId id="336" r:id="rId2"/>
    <p:sldId id="366" r:id="rId3"/>
    <p:sldId id="358" r:id="rId4"/>
    <p:sldId id="359" r:id="rId5"/>
    <p:sldId id="360" r:id="rId6"/>
    <p:sldId id="361" r:id="rId7"/>
    <p:sldId id="362" r:id="rId8"/>
    <p:sldId id="363" r:id="rId9"/>
    <p:sldId id="364" r:id="rId10"/>
    <p:sldId id="365" r:id="rId11"/>
    <p:sldId id="304" r:id="rId12"/>
    <p:sldId id="340" r:id="rId13"/>
    <p:sldId id="354" r:id="rId14"/>
    <p:sldId id="355" r:id="rId15"/>
    <p:sldId id="350"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448" userDrawn="1">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Yang Xun" initials="yx"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706" autoAdjust="0"/>
    <p:restoredTop sz="95501" autoAdjust="0"/>
  </p:normalViewPr>
  <p:slideViewPr>
    <p:cSldViewPr>
      <p:cViewPr varScale="1">
        <p:scale>
          <a:sx n="70" d="100"/>
          <a:sy n="70" d="100"/>
        </p:scale>
        <p:origin x="-1410" y="-108"/>
      </p:cViewPr>
      <p:guideLst>
        <p:guide orient="horz" pos="2448"/>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Title</a:t>
            </a:r>
            <a:endParaRPr lang="en-US" dirty="0"/>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dirty="0"/>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dirty="0"/>
              <a:t>Page </a:t>
            </a:r>
            <a:fld id="{3F99EF29-387F-42BB-8A81-132E16DF8442}" type="slidenum">
              <a:rPr lang="en-US"/>
              <a:pPr>
                <a:defRPr/>
              </a:pPr>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xmlns="" val="25583798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Title</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dirty="0"/>
              <a:t>Month Year</a:t>
            </a:r>
          </a:p>
        </p:txBody>
      </p:sp>
      <p:sp>
        <p:nvSpPr>
          <p:cNvPr id="922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a:t>Page </a:t>
            </a:r>
            <a:fld id="{870C1BA4-1CEE-4CD8-8532-343A8D2B3155}" type="slidenum">
              <a:rPr lang="en-US"/>
              <a:pPr>
                <a:defRPr/>
              </a:pPr>
              <a:t>‹#›</a:t>
            </a:fld>
            <a:endParaRPr lang="en-US"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xmlns="" val="155109202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67085262-DAF8-40EB-B101-2C509DD64786}"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fr-FR" altLang="zh-CN" dirty="0" smtClean="0"/>
              <a:t>David Xun Yang et al. (Huawei)</a:t>
            </a:r>
            <a:endParaRPr lang="en-US" altLang="zh-CN"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fr-FR" altLang="zh-CN" dirty="0" smtClean="0"/>
              <a:t>David Xun Yang et al. (Huawei)</a:t>
            </a:r>
            <a:endParaRPr lang="en-US" altLang="zh-CN"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78767F8E-C671-44AE-B57E-1FAC75A3C92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fr-FR" altLang="zh-CN" dirty="0" smtClean="0"/>
              <a:t>David Xun Yang et al. (Huawei)</a:t>
            </a:r>
            <a:endParaRPr lang="en-US" altLang="zh-CN"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5C694010-9FAD-4A5E-AE03-53FD22EA53F4}"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685800" y="2043906"/>
            <a:ext cx="7772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3099D1E7-2CFE-4362-BB72-AF97192842EA}"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fr-FR" altLang="zh-CN" dirty="0" smtClean="0"/>
              <a:t>David Xun Yang et al. (Huawei)</a:t>
            </a:r>
            <a:endParaRPr lang="en-US" altLang="zh-CN"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9CC4226-5898-4289-B3B7-B3B638472375}"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fr-FR" altLang="zh-CN" dirty="0" smtClean="0"/>
              <a:t>David Xun Yang et al. (Huawei)</a:t>
            </a:r>
            <a:endParaRPr lang="en-US" altLang="zh-CN"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fr-FR" altLang="zh-CN" dirty="0" smtClean="0"/>
              <a:t>David Xun Yang et al. (Huawei)</a:t>
            </a:r>
            <a:endParaRPr lang="en-US" altLang="zh-CN"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852FA7AA-22C1-4E97-88D6-3976232AE53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fr-FR" altLang="zh-CN" dirty="0" smtClean="0"/>
              <a:t>David Xun Yang et al. (Huawei)</a:t>
            </a:r>
            <a:endParaRPr lang="en-US" altLang="zh-CN" dirty="0"/>
          </a:p>
        </p:txBody>
      </p:sp>
      <p:sp>
        <p:nvSpPr>
          <p:cNvPr id="8" name="Rectangle 6"/>
          <p:cNvSpPr>
            <a:spLocks noGrp="1" noChangeArrowheads="1"/>
          </p:cNvSpPr>
          <p:nvPr>
            <p:ph type="sldNum" sz="quarter" idx="11"/>
          </p:nvPr>
        </p:nvSpPr>
        <p:spPr>
          <a:ln/>
        </p:spPr>
        <p:txBody>
          <a:bodyPr/>
          <a:lstStyle>
            <a:lvl1pPr>
              <a:defRPr/>
            </a:lvl1pPr>
          </a:lstStyle>
          <a:p>
            <a:pPr>
              <a:defRPr/>
            </a:pPr>
            <a:r>
              <a:rPr lang="en-US" dirty="0"/>
              <a:t>Slide </a:t>
            </a:r>
            <a:fld id="{829B3BF4-2FB5-48DF-B7F8-378C94E27CDE}"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fr-FR" altLang="zh-CN" dirty="0" smtClean="0"/>
              <a:t>David Xun Yang et al. (Huawei)</a:t>
            </a:r>
            <a:endParaRPr lang="en-US" altLang="zh-CN" dirty="0"/>
          </a:p>
        </p:txBody>
      </p:sp>
      <p:sp>
        <p:nvSpPr>
          <p:cNvPr id="4" name="Rectangle 6"/>
          <p:cNvSpPr>
            <a:spLocks noGrp="1" noChangeArrowheads="1"/>
          </p:cNvSpPr>
          <p:nvPr>
            <p:ph type="sldNum" sz="quarter" idx="11"/>
          </p:nvPr>
        </p:nvSpPr>
        <p:spPr>
          <a:ln/>
        </p:spPr>
        <p:txBody>
          <a:bodyPr/>
          <a:lstStyle>
            <a:lvl1pPr>
              <a:defRPr/>
            </a:lvl1pPr>
          </a:lstStyle>
          <a:p>
            <a:pPr>
              <a:defRPr/>
            </a:pPr>
            <a:r>
              <a:rPr lang="en-US" dirty="0"/>
              <a:t>Slide </a:t>
            </a:r>
            <a:fld id="{2EA5A18A-0502-4C7F-91C7-3FAD3C70332A}"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fr-FR" altLang="zh-CN" dirty="0" smtClean="0"/>
              <a:t>David Xun Yang et al. (Huawei)</a:t>
            </a:r>
            <a:endParaRPr lang="en-US" altLang="zh-CN" dirty="0"/>
          </a:p>
        </p:txBody>
      </p:sp>
      <p:sp>
        <p:nvSpPr>
          <p:cNvPr id="3" name="Rectangle 6"/>
          <p:cNvSpPr>
            <a:spLocks noGrp="1" noChangeArrowheads="1"/>
          </p:cNvSpPr>
          <p:nvPr>
            <p:ph type="sldNum" sz="quarter" idx="11"/>
          </p:nvPr>
        </p:nvSpPr>
        <p:spPr>
          <a:ln/>
        </p:spPr>
        <p:txBody>
          <a:bodyPr/>
          <a:lstStyle>
            <a:lvl1pPr>
              <a:defRPr/>
            </a:lvl1pPr>
          </a:lstStyle>
          <a:p>
            <a:pPr>
              <a:defRPr/>
            </a:pPr>
            <a:r>
              <a:rPr lang="en-US" dirty="0"/>
              <a:t>Slide </a:t>
            </a:r>
            <a:fld id="{57D10478-073E-41FC-8CD8-273C831393D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fr-FR" altLang="zh-CN" dirty="0" smtClean="0"/>
              <a:t>David Xun Yang et al. (Huawei)</a:t>
            </a:r>
            <a:endParaRPr lang="en-US" altLang="zh-CN"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62DA8EA7-967B-44C3-81AE-E347CC116DAC}"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fr-FR" altLang="zh-CN" dirty="0" smtClean="0"/>
              <a:t>David Xun Yang et al. (Huawei)</a:t>
            </a:r>
            <a:endParaRPr lang="en-US" altLang="zh-CN"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4E488B76-7930-427E-B17C-4A951210E5AC}" type="slidenum">
              <a:rPr lang="en-US"/>
              <a:pPr>
                <a:defRPr/>
              </a:pPr>
              <a:t>‹#›</a:t>
            </a:fld>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fr-FR" dirty="0" smtClean="0"/>
              <a:t>David Xun Yang et al. (Huawei)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dirty="0"/>
              <a:t>Slide </a:t>
            </a:r>
            <a:fld id="{1020D93E-1000-485A-B4A0-9946B8CFFE0D}" type="slidenum">
              <a:rPr lang="en-US"/>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18145" cy="184666"/>
          </a:xfrm>
          <a:prstGeom prst="rect">
            <a:avLst/>
          </a:prstGeom>
          <a:noFill/>
          <a:ln w="9525">
            <a:noFill/>
            <a:miter lim="800000"/>
            <a:headEnd/>
            <a:tailEnd/>
          </a:ln>
          <a:effectLst/>
        </p:spPr>
        <p:txBody>
          <a:bodyPr wrap="none" lIns="0" tIns="0" rIns="0" bIns="0">
            <a:spAutoFit/>
          </a:bodyPr>
          <a:lstStyle/>
          <a:p>
            <a:pPr>
              <a:defRPr/>
            </a:pPr>
            <a:r>
              <a:rPr lang="en-US" dirty="0" smtClean="0"/>
              <a:t>Submission</a:t>
            </a:r>
            <a:endParaRPr lang="en-US" dirty="0"/>
          </a:p>
        </p:txBody>
      </p:sp>
      <p:sp>
        <p:nvSpPr>
          <p:cNvPr id="1034" name="Line 10"/>
          <p:cNvSpPr>
            <a:spLocks noChangeShapeType="1"/>
          </p:cNvSpPr>
          <p:nvPr userDrawn="1"/>
        </p:nvSpPr>
        <p:spPr bwMode="auto">
          <a:xfrm>
            <a:off x="7620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7" name="TextBox 16"/>
          <p:cNvSpPr txBox="1"/>
          <p:nvPr userDrawn="1"/>
        </p:nvSpPr>
        <p:spPr>
          <a:xfrm>
            <a:off x="3581401" y="303340"/>
            <a:ext cx="4876800" cy="307777"/>
          </a:xfrm>
          <a:prstGeom prst="rect">
            <a:avLst/>
          </a:prstGeom>
          <a:noFill/>
        </p:spPr>
        <p:txBody>
          <a:bodyPr wrap="square" rtlCol="0">
            <a:spAutoFit/>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802.11-16/</a:t>
            </a:r>
            <a:r>
              <a:rPr kumimoji="0" lang="en-US" altLang="ja-JP" sz="14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0051</a:t>
            </a:r>
            <a:r>
              <a:rPr kumimoji="0" lang="en-GB" sz="14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r1</a:t>
            </a:r>
            <a:endParaRPr kumimoji="0" lang="en-GB" sz="14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
        <p:nvSpPr>
          <p:cNvPr id="11" name="TextBox 10"/>
          <p:cNvSpPr txBox="1"/>
          <p:nvPr userDrawn="1"/>
        </p:nvSpPr>
        <p:spPr>
          <a:xfrm>
            <a:off x="381001" y="303340"/>
            <a:ext cx="1295399" cy="307777"/>
          </a:xfrm>
          <a:prstGeom prst="rect">
            <a:avLst/>
          </a:prstGeom>
          <a:noFill/>
        </p:spPr>
        <p:txBody>
          <a:bodyPr wrap="square" rtlCol="0">
            <a:spAutoFit/>
          </a:bodyPr>
          <a:lstStyle/>
          <a:p>
            <a:pPr algn="r"/>
            <a:r>
              <a:rPr lang="en-US" sz="1400" b="1" dirty="0" smtClean="0"/>
              <a:t>Jan 2016</a:t>
            </a:r>
            <a:endParaRPr lang="en-US" sz="14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3.bin"/></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mailto:mujtaba@apple.com" TargetMode="External"/><Relationship Id="rId2" Type="http://schemas.openxmlformats.org/officeDocument/2006/relationships/hyperlink" Target="mailto:joonsuk@apple.com" TargetMode="External"/><Relationship Id="rId1" Type="http://schemas.openxmlformats.org/officeDocument/2006/relationships/slideLayout" Target="../slideLayouts/slideLayout2.xml"/><Relationship Id="rId6" Type="http://schemas.openxmlformats.org/officeDocument/2006/relationships/hyperlink" Target="mailto:chartman@apple.com" TargetMode="External"/><Relationship Id="rId5" Type="http://schemas.openxmlformats.org/officeDocument/2006/relationships/hyperlink" Target="mailto:ericwong@apple.com" TargetMode="External"/><Relationship Id="rId4" Type="http://schemas.openxmlformats.org/officeDocument/2006/relationships/hyperlink" Target="mailto:guoqing_li@apple.com" TargetMode="External"/></Relationships>
</file>

<file path=ppt/slides/_rels/slide7.xml.rels><?xml version="1.0" encoding="UTF-8" standalone="yes"?>
<Relationships xmlns="http://schemas.openxmlformats.org/package/2006/relationships"><Relationship Id="rId2" Type="http://schemas.openxmlformats.org/officeDocument/2006/relationships/hyperlink" Target="mailto:rporat@broadcom.co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mailto:pmonajem@cisco.com" TargetMode="External"/><Relationship Id="rId3" Type="http://schemas.openxmlformats.org/officeDocument/2006/relationships/hyperlink" Target="mailto:lv.kaiying@zte.com.cn" TargetMode="External"/><Relationship Id="rId7" Type="http://schemas.openxmlformats.org/officeDocument/2006/relationships/hyperlink" Target="mailto:brianh@cisco.com" TargetMode="External"/><Relationship Id="rId2" Type="http://schemas.openxmlformats.org/officeDocument/2006/relationships/hyperlink" Target="mailto:sun.bo1@zte.com.cn" TargetMode="External"/><Relationship Id="rId1" Type="http://schemas.openxmlformats.org/officeDocument/2006/relationships/slideLayout" Target="../slideLayouts/slideLayout2.xml"/><Relationship Id="rId6" Type="http://schemas.openxmlformats.org/officeDocument/2006/relationships/hyperlink" Target="mailto:xing.weimin@zte.com.cn" TargetMode="External"/><Relationship Id="rId5" Type="http://schemas.openxmlformats.org/officeDocument/2006/relationships/hyperlink" Target="mailto:yao.ke5@zte.com.cn" TargetMode="External"/><Relationship Id="rId4" Type="http://schemas.openxmlformats.org/officeDocument/2006/relationships/hyperlink" Target="mailto:yfang@ztetx.com"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294967295"/>
          </p:nvPr>
        </p:nvSpPr>
        <p:spPr>
          <a:xfrm>
            <a:off x="4344988" y="6475413"/>
            <a:ext cx="684212" cy="182562"/>
          </a:xfrm>
          <a:prstGeom prst="rect">
            <a:avLst/>
          </a:prstGeom>
        </p:spPr>
        <p:txBody>
          <a:bodyPr/>
          <a:lstStyle/>
          <a:p>
            <a:pPr>
              <a:defRPr/>
            </a:pPr>
            <a:r>
              <a:rPr lang="en-US" dirty="0" smtClean="0"/>
              <a:t>Slide </a:t>
            </a:r>
            <a:fld id="{C1789BC7-C074-42CC-ADF8-5107DF6BD1C1}" type="slidenum">
              <a:rPr lang="en-US" smtClean="0"/>
              <a:pPr>
                <a:defRPr/>
              </a:pPr>
              <a:t>1</a:t>
            </a:fld>
            <a:endParaRPr lang="en-US" dirty="0"/>
          </a:p>
        </p:txBody>
      </p:sp>
      <p:sp>
        <p:nvSpPr>
          <p:cNvPr id="9" name="Rectangle 5"/>
          <p:cNvSpPr>
            <a:spLocks noGrp="1" noChangeArrowheads="1"/>
          </p:cNvSpPr>
          <p:nvPr>
            <p:ph type="ftr" sz="quarter" idx="11"/>
          </p:nvPr>
        </p:nvSpPr>
        <p:spPr>
          <a:xfrm>
            <a:off x="6501026" y="6475413"/>
            <a:ext cx="1990673" cy="184666"/>
          </a:xfrm>
          <a:ln/>
        </p:spPr>
        <p:txBody>
          <a:bodyPr/>
          <a:lstStyle>
            <a:lvl1pPr>
              <a:defRPr>
                <a:solidFill>
                  <a:schemeClr val="tx1"/>
                </a:solidFill>
              </a:defRPr>
            </a:lvl1pPr>
          </a:lstStyle>
          <a:p>
            <a:pPr>
              <a:defRPr/>
            </a:pPr>
            <a:r>
              <a:rPr lang="fr-FR" altLang="zh-CN" dirty="0" smtClean="0"/>
              <a:t>David Xun Yang et al. (Huawei)</a:t>
            </a:r>
            <a:endParaRPr lang="en-US" altLang="zh-CN" dirty="0"/>
          </a:p>
        </p:txBody>
      </p:sp>
      <p:sp>
        <p:nvSpPr>
          <p:cNvPr id="7" name="Rectangle 2"/>
          <p:cNvSpPr>
            <a:spLocks noGrp="1" noChangeArrowheads="1"/>
          </p:cNvSpPr>
          <p:nvPr>
            <p:ph type="title"/>
          </p:nvPr>
        </p:nvSpPr>
        <p:spPr>
          <a:xfrm>
            <a:off x="838200" y="762000"/>
            <a:ext cx="7772400" cy="1066800"/>
          </a:xfrm>
          <a:noFill/>
        </p:spPr>
        <p:txBody>
          <a:bodyPr/>
          <a:lstStyle/>
          <a:p>
            <a:r>
              <a:rPr lang="en-US" sz="2800" dirty="0" smtClean="0"/>
              <a:t>Response Given Trigger Frame Type</a:t>
            </a:r>
          </a:p>
        </p:txBody>
      </p:sp>
      <p:sp>
        <p:nvSpPr>
          <p:cNvPr id="10" name="Rectangle 6"/>
          <p:cNvSpPr>
            <a:spLocks noGrp="1" noChangeArrowheads="1"/>
          </p:cNvSpPr>
          <p:nvPr>
            <p:ph idx="1"/>
          </p:nvPr>
        </p:nvSpPr>
        <p:spPr>
          <a:xfrm>
            <a:off x="685800" y="1600200"/>
            <a:ext cx="7772400" cy="4114800"/>
          </a:xfrm>
          <a:noFill/>
        </p:spPr>
        <p:txBody>
          <a:bodyPr/>
          <a:lstStyle/>
          <a:p>
            <a:pPr algn="ctr">
              <a:buFontTx/>
              <a:buNone/>
            </a:pPr>
            <a:r>
              <a:rPr lang="en-US" sz="2000" dirty="0" smtClean="0"/>
              <a:t>Date:</a:t>
            </a:r>
            <a:r>
              <a:rPr lang="en-US" sz="2000" b="0" dirty="0" smtClean="0"/>
              <a:t> 2016-01-17</a:t>
            </a:r>
          </a:p>
        </p:txBody>
      </p:sp>
      <p:graphicFrame>
        <p:nvGraphicFramePr>
          <p:cNvPr id="13" name="Table 12"/>
          <p:cNvGraphicFramePr>
            <a:graphicFrameLocks noGrp="1"/>
          </p:cNvGraphicFramePr>
          <p:nvPr/>
        </p:nvGraphicFramePr>
        <p:xfrm>
          <a:off x="838200" y="2217999"/>
          <a:ext cx="7467600" cy="4030401"/>
        </p:xfrm>
        <a:graphic>
          <a:graphicData uri="http://schemas.openxmlformats.org/drawingml/2006/table">
            <a:tbl>
              <a:tblPr firstRow="1" bandRow="1">
                <a:tableStyleId>{F5AB1C69-6EDB-4FF4-983F-18BD219EF322}</a:tableStyleId>
              </a:tblPr>
              <a:tblGrid>
                <a:gridCol w="1600200"/>
                <a:gridCol w="1072415"/>
                <a:gridCol w="1823185"/>
                <a:gridCol w="1163855"/>
                <a:gridCol w="1807945"/>
              </a:tblGrid>
              <a:tr h="228230">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801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latin typeface="+mn-lt"/>
                          <a:ea typeface="Times New Roman"/>
                          <a:cs typeface="Arial"/>
                        </a:rPr>
                        <a:t>Ross </a:t>
                      </a:r>
                      <a:r>
                        <a:rPr lang="en-US" altLang="zh-CN" sz="1200" dirty="0" err="1" smtClean="0">
                          <a:latin typeface="+mn-lt"/>
                          <a:ea typeface="Times New Roman"/>
                          <a:cs typeface="Arial"/>
                        </a:rPr>
                        <a:t>Jian</a:t>
                      </a:r>
                      <a:r>
                        <a:rPr lang="en-US" altLang="zh-CN" sz="1200" baseline="0" dirty="0" smtClean="0">
                          <a:latin typeface="+mn-lt"/>
                          <a:ea typeface="Times New Roman"/>
                          <a:cs typeface="Arial"/>
                        </a:rPr>
                        <a:t> </a:t>
                      </a:r>
                      <a:r>
                        <a:rPr lang="en-US" altLang="zh-CN" sz="1200" baseline="0" dirty="0" smtClean="0">
                          <a:latin typeface="+mn-lt"/>
                          <a:ea typeface="Times New Roman"/>
                          <a:cs typeface="Arial"/>
                        </a:rPr>
                        <a:t>Yu</a:t>
                      </a:r>
                      <a:endParaRPr lang="en-US" altLang="zh-CN"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F1-17, Huawei Base, </a:t>
                      </a:r>
                      <a:r>
                        <a:rPr lang="en-US" sz="1000" dirty="0" err="1">
                          <a:solidFill>
                            <a:srgbClr val="000000"/>
                          </a:solidFill>
                          <a:latin typeface="Times New Roman"/>
                          <a:ea typeface="Times New Roman"/>
                          <a:cs typeface="Arial"/>
                        </a:rPr>
                        <a:t>Bantian</a:t>
                      </a:r>
                      <a:r>
                        <a:rPr lang="en-US" sz="1000" dirty="0">
                          <a:solidFill>
                            <a:srgbClr val="000000"/>
                          </a:solidFill>
                          <a:latin typeface="Times New Roman"/>
                          <a:ea typeface="Times New Roman"/>
                          <a:cs typeface="Arial"/>
                        </a:rPr>
                        <a:t>, Shenzhen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Times New Roman"/>
                          <a:ea typeface="Times New Roman"/>
                          <a:cs typeface="Arial"/>
                        </a:rPr>
                        <a:t>ross.yujian@huawei.com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801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rgbClr val="000000"/>
                          </a:solidFill>
                          <a:latin typeface="+mn-lt"/>
                          <a:ea typeface="Times New Roman"/>
                          <a:cs typeface="Arial"/>
                        </a:rPr>
                        <a:t>David X. Yang</a:t>
                      </a:r>
                      <a:endParaRPr lang="en-US" altLang="zh-CN"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F1-17, Huawei Base, </a:t>
                      </a:r>
                      <a:r>
                        <a:rPr lang="en-US" sz="1000" dirty="0" err="1">
                          <a:solidFill>
                            <a:srgbClr val="000000"/>
                          </a:solidFill>
                          <a:latin typeface="Times New Roman"/>
                          <a:ea typeface="Times New Roman"/>
                          <a:cs typeface="Arial"/>
                        </a:rPr>
                        <a:t>Bantian</a:t>
                      </a:r>
                      <a:r>
                        <a:rPr lang="en-US" sz="1000" dirty="0">
                          <a:solidFill>
                            <a:srgbClr val="000000"/>
                          </a:solidFill>
                          <a:latin typeface="Times New Roman"/>
                          <a:ea typeface="Times New Roman"/>
                          <a:cs typeface="Arial"/>
                        </a:rPr>
                        <a:t>, Shenzhen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david.yangxun@huawei.com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8011">
                <a:tc>
                  <a:txBody>
                    <a:bodyPr/>
                    <a:lstStyle/>
                    <a:p>
                      <a:pPr marL="0" marR="0" algn="ctr">
                        <a:spcBef>
                          <a:spcPts val="0"/>
                        </a:spcBef>
                        <a:spcAft>
                          <a:spcPts val="0"/>
                        </a:spcAft>
                      </a:pPr>
                      <a:r>
                        <a:rPr lang="en-US" sz="1200" dirty="0">
                          <a:solidFill>
                            <a:srgbClr val="000000"/>
                          </a:solidFill>
                          <a:latin typeface="Times New Roman"/>
                          <a:ea typeface="Times New Roman"/>
                          <a:cs typeface="Arial"/>
                        </a:rPr>
                        <a:t>Peter Loc</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Huawei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peterloc@iwirelesstech.com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3370">
                <a:tc>
                  <a:txBody>
                    <a:bodyPr/>
                    <a:lstStyle/>
                    <a:p>
                      <a:pPr marL="0" marR="0" algn="ctr">
                        <a:spcBef>
                          <a:spcPts val="0"/>
                        </a:spcBef>
                        <a:spcAft>
                          <a:spcPts val="0"/>
                        </a:spcAft>
                      </a:pPr>
                      <a:r>
                        <a:rPr lang="en-US" sz="1200" dirty="0">
                          <a:solidFill>
                            <a:srgbClr val="000000"/>
                          </a:solidFill>
                          <a:latin typeface="Times New Roman"/>
                          <a:ea typeface="Times New Roman"/>
                          <a:cs typeface="Arial"/>
                        </a:rPr>
                        <a:t>Le Liu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F1-17, Huawei Base, </a:t>
                      </a:r>
                      <a:r>
                        <a:rPr lang="en-US" sz="1000" dirty="0" err="1">
                          <a:solidFill>
                            <a:srgbClr val="000000"/>
                          </a:solidFill>
                          <a:latin typeface="Times New Roman"/>
                          <a:ea typeface="Times New Roman"/>
                          <a:cs typeface="Arial"/>
                        </a:rPr>
                        <a:t>Bantian</a:t>
                      </a:r>
                      <a:r>
                        <a:rPr lang="en-US" sz="1000" dirty="0">
                          <a:solidFill>
                            <a:srgbClr val="000000"/>
                          </a:solidFill>
                          <a:latin typeface="Times New Roman"/>
                          <a:ea typeface="Times New Roman"/>
                          <a:cs typeface="Arial"/>
                        </a:rPr>
                        <a:t>, Shenzhen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+86-18601656691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liule@huawei.com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3370">
                <a:tc>
                  <a:txBody>
                    <a:bodyPr/>
                    <a:lstStyle/>
                    <a:p>
                      <a:pPr marL="0" marR="0" algn="ctr">
                        <a:spcBef>
                          <a:spcPts val="0"/>
                        </a:spcBef>
                        <a:spcAft>
                          <a:spcPts val="0"/>
                        </a:spcAft>
                      </a:pPr>
                      <a:r>
                        <a:rPr lang="en-US" sz="1200" dirty="0">
                          <a:solidFill>
                            <a:srgbClr val="000000"/>
                          </a:solidFill>
                          <a:latin typeface="Times New Roman"/>
                          <a:ea typeface="Times New Roman"/>
                          <a:cs typeface="Arial"/>
                        </a:rPr>
                        <a:t>Jun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jun.l@huawei.com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3370">
                <a:tc>
                  <a:txBody>
                    <a:bodyPr/>
                    <a:lstStyle/>
                    <a:p>
                      <a:pPr marL="0" marR="0" algn="ctr">
                        <a:spcBef>
                          <a:spcPts val="0"/>
                        </a:spcBef>
                        <a:spcAft>
                          <a:spcPts val="0"/>
                        </a:spcAft>
                      </a:pPr>
                      <a:r>
                        <a:rPr lang="en-US" sz="1200" dirty="0">
                          <a:solidFill>
                            <a:srgbClr val="000000"/>
                          </a:solidFill>
                          <a:latin typeface="Times New Roman"/>
                          <a:ea typeface="Times New Roman"/>
                          <a:cs typeface="Arial"/>
                        </a:rPr>
                        <a:t>Yi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F1-17, Huawei Base, Bantian, Shenzhen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+86-18665891036</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Roy.luoyi@huawei.com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3370">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Yingpei</a:t>
                      </a:r>
                      <a:r>
                        <a:rPr lang="en-US" sz="1200" dirty="0">
                          <a:solidFill>
                            <a:srgbClr val="000000"/>
                          </a:solidFill>
                          <a:latin typeface="Times New Roman"/>
                          <a:ea typeface="Times New Roman"/>
                          <a:cs typeface="Arial"/>
                        </a:rPr>
                        <a:t> 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linyingpei@huawei.com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3370">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Jiyong</a:t>
                      </a:r>
                      <a:r>
                        <a:rPr lang="en-US" sz="1200" dirty="0">
                          <a:solidFill>
                            <a:srgbClr val="000000"/>
                          </a:solidFill>
                          <a:latin typeface="Times New Roman"/>
                          <a:ea typeface="Times New Roman"/>
                          <a:cs typeface="Arial"/>
                        </a:rPr>
                        <a:t> Pang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pangjiyong@huawei.com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95055">
                <a:tc>
                  <a:txBody>
                    <a:bodyPr/>
                    <a:lstStyle/>
                    <a:p>
                      <a:pPr marL="0" marR="0" algn="ctr">
                        <a:spcBef>
                          <a:spcPts val="0"/>
                        </a:spcBef>
                        <a:spcAft>
                          <a:spcPts val="0"/>
                        </a:spcAft>
                      </a:pPr>
                      <a:r>
                        <a:rPr lang="en-US" sz="1200" dirty="0">
                          <a:solidFill>
                            <a:srgbClr val="000000"/>
                          </a:solidFill>
                          <a:latin typeface="Times New Roman"/>
                          <a:ea typeface="Times New Roman"/>
                          <a:cs typeface="Arial"/>
                        </a:rPr>
                        <a:t>Zhigang Rong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10180 Telesis Court, Suite 365, San Diego, CA  92121 NA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zhigang.rong@huawei.com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3370">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Rob Sun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303 Terry Fox, Suite 400 Kanata, Ottawa, Canada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Rob.Sun@huawei.com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95055">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Yunsong</a:t>
                      </a:r>
                      <a:r>
                        <a:rPr lang="en-US" sz="1200" dirty="0">
                          <a:solidFill>
                            <a:srgbClr val="000000"/>
                          </a:solidFill>
                          <a:latin typeface="Times New Roman"/>
                          <a:ea typeface="Times New Roman"/>
                          <a:cs typeface="Arial"/>
                        </a:rPr>
                        <a:t>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10180 Telesis Court, Suite 365, San Diego, CA  92121 NA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yangyunsong@huawei.com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3370">
                <a:tc>
                  <a:txBody>
                    <a:bodyPr/>
                    <a:lstStyle/>
                    <a:p>
                      <a:pPr marL="0" marR="0" algn="ctr">
                        <a:spcBef>
                          <a:spcPts val="0"/>
                        </a:spcBef>
                        <a:spcAft>
                          <a:spcPts val="0"/>
                        </a:spcAft>
                      </a:pPr>
                      <a:r>
                        <a:rPr lang="en-US" sz="1200" dirty="0">
                          <a:solidFill>
                            <a:srgbClr val="000000"/>
                          </a:solidFill>
                          <a:latin typeface="Times New Roman"/>
                          <a:ea typeface="Times New Roman"/>
                          <a:cs typeface="Arial"/>
                        </a:rPr>
                        <a:t>Junghoon Suh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303 Terry Fox, Suite 400 Kanata, Ottawa, Canada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Junghoon.Suh@huawei.com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35961053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smtClean="0"/>
              <a:t>Slide </a:t>
            </a:r>
            <a:fld id="{E7E6215C-0148-4EB1-A390-22B113FC486F}" type="slidenum">
              <a:rPr lang="en-US" smtClean="0"/>
              <a:pPr>
                <a:defRPr/>
              </a:pPr>
              <a:t>10</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13" name="Table 12"/>
          <p:cNvGraphicFramePr>
            <a:graphicFrameLocks noGrp="1"/>
          </p:cNvGraphicFramePr>
          <p:nvPr>
            <p:extLst>
              <p:ext uri="{D42A27DB-BD31-4B8C-83A1-F6EECF244321}">
                <p14:modId xmlns:p14="http://schemas.microsoft.com/office/powerpoint/2010/main" xmlns="" val="3873606414"/>
              </p:ext>
            </p:extLst>
          </p:nvPr>
        </p:nvGraphicFramePr>
        <p:xfrm>
          <a:off x="381000" y="1193248"/>
          <a:ext cx="8153400" cy="1641392"/>
        </p:xfrm>
        <a:graphic>
          <a:graphicData uri="http://schemas.openxmlformats.org/drawingml/2006/table">
            <a:tbl>
              <a:tblPr firstRow="1" bandRow="1">
                <a:tableStyleId>{F5AB1C69-6EDB-4FF4-983F-18BD219EF322}</a:tableStyleId>
              </a:tblPr>
              <a:tblGrid>
                <a:gridCol w="1630680"/>
                <a:gridCol w="1287379"/>
                <a:gridCol w="1802331"/>
                <a:gridCol w="1375610"/>
                <a:gridCol w="20574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Masahito</a:t>
                      </a:r>
                      <a:r>
                        <a:rPr lang="en-US" sz="1100" baseline="0" dirty="0" smtClean="0">
                          <a:solidFill>
                            <a:srgbClr val="000000"/>
                          </a:solidFill>
                          <a:latin typeface="+mn-lt"/>
                          <a:ea typeface="Times New Roman"/>
                          <a:cs typeface="Arial"/>
                        </a:rPr>
                        <a:t> Mori</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100" dirty="0" smtClean="0">
                          <a:solidFill>
                            <a:srgbClr val="000000"/>
                          </a:solidFill>
                          <a:latin typeface="+mn-lt"/>
                          <a:ea typeface="Times New Roman"/>
                          <a:cs typeface="Arial"/>
                        </a:rPr>
                        <a:t>Sony Corp.</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Masahito.Mori@jp.sony.com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Yusuke</a:t>
                      </a:r>
                      <a:r>
                        <a:rPr lang="en-US" sz="1100" baseline="0" dirty="0" smtClean="0">
                          <a:solidFill>
                            <a:srgbClr val="000000"/>
                          </a:solidFill>
                          <a:latin typeface="+mn-lt"/>
                          <a:ea typeface="Times New Roman"/>
                          <a:cs typeface="Arial"/>
                        </a:rPr>
                        <a:t> Tanaka</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YusukeC.Tanaka@jp.sony.com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100" dirty="0" smtClean="0"/>
                        <a:t>Yuichi Morioka</a:t>
                      </a:r>
                      <a:endParaRPr lang="en-US" sz="11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altLang="ja-JP" sz="1100" dirty="0" smtClean="0">
                          <a:solidFill>
                            <a:srgbClr val="000000"/>
                          </a:solidFill>
                          <a:latin typeface="+mn-lt"/>
                          <a:ea typeface="Times New Roman"/>
                          <a:cs typeface="Arial"/>
                        </a:rPr>
                        <a:t>Yuichi.Morioka@jp.sony.com</a:t>
                      </a:r>
                      <a:endParaRPr lang="en-US" altLang="ja-JP"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100" dirty="0" smtClean="0">
                          <a:latin typeface="+mn-lt"/>
                        </a:rPr>
                        <a:t>Kazuyuki Sakoda</a:t>
                      </a:r>
                      <a:endParaRPr lang="en-US" sz="1100" dirty="0">
                        <a:latin typeface="+mn-lt"/>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Kazuyuki.Sakoda@am.sony.com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William</a:t>
                      </a:r>
                      <a:r>
                        <a:rPr lang="en-US" sz="1100" baseline="0" dirty="0" smtClean="0">
                          <a:solidFill>
                            <a:srgbClr val="000000"/>
                          </a:solidFill>
                          <a:latin typeface="+mn-lt"/>
                          <a:ea typeface="Times New Roman"/>
                          <a:cs typeface="Arial"/>
                        </a:rPr>
                        <a:t> Carney</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William.Carney@am.sony.com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20080347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a:xfrm>
            <a:off x="685800" y="1981200"/>
            <a:ext cx="7772400" cy="4419600"/>
          </a:xfrm>
        </p:spPr>
        <p:txBody>
          <a:bodyPr/>
          <a:lstStyle/>
          <a:p>
            <a:pPr marL="342900" lvl="1" indent="-342900">
              <a:spcBef>
                <a:spcPts val="600"/>
              </a:spcBef>
              <a:spcAft>
                <a:spcPts val="600"/>
              </a:spcAft>
              <a:buFontTx/>
              <a:buChar char="•"/>
            </a:pPr>
            <a:r>
              <a:rPr lang="en-US" altLang="ja-JP" sz="1800" b="1" dirty="0" smtClean="0">
                <a:latin typeface="Times" pitchFamily="18" charset="0"/>
              </a:rPr>
              <a:t>Trigger type (allowed response type / Trigger frame variant) is in the common info field to indicate the allowed response type of the UL MAC frames</a:t>
            </a:r>
          </a:p>
          <a:p>
            <a:pPr marL="342900" lvl="1" indent="-342900">
              <a:spcBef>
                <a:spcPts val="600"/>
              </a:spcBef>
              <a:spcAft>
                <a:spcPts val="600"/>
              </a:spcAft>
              <a:buFontTx/>
              <a:buChar char="•"/>
            </a:pPr>
            <a:endParaRPr lang="en-US" altLang="ja-JP" sz="1800" b="1" dirty="0" smtClean="0">
              <a:latin typeface="Times" pitchFamily="18" charset="0"/>
            </a:endParaRPr>
          </a:p>
          <a:p>
            <a:pPr marL="342900" lvl="1" indent="-342900">
              <a:spcBef>
                <a:spcPts val="600"/>
              </a:spcBef>
              <a:spcAft>
                <a:spcPts val="600"/>
              </a:spcAft>
              <a:buFontTx/>
              <a:buChar char="•"/>
            </a:pPr>
            <a:endParaRPr lang="en-US" altLang="ja-JP" sz="1800" b="1" dirty="0" smtClean="0">
              <a:latin typeface="Times" pitchFamily="18" charset="0"/>
            </a:endParaRPr>
          </a:p>
          <a:p>
            <a:pPr marL="342900" lvl="1" indent="-342900">
              <a:spcBef>
                <a:spcPts val="600"/>
              </a:spcBef>
              <a:spcAft>
                <a:spcPts val="600"/>
              </a:spcAft>
              <a:buFontTx/>
              <a:buChar char="•"/>
            </a:pPr>
            <a:endParaRPr lang="en-US" altLang="ja-JP" sz="1800" b="1" dirty="0" smtClean="0">
              <a:latin typeface="Times" pitchFamily="18" charset="0"/>
            </a:endParaRPr>
          </a:p>
          <a:p>
            <a:pPr marL="342900" lvl="1" indent="-342900">
              <a:spcBef>
                <a:spcPts val="600"/>
              </a:spcBef>
              <a:spcAft>
                <a:spcPts val="600"/>
              </a:spcAft>
              <a:buFontTx/>
              <a:buChar char="•"/>
            </a:pPr>
            <a:endParaRPr lang="en-US" altLang="ja-JP" sz="1800" b="1" dirty="0" smtClean="0">
              <a:latin typeface="Times" pitchFamily="18" charset="0"/>
            </a:endParaRPr>
          </a:p>
          <a:p>
            <a:pPr marL="342900" lvl="1" indent="-342900">
              <a:spcBef>
                <a:spcPts val="600"/>
              </a:spcBef>
              <a:spcAft>
                <a:spcPts val="600"/>
              </a:spcAft>
              <a:buFontTx/>
              <a:buChar char="•"/>
            </a:pPr>
            <a:endParaRPr lang="en-US" altLang="ja-JP" sz="1800" b="1" dirty="0" smtClean="0">
              <a:latin typeface="Times" pitchFamily="18" charset="0"/>
            </a:endParaRPr>
          </a:p>
          <a:p>
            <a:pPr marL="342900" lvl="1" indent="-342900">
              <a:spcBef>
                <a:spcPts val="600"/>
              </a:spcBef>
              <a:spcAft>
                <a:spcPts val="600"/>
              </a:spcAft>
              <a:buFontTx/>
              <a:buChar char="•"/>
            </a:pPr>
            <a:r>
              <a:rPr lang="en-US" altLang="ja-JP" sz="1800" b="1" dirty="0" smtClean="0">
                <a:latin typeface="Times" pitchFamily="18" charset="0"/>
              </a:rPr>
              <a:t>In this contribution, we discuss how the STAs respond given the allowed response type</a:t>
            </a:r>
          </a:p>
        </p:txBody>
      </p:sp>
      <p:sp>
        <p:nvSpPr>
          <p:cNvPr id="4" name="Slide Number Placeholder 3"/>
          <p:cNvSpPr>
            <a:spLocks noGrp="1"/>
          </p:cNvSpPr>
          <p:nvPr>
            <p:ph type="sldNum" sz="quarter" idx="11"/>
          </p:nvPr>
        </p:nvSpPr>
        <p:spPr/>
        <p:txBody>
          <a:bodyPr/>
          <a:lstStyle/>
          <a:p>
            <a:r>
              <a:rPr lang="en-US" smtClean="0"/>
              <a:t>Slide </a:t>
            </a:r>
            <a:fld id="{3099D1E7-2CFE-4362-BB72-AF97192842EA}" type="slidenum">
              <a:rPr lang="en-US" smtClean="0"/>
              <a:pPr/>
              <a:t>11</a:t>
            </a:fld>
            <a:endParaRPr lang="en-US" dirty="0"/>
          </a:p>
        </p:txBody>
      </p:sp>
      <p:sp>
        <p:nvSpPr>
          <p:cNvPr id="5" name="Footer Placeholder 4"/>
          <p:cNvSpPr>
            <a:spLocks noGrp="1"/>
          </p:cNvSpPr>
          <p:nvPr>
            <p:ph type="ftr" sz="quarter" idx="3"/>
          </p:nvPr>
        </p:nvSpPr>
        <p:spPr/>
        <p:txBody>
          <a:bodyPr/>
          <a:lstStyle/>
          <a:p>
            <a:pPr>
              <a:defRPr/>
            </a:pPr>
            <a:r>
              <a:rPr lang="fr-FR" altLang="zh-CN" dirty="0"/>
              <a:t>David Xun Yang et al. (Huawei)</a:t>
            </a:r>
            <a:endParaRPr lang="en-US" altLang="zh-CN" dirty="0"/>
          </a:p>
        </p:txBody>
      </p:sp>
      <p:graphicFrame>
        <p:nvGraphicFramePr>
          <p:cNvPr id="1026" name="Object 7"/>
          <p:cNvGraphicFramePr>
            <a:graphicFrameLocks noChangeAspect="1"/>
          </p:cNvGraphicFramePr>
          <p:nvPr/>
        </p:nvGraphicFramePr>
        <p:xfrm>
          <a:off x="200025" y="2917825"/>
          <a:ext cx="8674100" cy="1958975"/>
        </p:xfrm>
        <a:graphic>
          <a:graphicData uri="http://schemas.openxmlformats.org/presentationml/2006/ole">
            <p:oleObj spid="_x0000_s1026" name="Visio" r:id="rId3" imgW="5416677" imgH="1222724" progId="">
              <p:embed/>
            </p:oleObj>
          </a:graphicData>
        </a:graphic>
      </p:graphicFrame>
    </p:spTree>
    <p:extLst>
      <p:ext uri="{BB962C8B-B14F-4D97-AF65-F5344CB8AC3E}">
        <p14:creationId xmlns:p14="http://schemas.microsoft.com/office/powerpoint/2010/main" xmlns="" val="817352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Response Given the Trigger Type</a:t>
            </a:r>
            <a:endParaRPr lang="en-US" dirty="0"/>
          </a:p>
        </p:txBody>
      </p:sp>
      <p:sp>
        <p:nvSpPr>
          <p:cNvPr id="3" name="内容占位符 2"/>
          <p:cNvSpPr>
            <a:spLocks noGrp="1"/>
          </p:cNvSpPr>
          <p:nvPr>
            <p:ph idx="1"/>
          </p:nvPr>
        </p:nvSpPr>
        <p:spPr/>
        <p:txBody>
          <a:bodyPr/>
          <a:lstStyle/>
          <a:p>
            <a:pPr marL="342900" lvl="1" indent="-342900">
              <a:spcBef>
                <a:spcPts val="600"/>
              </a:spcBef>
              <a:spcAft>
                <a:spcPts val="600"/>
              </a:spcAft>
              <a:buFontTx/>
              <a:buChar char="•"/>
            </a:pPr>
            <a:r>
              <a:rPr lang="en-US" altLang="zh-CN" sz="1800" b="1" dirty="0" smtClean="0"/>
              <a:t>When the AP sends a trigger frame variant, e.g., TF for CSI (or BF report poll trigger), here are several options for the response rule</a:t>
            </a:r>
          </a:p>
          <a:p>
            <a:pPr lvl="1">
              <a:defRPr/>
            </a:pPr>
            <a:r>
              <a:rPr lang="en-US" altLang="zh-CN" sz="1400" dirty="0" smtClean="0"/>
              <a:t>Opt1: The response shall only contain the frame with required type; if there is no frame with the required type, the STA shall transmit </a:t>
            </a:r>
            <a:r>
              <a:rPr lang="en-US" altLang="zh-CN" sz="1400" dirty="0" err="1" smtClean="0"/>
              <a:t>QoS</a:t>
            </a:r>
            <a:r>
              <a:rPr lang="en-US" altLang="zh-CN" sz="1400" dirty="0" smtClean="0"/>
              <a:t> Null frame</a:t>
            </a:r>
          </a:p>
          <a:p>
            <a:pPr lvl="1">
              <a:defRPr/>
            </a:pPr>
            <a:r>
              <a:rPr lang="en-US" altLang="zh-CN" sz="1400" dirty="0" smtClean="0"/>
              <a:t>Opt2: The response shall contain at least frame with required type if the required type is available at the STA side; if there is no frame with the required type, the STA shall transmit </a:t>
            </a:r>
            <a:r>
              <a:rPr lang="en-US" altLang="zh-CN" sz="1400" dirty="0" err="1" smtClean="0"/>
              <a:t>QoS</a:t>
            </a:r>
            <a:r>
              <a:rPr lang="en-US" altLang="zh-CN" sz="1400" dirty="0" smtClean="0"/>
              <a:t> Null frame</a:t>
            </a:r>
          </a:p>
          <a:p>
            <a:pPr lvl="1">
              <a:defRPr/>
            </a:pPr>
            <a:r>
              <a:rPr lang="en-US" altLang="zh-CN" sz="1400" dirty="0" smtClean="0"/>
              <a:t>Opt3: The response shall contain at least the frame with required type if the required type is available at the STA side; if there is no frame with the required type</a:t>
            </a:r>
            <a:r>
              <a:rPr lang="en-US" altLang="zh-CN" sz="1400" dirty="0" smtClean="0"/>
              <a:t>, </a:t>
            </a:r>
            <a:r>
              <a:rPr lang="en-US" altLang="zh-CN" sz="1400" dirty="0" smtClean="0"/>
              <a:t>the STA can transmit other frame(s) without </a:t>
            </a:r>
            <a:r>
              <a:rPr lang="en-US" altLang="ja-JP" sz="1400" dirty="0" smtClean="0"/>
              <a:t>required type restriction (e.g., data frame)</a:t>
            </a:r>
            <a:endParaRPr lang="en-US" altLang="zh-CN" sz="1400" dirty="0" smtClean="0"/>
          </a:p>
        </p:txBody>
      </p:sp>
      <p:sp>
        <p:nvSpPr>
          <p:cNvPr id="4" name="灯片编号占位符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12</a:t>
            </a:fld>
            <a:endParaRPr lang="en-US" dirty="0"/>
          </a:p>
        </p:txBody>
      </p:sp>
      <p:sp>
        <p:nvSpPr>
          <p:cNvPr id="5" name="页脚占位符 4"/>
          <p:cNvSpPr>
            <a:spLocks noGrp="1"/>
          </p:cNvSpPr>
          <p:nvPr>
            <p:ph type="ftr" sz="quarter" idx="3"/>
          </p:nvPr>
        </p:nvSpPr>
        <p:spPr/>
        <p:txBody>
          <a:bodyPr/>
          <a:lstStyle/>
          <a:p>
            <a:pPr>
              <a:defRPr/>
            </a:pPr>
            <a:r>
              <a:rPr lang="fr-FR" altLang="zh-CN" dirty="0"/>
              <a:t>David Xun Yang et al. (Huawei)</a:t>
            </a:r>
            <a:endParaRPr lang="en-US" altLang="zh-CN" dirty="0"/>
          </a:p>
        </p:txBody>
      </p:sp>
      <p:graphicFrame>
        <p:nvGraphicFramePr>
          <p:cNvPr id="2050" name="Object 2"/>
          <p:cNvGraphicFramePr>
            <a:graphicFrameLocks noChangeAspect="1"/>
          </p:cNvGraphicFramePr>
          <p:nvPr/>
        </p:nvGraphicFramePr>
        <p:xfrm>
          <a:off x="4648200" y="4649788"/>
          <a:ext cx="4419600" cy="1446212"/>
        </p:xfrm>
        <a:graphic>
          <a:graphicData uri="http://schemas.openxmlformats.org/presentationml/2006/ole">
            <p:oleObj spid="_x0000_s2050" name="Visio" r:id="rId3" imgW="4891754" imgH="1459611" progId="">
              <p:embed/>
            </p:oleObj>
          </a:graphicData>
        </a:graphic>
      </p:graphicFrame>
      <p:graphicFrame>
        <p:nvGraphicFramePr>
          <p:cNvPr id="2051" name="Object 3"/>
          <p:cNvGraphicFramePr>
            <a:graphicFrameLocks noChangeAspect="1"/>
          </p:cNvGraphicFramePr>
          <p:nvPr/>
        </p:nvGraphicFramePr>
        <p:xfrm>
          <a:off x="0" y="4648200"/>
          <a:ext cx="4419600" cy="1446213"/>
        </p:xfrm>
        <a:graphic>
          <a:graphicData uri="http://schemas.openxmlformats.org/presentationml/2006/ole">
            <p:oleObj spid="_x0000_s2051" name="Visio" r:id="rId4" imgW="4891754" imgH="1459611" progId="">
              <p:embed/>
            </p:oleObj>
          </a:graphicData>
        </a:graphic>
      </p:graphicFrame>
      <p:sp>
        <p:nvSpPr>
          <p:cNvPr id="8" name="矩形 7"/>
          <p:cNvSpPr/>
          <p:nvPr/>
        </p:nvSpPr>
        <p:spPr bwMode="auto">
          <a:xfrm>
            <a:off x="3200400" y="5791200"/>
            <a:ext cx="838200" cy="2286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err="1" smtClean="0">
                <a:ln>
                  <a:noFill/>
                </a:ln>
                <a:solidFill>
                  <a:schemeClr val="tx1"/>
                </a:solidFill>
                <a:effectLst/>
                <a:latin typeface="Times New Roman" pitchFamily="18" charset="0"/>
              </a:rPr>
              <a:t>QoS</a:t>
            </a:r>
            <a:r>
              <a:rPr kumimoji="0" lang="en-US" altLang="zh-CN" sz="1200" b="0" i="0" u="none" strike="noStrike" cap="none" normalizeH="0" baseline="0" dirty="0" smtClean="0">
                <a:ln>
                  <a:noFill/>
                </a:ln>
                <a:solidFill>
                  <a:schemeClr val="tx1"/>
                </a:solidFill>
                <a:effectLst/>
                <a:latin typeface="Times New Roman" pitchFamily="18" charset="0"/>
              </a:rPr>
              <a:t> Null</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Pros. VS. Cons.</a:t>
            </a:r>
            <a:endParaRPr lang="zh-CN" altLang="en-US" dirty="0"/>
          </a:p>
        </p:txBody>
      </p:sp>
      <p:sp>
        <p:nvSpPr>
          <p:cNvPr id="3" name="内容占位符 2"/>
          <p:cNvSpPr>
            <a:spLocks noGrp="1"/>
          </p:cNvSpPr>
          <p:nvPr>
            <p:ph idx="1"/>
          </p:nvPr>
        </p:nvSpPr>
        <p:spPr/>
        <p:txBody>
          <a:bodyPr/>
          <a:lstStyle/>
          <a:p>
            <a:pPr>
              <a:defRPr/>
            </a:pPr>
            <a:r>
              <a:rPr lang="en-US" altLang="zh-CN" sz="1600" dirty="0" smtClean="0"/>
              <a:t>Opt1: The response shall only contain the frame with required type if the required type is available at the STA side; if there is no frame with the required type, the STA shall transmit </a:t>
            </a:r>
            <a:r>
              <a:rPr lang="en-US" altLang="zh-CN" sz="1600" dirty="0" err="1" smtClean="0"/>
              <a:t>QoS</a:t>
            </a:r>
            <a:r>
              <a:rPr lang="en-US" altLang="zh-CN" sz="1600" dirty="0" smtClean="0"/>
              <a:t> Null frame</a:t>
            </a:r>
          </a:p>
          <a:p>
            <a:pPr lvl="1">
              <a:defRPr/>
            </a:pPr>
            <a:r>
              <a:rPr lang="en-US" altLang="zh-CN" sz="1200" dirty="0" smtClean="0"/>
              <a:t>Pros: easy for implementation and scheduling</a:t>
            </a:r>
          </a:p>
          <a:p>
            <a:pPr lvl="1">
              <a:defRPr/>
            </a:pPr>
            <a:r>
              <a:rPr lang="en-US" altLang="zh-CN" sz="1200" dirty="0" smtClean="0"/>
              <a:t>Cons: a lot of padding may exist, the efficiency is low</a:t>
            </a:r>
          </a:p>
          <a:p>
            <a:pPr>
              <a:defRPr/>
            </a:pPr>
            <a:r>
              <a:rPr lang="en-US" altLang="zh-CN" sz="1600" dirty="0" smtClean="0"/>
              <a:t>Opt2: The response shall contain at least frame with required type if the required type is available at the STA side; if there is no frame with the required type, the STA shall transmit </a:t>
            </a:r>
            <a:r>
              <a:rPr lang="en-US" altLang="zh-CN" sz="1600" dirty="0" err="1" smtClean="0"/>
              <a:t>QoS</a:t>
            </a:r>
            <a:r>
              <a:rPr lang="en-US" altLang="zh-CN" sz="1600" dirty="0" smtClean="0"/>
              <a:t> Null frame</a:t>
            </a:r>
          </a:p>
          <a:p>
            <a:pPr lvl="1">
              <a:defRPr/>
            </a:pPr>
            <a:r>
              <a:rPr lang="en-US" altLang="zh-CN" sz="1200" dirty="0" smtClean="0"/>
              <a:t>Pros: easy for implementation, aggregation of other types of MAC frames (e.g., data frame) will increase the efficiency</a:t>
            </a:r>
          </a:p>
          <a:p>
            <a:pPr lvl="1">
              <a:defRPr/>
            </a:pPr>
            <a:r>
              <a:rPr lang="en-US" altLang="zh-CN" sz="1200" dirty="0" smtClean="0"/>
              <a:t>Cons: the resource will be wasted if no required response is available</a:t>
            </a:r>
          </a:p>
          <a:p>
            <a:pPr>
              <a:defRPr/>
            </a:pPr>
            <a:r>
              <a:rPr lang="en-US" altLang="zh-CN" sz="1600" dirty="0" smtClean="0"/>
              <a:t>Opt3: The response shall contain at least the frame with required type if the required type is available at the STA side; if there is no frame with the required type, , the STA can transmit other frame(s) without </a:t>
            </a:r>
            <a:r>
              <a:rPr lang="en-US" altLang="ja-JP" sz="1600" dirty="0" smtClean="0"/>
              <a:t>required type restriction (e.g., data frame)</a:t>
            </a:r>
          </a:p>
          <a:p>
            <a:pPr lvl="1">
              <a:defRPr/>
            </a:pPr>
            <a:r>
              <a:rPr lang="en-US" altLang="zh-CN" sz="1200" dirty="0" smtClean="0"/>
              <a:t>Pros: efficiency can be high even no required response is available</a:t>
            </a:r>
          </a:p>
          <a:p>
            <a:pPr lvl="1">
              <a:defRPr/>
            </a:pPr>
            <a:r>
              <a:rPr lang="en-US" altLang="zh-CN" sz="1200" dirty="0" smtClean="0"/>
              <a:t>Cons: the implementation and state machine are very complicated. Difficult for scheduling.</a:t>
            </a:r>
          </a:p>
          <a:p>
            <a:pPr>
              <a:defRPr/>
            </a:pPr>
            <a:r>
              <a:rPr lang="en-US" altLang="zh-CN" sz="1600" dirty="0" smtClean="0"/>
              <a:t>We prefer Opt2, and think Opt3 can be helpful</a:t>
            </a:r>
            <a:endParaRPr lang="zh-CN" altLang="en-US" sz="2000" dirty="0"/>
          </a:p>
        </p:txBody>
      </p:sp>
      <p:sp>
        <p:nvSpPr>
          <p:cNvPr id="4" name="灯片编号占位符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13</a:t>
            </a:fld>
            <a:endParaRPr lang="en-US" dirty="0"/>
          </a:p>
        </p:txBody>
      </p:sp>
      <p:sp>
        <p:nvSpPr>
          <p:cNvPr id="5" name="页脚占位符 4"/>
          <p:cNvSpPr>
            <a:spLocks noGrp="1"/>
          </p:cNvSpPr>
          <p:nvPr>
            <p:ph type="ftr" sz="quarter" idx="3"/>
          </p:nvPr>
        </p:nvSpPr>
        <p:spPr/>
        <p:txBody>
          <a:bodyPr/>
          <a:lstStyle/>
          <a:p>
            <a:pPr>
              <a:defRPr/>
            </a:pPr>
            <a:r>
              <a:rPr lang="fr-FR" altLang="zh-CN" smtClean="0"/>
              <a:t>David Xun Yang et al. (Huawei)</a:t>
            </a:r>
            <a:endParaRPr lang="en-US" altLang="zh-CN"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Reference</a:t>
            </a:r>
            <a:endParaRPr lang="zh-CN" altLang="en-US" dirty="0"/>
          </a:p>
        </p:txBody>
      </p:sp>
      <p:sp>
        <p:nvSpPr>
          <p:cNvPr id="3" name="内容占位符 2"/>
          <p:cNvSpPr>
            <a:spLocks noGrp="1"/>
          </p:cNvSpPr>
          <p:nvPr>
            <p:ph idx="1"/>
          </p:nvPr>
        </p:nvSpPr>
        <p:spPr/>
        <p:txBody>
          <a:bodyPr/>
          <a:lstStyle/>
          <a:p>
            <a:r>
              <a:rPr lang="en-US" altLang="zh-CN" dirty="0" smtClean="0"/>
              <a:t>11-15-0132-13-00ax-spec-framework</a:t>
            </a:r>
            <a:endParaRPr lang="zh-CN" altLang="en-US" dirty="0"/>
          </a:p>
        </p:txBody>
      </p:sp>
      <p:sp>
        <p:nvSpPr>
          <p:cNvPr id="4" name="灯片编号占位符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14</a:t>
            </a:fld>
            <a:endParaRPr lang="en-US" dirty="0"/>
          </a:p>
        </p:txBody>
      </p:sp>
      <p:sp>
        <p:nvSpPr>
          <p:cNvPr id="5" name="页脚占位符 4"/>
          <p:cNvSpPr>
            <a:spLocks noGrp="1"/>
          </p:cNvSpPr>
          <p:nvPr>
            <p:ph type="ftr" sz="quarter" idx="3"/>
          </p:nvPr>
        </p:nvSpPr>
        <p:spPr/>
        <p:txBody>
          <a:bodyPr/>
          <a:lstStyle/>
          <a:p>
            <a:pPr>
              <a:defRPr/>
            </a:pPr>
            <a:r>
              <a:rPr lang="fr-FR" altLang="zh-CN" smtClean="0"/>
              <a:t>David Xun Yang et al. (Huawei)</a:t>
            </a:r>
            <a:endParaRPr lang="en-US" altLang="zh-CN"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 Poll</a:t>
            </a:r>
            <a:endParaRPr lang="zh-CN" altLang="en-US" dirty="0"/>
          </a:p>
        </p:txBody>
      </p:sp>
      <p:sp>
        <p:nvSpPr>
          <p:cNvPr id="3" name="内容占位符 2"/>
          <p:cNvSpPr>
            <a:spLocks noGrp="1"/>
          </p:cNvSpPr>
          <p:nvPr>
            <p:ph idx="1"/>
          </p:nvPr>
        </p:nvSpPr>
        <p:spPr/>
        <p:txBody>
          <a:bodyPr/>
          <a:lstStyle/>
          <a:p>
            <a:r>
              <a:rPr lang="en-GB" altLang="zh-CN" sz="2000" dirty="0" smtClean="0"/>
              <a:t>Do you support to </a:t>
            </a:r>
            <a:r>
              <a:rPr lang="en-US" altLang="zh-CN" sz="2000" dirty="0" smtClean="0"/>
              <a:t>add the following to the SFD:</a:t>
            </a:r>
          </a:p>
          <a:p>
            <a:pPr lvl="1"/>
            <a:r>
              <a:rPr lang="en-US" altLang="zh-CN" sz="1800" dirty="0" smtClean="0"/>
              <a:t>If the trigger frame requests a specific frame type as response, the response to this trigger frame shall contain at least the frame with the required type if the required type is available at the STA side; if the STA has no frame with the required type, the STA should transmit </a:t>
            </a:r>
            <a:r>
              <a:rPr lang="en-US" altLang="zh-CN" sz="1800" dirty="0" err="1" smtClean="0"/>
              <a:t>QoS</a:t>
            </a:r>
            <a:r>
              <a:rPr lang="en-US" altLang="zh-CN" sz="1800" dirty="0" smtClean="0"/>
              <a:t> Null frame to AP</a:t>
            </a:r>
            <a:r>
              <a:rPr lang="en-US" altLang="zh-CN" sz="1800" dirty="0" smtClean="0"/>
              <a:t>.</a:t>
            </a:r>
          </a:p>
          <a:p>
            <a:pPr lvl="1"/>
            <a:endParaRPr lang="en-US" altLang="zh-CN" sz="1800" dirty="0" smtClean="0"/>
          </a:p>
          <a:p>
            <a:pPr lvl="1"/>
            <a:r>
              <a:rPr lang="en-US" altLang="zh-CN" sz="1800" dirty="0" smtClean="0"/>
              <a:t>Y</a:t>
            </a:r>
          </a:p>
          <a:p>
            <a:pPr lvl="1"/>
            <a:r>
              <a:rPr lang="en-US" altLang="zh-CN" sz="1800" dirty="0" smtClean="0"/>
              <a:t>N</a:t>
            </a:r>
          </a:p>
          <a:p>
            <a:pPr lvl="1"/>
            <a:r>
              <a:rPr lang="en-US" altLang="zh-CN" sz="1800" dirty="0" smtClean="0"/>
              <a:t>A</a:t>
            </a:r>
            <a:endParaRPr lang="en-US" altLang="zh-CN" sz="1800" dirty="0" smtClean="0"/>
          </a:p>
        </p:txBody>
      </p:sp>
      <p:sp>
        <p:nvSpPr>
          <p:cNvPr id="4" name="灯片编号占位符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15</a:t>
            </a:fld>
            <a:endParaRPr lang="en-US" dirty="0"/>
          </a:p>
        </p:txBody>
      </p:sp>
      <p:sp>
        <p:nvSpPr>
          <p:cNvPr id="5" name="页脚占位符 4"/>
          <p:cNvSpPr>
            <a:spLocks noGrp="1"/>
          </p:cNvSpPr>
          <p:nvPr>
            <p:ph type="ftr" sz="quarter" idx="3"/>
          </p:nvPr>
        </p:nvSpPr>
        <p:spPr/>
        <p:txBody>
          <a:bodyPr/>
          <a:lstStyle/>
          <a:p>
            <a:pPr>
              <a:defRPr/>
            </a:pPr>
            <a:r>
              <a:rPr lang="fr-FR" altLang="zh-CN" smtClean="0"/>
              <a:t>David Xun Yang et al. (Huawei)</a:t>
            </a:r>
            <a:endParaRPr lang="en-US" altLang="zh-CN"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smtClean="0"/>
              <a:t>Slide </a:t>
            </a:r>
            <a:fld id="{E7E6215C-0148-4EB1-A390-22B113FC486F}" type="slidenum">
              <a:rPr lang="en-US" smtClean="0"/>
              <a:pPr>
                <a:defRPr/>
              </a:pPr>
              <a:t>2</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5" name="Table 12"/>
          <p:cNvGraphicFramePr>
            <a:graphicFrameLocks noGrp="1"/>
          </p:cNvGraphicFramePr>
          <p:nvPr/>
        </p:nvGraphicFramePr>
        <p:xfrm>
          <a:off x="762000" y="1143000"/>
          <a:ext cx="7467600" cy="1569720"/>
        </p:xfrm>
        <a:graphic>
          <a:graphicData uri="http://schemas.openxmlformats.org/drawingml/2006/table">
            <a:tbl>
              <a:tblPr firstRow="1" bandRow="1">
                <a:tableStyleId>{F5AB1C69-6EDB-4FF4-983F-18BD219EF322}</a:tableStyleId>
              </a:tblPr>
              <a:tblGrid>
                <a:gridCol w="1600200"/>
                <a:gridCol w="1072415"/>
                <a:gridCol w="1823185"/>
                <a:gridCol w="1163855"/>
                <a:gridCol w="1807945"/>
              </a:tblGrid>
              <a:tr h="228230">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3370">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Jiayin</a:t>
                      </a:r>
                      <a:r>
                        <a:rPr lang="en-US" sz="1200" dirty="0">
                          <a:solidFill>
                            <a:srgbClr val="000000"/>
                          </a:solidFill>
                          <a:latin typeface="Times New Roman"/>
                          <a:ea typeface="Times New Roman"/>
                          <a:cs typeface="Arial"/>
                        </a:rPr>
                        <a:t>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4">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Huawei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5B-N8, No.2222 </a:t>
                      </a:r>
                      <a:r>
                        <a:rPr lang="en-US" sz="1000" dirty="0" err="1">
                          <a:solidFill>
                            <a:srgbClr val="000000"/>
                          </a:solidFill>
                          <a:latin typeface="Times New Roman"/>
                          <a:ea typeface="Times New Roman"/>
                          <a:cs typeface="Arial"/>
                        </a:rPr>
                        <a:t>Xinjinqiao</a:t>
                      </a:r>
                      <a:r>
                        <a:rPr lang="en-US" sz="1000" dirty="0">
                          <a:solidFill>
                            <a:srgbClr val="000000"/>
                          </a:solidFill>
                          <a:latin typeface="Times New Roman"/>
                          <a:ea typeface="Times New Roman"/>
                          <a:cs typeface="Arial"/>
                        </a:rPr>
                        <a:t> Road, </a:t>
                      </a:r>
                      <a:r>
                        <a:rPr lang="en-US" sz="1000" dirty="0" err="1">
                          <a:solidFill>
                            <a:srgbClr val="000000"/>
                          </a:solidFill>
                          <a:latin typeface="Times New Roman"/>
                          <a:ea typeface="Times New Roman"/>
                          <a:cs typeface="Arial"/>
                        </a:rPr>
                        <a:t>Pudong</a:t>
                      </a:r>
                      <a:r>
                        <a:rPr lang="en-US" sz="1000" dirty="0">
                          <a:solidFill>
                            <a:srgbClr val="000000"/>
                          </a:solidFill>
                          <a:latin typeface="Times New Roman"/>
                          <a:ea typeface="Times New Roman"/>
                          <a:cs typeface="Arial"/>
                        </a:rPr>
                        <a:t>, Shanghai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+86-18601656691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zhangjiayin@huawei.com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9707">
                <a:tc>
                  <a:txBody>
                    <a:bodyPr/>
                    <a:lstStyle/>
                    <a:p>
                      <a:pPr marL="0" marR="0" algn="ctr">
                        <a:spcBef>
                          <a:spcPts val="0"/>
                        </a:spcBef>
                        <a:spcAft>
                          <a:spcPts val="0"/>
                        </a:spcAft>
                      </a:pPr>
                      <a:r>
                        <a:rPr lang="en-US" sz="1200" dirty="0" smtClean="0">
                          <a:latin typeface="Times New Roman"/>
                          <a:ea typeface="Times New Roman"/>
                          <a:cs typeface="Arial"/>
                        </a:rPr>
                        <a:t>Edward</a:t>
                      </a:r>
                      <a:r>
                        <a:rPr lang="en-US" sz="1200" baseline="0" dirty="0" smtClean="0">
                          <a:latin typeface="Times New Roman"/>
                          <a:ea typeface="Times New Roman"/>
                          <a:cs typeface="Arial"/>
                        </a:rPr>
                        <a:t> Au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303 Terry Fox, Suite 400 Kanata, Ottawa, Canada</a:t>
                      </a: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edward.ks.au@huawei.com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9707">
                <a:tc>
                  <a:txBody>
                    <a:bodyPr/>
                    <a:lstStyle/>
                    <a:p>
                      <a:pPr marL="0" marR="0" algn="ctr">
                        <a:spcBef>
                          <a:spcPts val="0"/>
                        </a:spcBef>
                        <a:spcAft>
                          <a:spcPts val="0"/>
                        </a:spcAft>
                      </a:pPr>
                      <a:r>
                        <a:rPr lang="en-US" sz="1200" dirty="0" err="1" smtClean="0">
                          <a:latin typeface="Times New Roman"/>
                          <a:ea typeface="Times New Roman"/>
                          <a:cs typeface="Arial"/>
                        </a:rPr>
                        <a:t>Teyan</a:t>
                      </a:r>
                      <a:r>
                        <a:rPr lang="en-US" sz="1200" dirty="0" smtClean="0">
                          <a:latin typeface="Times New Roman"/>
                          <a:ea typeface="Times New Roman"/>
                          <a:cs typeface="Arial"/>
                        </a:rPr>
                        <a:t>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F1-17, Huawei Base, </a:t>
                      </a:r>
                      <a:r>
                        <a:rPr lang="en-US" altLang="zh-CN" sz="1100" dirty="0" err="1" smtClean="0">
                          <a:solidFill>
                            <a:srgbClr val="000000"/>
                          </a:solidFill>
                          <a:latin typeface="+mn-lt"/>
                          <a:ea typeface="Times New Roman"/>
                          <a:cs typeface="Arial"/>
                        </a:rPr>
                        <a:t>Bantian</a:t>
                      </a:r>
                      <a:r>
                        <a:rPr lang="en-US" altLang="zh-CN" sz="1100" dirty="0" smtClean="0">
                          <a:solidFill>
                            <a:srgbClr val="000000"/>
                          </a:solidFill>
                          <a:latin typeface="+mn-lt"/>
                          <a:ea typeface="Times New Roman"/>
                          <a:cs typeface="Arial"/>
                        </a:rPr>
                        <a:t>, Shenzhen</a:t>
                      </a: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latin typeface="+mn-lt"/>
                          <a:ea typeface="Times New Roman"/>
                          <a:cs typeface="Arial"/>
                        </a:rPr>
                        <a:t>chenteyan@huawei.com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9707">
                <a:tc>
                  <a:txBody>
                    <a:bodyPr/>
                    <a:lstStyle/>
                    <a:p>
                      <a:pPr marL="0" marR="0" algn="ctr">
                        <a:spcBef>
                          <a:spcPts val="0"/>
                        </a:spcBef>
                        <a:spcAft>
                          <a:spcPts val="0"/>
                        </a:spcAft>
                      </a:pPr>
                      <a:r>
                        <a:rPr lang="en-US" sz="1200" dirty="0" err="1" smtClean="0">
                          <a:latin typeface="Times New Roman"/>
                          <a:ea typeface="Times New Roman"/>
                          <a:cs typeface="Arial"/>
                        </a:rPr>
                        <a:t>Yunbo</a:t>
                      </a:r>
                      <a:r>
                        <a:rPr lang="en-US" sz="1200" dirty="0" smtClean="0">
                          <a:latin typeface="Times New Roman"/>
                          <a:ea typeface="Times New Roman"/>
                          <a:cs typeface="Arial"/>
                        </a:rPr>
                        <a:t> Li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00"/>
                          </a:solidFill>
                          <a:latin typeface="+mn-lt"/>
                          <a:ea typeface="Times New Roman"/>
                          <a:cs typeface="Arial"/>
                        </a:rPr>
                        <a:t>F1-17, Huawei Base, </a:t>
                      </a:r>
                      <a:r>
                        <a:rPr lang="en-US" altLang="zh-CN" sz="1100" kern="1200" dirty="0" err="1" smtClean="0">
                          <a:solidFill>
                            <a:srgbClr val="000000"/>
                          </a:solidFill>
                          <a:latin typeface="+mn-lt"/>
                          <a:ea typeface="Times New Roman"/>
                          <a:cs typeface="Arial"/>
                        </a:rPr>
                        <a:t>Bantian</a:t>
                      </a:r>
                      <a:r>
                        <a:rPr lang="en-US" altLang="zh-CN" sz="1100" kern="1200" dirty="0" smtClean="0">
                          <a:solidFill>
                            <a:srgbClr val="000000"/>
                          </a:solidFill>
                          <a:latin typeface="+mn-lt"/>
                          <a:ea typeface="Times New Roman"/>
                          <a:cs typeface="Arial"/>
                        </a:rPr>
                        <a:t>, Shenzhen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latin typeface="+mn-lt"/>
                          <a:ea typeface="Times New Roman"/>
                          <a:cs typeface="Arial"/>
                        </a:rPr>
                        <a:t>liyunbo@huawei.com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25605499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smtClean="0"/>
              <a:t>Slide </a:t>
            </a:r>
            <a:fld id="{E7E6215C-0148-4EB1-A390-22B113FC486F}" type="slidenum">
              <a:rPr lang="en-US" smtClean="0"/>
              <a:pPr>
                <a:defRPr/>
              </a:pPr>
              <a:t>3</a:t>
            </a:fld>
            <a:endParaRPr lang="en-US"/>
          </a:p>
        </p:txBody>
      </p:sp>
      <p:sp>
        <p:nvSpPr>
          <p:cNvPr id="19"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graphicFrame>
        <p:nvGraphicFramePr>
          <p:cNvPr id="9" name="Table 8"/>
          <p:cNvGraphicFramePr>
            <a:graphicFrameLocks noGrp="1"/>
          </p:cNvGraphicFramePr>
          <p:nvPr>
            <p:extLst>
              <p:ext uri="{D42A27DB-BD31-4B8C-83A1-F6EECF244321}">
                <p14:modId xmlns:p14="http://schemas.microsoft.com/office/powerpoint/2010/main" xmlns="" val="2247984149"/>
              </p:ext>
            </p:extLst>
          </p:nvPr>
        </p:nvGraphicFramePr>
        <p:xfrm>
          <a:off x="762000" y="1524000"/>
          <a:ext cx="7239000" cy="4395912"/>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Hongyuan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r>
                        <a:rPr lang="en-US" sz="1200" dirty="0" smtClean="0">
                          <a:solidFill>
                            <a:schemeClr val="tx1"/>
                          </a:solidFill>
                        </a:rPr>
                        <a:t>Marvell</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r>
                        <a:rPr lang="en-US" sz="1200" kern="1200" dirty="0" smtClean="0">
                          <a:solidFill>
                            <a:schemeClr val="dk1"/>
                          </a:solidFill>
                          <a:latin typeface="+mn-lt"/>
                          <a:ea typeface="+mn-ea"/>
                          <a:cs typeface="+mn-cs"/>
                        </a:rPr>
                        <a:t>5488 Marvell Lane,</a:t>
                      </a:r>
                      <a:br>
                        <a:rPr lang="en-US" sz="1200" kern="1200" dirty="0" smtClean="0">
                          <a:solidFill>
                            <a:schemeClr val="dk1"/>
                          </a:solidFill>
                          <a:latin typeface="+mn-lt"/>
                          <a:ea typeface="+mn-ea"/>
                          <a:cs typeface="+mn-cs"/>
                        </a:rPr>
                      </a:br>
                      <a:r>
                        <a:rPr lang="en-US" sz="1200" kern="1200" dirty="0" smtClean="0">
                          <a:solidFill>
                            <a:schemeClr val="dk1"/>
                          </a:solidFill>
                          <a:latin typeface="+mn-lt"/>
                          <a:ea typeface="+mn-ea"/>
                          <a:cs typeface="+mn-cs"/>
                        </a:rPr>
                        <a:t>Santa Clara, CA, 95054</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r>
                        <a:rPr lang="en-US" sz="1200" dirty="0" smtClean="0">
                          <a:solidFill>
                            <a:schemeClr val="tx1"/>
                          </a:solidFill>
                        </a:rPr>
                        <a:t>408-222-2500</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hongyuan@marvell.com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Yakun Sun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yakunsun@marvell.com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Lei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Leileiw@marvell.com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Liwen Chu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liwenchu@marvell.com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Jinjing Jiang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jinjing@marvell.com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yzhang@marvell.com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Rui Cao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ruicao@marvell.com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Sudhir Srinivasa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sudhirs@marvell.com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Bo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Times New Roman"/>
                          <a:ea typeface="Times New Roman"/>
                          <a:cs typeface="Arial"/>
                        </a:rPr>
                        <a:t>boyu@marvell.com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Saga Tamhane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sagar@marvell.com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err="1">
                          <a:solidFill>
                            <a:srgbClr val="000000"/>
                          </a:solidFill>
                          <a:latin typeface="Times New Roman"/>
                          <a:ea typeface="Times New Roman"/>
                          <a:cs typeface="Arial"/>
                        </a:rPr>
                        <a:t>my@marvel</a:t>
                      </a:r>
                      <a:r>
                        <a:rPr lang="en-US" sz="1100" dirty="0">
                          <a:solidFill>
                            <a:srgbClr val="000000"/>
                          </a:solidFill>
                          <a:latin typeface="Times New Roman"/>
                          <a:ea typeface="Times New Roman"/>
                          <a:cs typeface="Arial"/>
                        </a:rPr>
                        <a:t>..com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Xiayu Zheng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smtClean="0">
                          <a:latin typeface="Times New Roman"/>
                          <a:ea typeface="Times New Roman"/>
                          <a:cs typeface="Arial"/>
                        </a:rPr>
                        <a:t>xzheng@marvell.com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Christian Berger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Times New Roman"/>
                          <a:ea typeface="Times New Roman"/>
                          <a:cs typeface="Arial"/>
                        </a:rPr>
                        <a:t>crberger@marvell.com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Niranjan Grandhe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mn-lt"/>
                          <a:ea typeface="Times New Roman"/>
                          <a:cs typeface="Arial"/>
                        </a:rPr>
                        <a:t>ngrandhe@marvell.com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Hui-Ling </a:t>
                      </a:r>
                      <a:r>
                        <a:rPr lang="en-US" sz="1200" dirty="0" smtClean="0">
                          <a:solidFill>
                            <a:srgbClr val="000000"/>
                          </a:solidFill>
                          <a:latin typeface="Times New Roman"/>
                          <a:ea typeface="Times New Roman"/>
                          <a:cs typeface="Arial"/>
                        </a:rPr>
                        <a:t>Lou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hlou@marvell.com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smtClean="0"/>
              <a:t>Slide </a:t>
            </a:r>
            <a:fld id="{E7E6215C-0148-4EB1-A390-22B113FC486F}" type="slidenum">
              <a:rPr lang="en-US" smtClean="0"/>
              <a:pPr>
                <a:defRPr/>
              </a:pPr>
              <a:t>4</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5" name="Table 4"/>
          <p:cNvGraphicFramePr>
            <a:graphicFrameLocks noGrp="1"/>
          </p:cNvGraphicFramePr>
          <p:nvPr>
            <p:extLst>
              <p:ext uri="{D42A27DB-BD31-4B8C-83A1-F6EECF244321}">
                <p14:modId xmlns:p14="http://schemas.microsoft.com/office/powerpoint/2010/main" xmlns="" val="3020611131"/>
              </p:ext>
            </p:extLst>
          </p:nvPr>
        </p:nvGraphicFramePr>
        <p:xfrm>
          <a:off x="685800" y="1066800"/>
          <a:ext cx="7772400" cy="474469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Alice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alicel@qti.qualcomm.com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Albert Van Zelst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allert@qti.qualcomm.com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Alfred Asterjadhi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aasterja@qti.qualcomm.com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Arjun Bharadwaj</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arjunb@qti.qualcomm.com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Bin Tian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btian@qti.qualcomm.com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Carlos </a:t>
                      </a:r>
                      <a:r>
                        <a:rPr lang="en-US" sz="1200" dirty="0" err="1">
                          <a:solidFill>
                            <a:srgbClr val="000000"/>
                          </a:solidFill>
                          <a:latin typeface="Times New Roman"/>
                          <a:ea typeface="Times New Roman"/>
                          <a:cs typeface="Arial"/>
                        </a:rPr>
                        <a:t>Aldana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caldana@qca.qualcomm.com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George Cherian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gcherian@qti.qualcomm.com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Gwendolyn Barriac</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gbarriac@qti.qualcomm.com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Hemanth Sampath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hsampath@qti.qualcomm.com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Lin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solidFill>
                            <a:srgbClr val="000000"/>
                          </a:solidFill>
                          <a:latin typeface="+mn-lt"/>
                          <a:ea typeface="Times New Roman"/>
                          <a:cs typeface="Arial"/>
                        </a:rPr>
                        <a:t>5775 Morehouse Dr. San Diego, CA, USA</a:t>
                      </a:r>
                      <a:endParaRPr lang="en-US" sz="10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linyang@qti.qualcomm.com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Menzo Wentink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a:t>
                      </a:r>
                      <a:r>
                        <a:rPr lang="en-US" sz="1000" kern="1200" dirty="0">
                          <a:solidFill>
                            <a:srgbClr val="000000"/>
                          </a:solidFill>
                          <a:latin typeface="Times New Roman"/>
                          <a:ea typeface="Times New Roman"/>
                          <a:cs typeface="Arial"/>
                        </a:rPr>
                        <a:t>Netherlands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mwentink@qti.qualcomm.com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Naveen Kakani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fr-FR" sz="1000" kern="1200" dirty="0" smtClean="0">
                          <a:solidFill>
                            <a:schemeClr val="dk1"/>
                          </a:solidFill>
                          <a:effectLst/>
                          <a:latin typeface="+mn-lt"/>
                          <a:ea typeface="+mn-ea"/>
                          <a:cs typeface="+mn-cs"/>
                        </a:rPr>
                        <a:t>2100 </a:t>
                      </a:r>
                      <a:r>
                        <a:rPr lang="fr-FR" sz="1000" kern="1200" dirty="0" err="1" smtClean="0">
                          <a:solidFill>
                            <a:schemeClr val="dk1"/>
                          </a:solidFill>
                          <a:effectLst/>
                          <a:latin typeface="+mn-lt"/>
                          <a:ea typeface="+mn-ea"/>
                          <a:cs typeface="+mn-cs"/>
                        </a:rPr>
                        <a:t>Lakeside</a:t>
                      </a:r>
                      <a:r>
                        <a:rPr lang="fr-FR" sz="1000" kern="1200" dirty="0" smtClean="0">
                          <a:solidFill>
                            <a:schemeClr val="dk1"/>
                          </a:solidFill>
                          <a:effectLst/>
                          <a:latin typeface="+mn-lt"/>
                          <a:ea typeface="+mn-ea"/>
                          <a:cs typeface="+mn-cs"/>
                        </a:rPr>
                        <a:t> Boulevard</a:t>
                      </a:r>
                      <a:br>
                        <a:rPr lang="fr-FR" sz="1000" kern="1200" dirty="0" smtClean="0">
                          <a:solidFill>
                            <a:schemeClr val="dk1"/>
                          </a:solidFill>
                          <a:effectLst/>
                          <a:latin typeface="+mn-lt"/>
                          <a:ea typeface="+mn-ea"/>
                          <a:cs typeface="+mn-cs"/>
                        </a:rPr>
                      </a:br>
                      <a:r>
                        <a:rPr lang="fr-FR" sz="1000" kern="1200" dirty="0" smtClean="0">
                          <a:solidFill>
                            <a:schemeClr val="dk1"/>
                          </a:solidFill>
                          <a:effectLst/>
                          <a:latin typeface="+mn-lt"/>
                          <a:ea typeface="+mn-ea"/>
                          <a:cs typeface="+mn-cs"/>
                        </a:rPr>
                        <a:t>Suite 475, Richardson</a:t>
                      </a:r>
                      <a:br>
                        <a:rPr lang="fr-FR" sz="1000" kern="1200" dirty="0" smtClean="0">
                          <a:solidFill>
                            <a:schemeClr val="dk1"/>
                          </a:solidFill>
                          <a:effectLst/>
                          <a:latin typeface="+mn-lt"/>
                          <a:ea typeface="+mn-ea"/>
                          <a:cs typeface="+mn-cs"/>
                        </a:rPr>
                      </a:br>
                      <a:r>
                        <a:rPr lang="fr-FR" sz="1000" kern="1200" dirty="0" smtClean="0">
                          <a:solidFill>
                            <a:schemeClr val="dk1"/>
                          </a:solidFill>
                          <a:effectLst/>
                          <a:latin typeface="+mn-lt"/>
                          <a:ea typeface="+mn-ea"/>
                          <a:cs typeface="+mn-cs"/>
                        </a:rPr>
                        <a:t>TX 75082, USA</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nkakani@qti.qualcomm.com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Raja Banerjea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it-IT" sz="1000" kern="1200" dirty="0" smtClean="0">
                          <a:solidFill>
                            <a:schemeClr val="dk1"/>
                          </a:solidFill>
                          <a:effectLst/>
                          <a:latin typeface="+mn-lt"/>
                          <a:ea typeface="+mn-ea"/>
                          <a:cs typeface="+mn-cs"/>
                        </a:rPr>
                        <a:t>1060 Rincon Circle San Jose</a:t>
                      </a:r>
                      <a:br>
                        <a:rPr lang="it-IT" sz="1000" kern="1200" dirty="0" smtClean="0">
                          <a:solidFill>
                            <a:schemeClr val="dk1"/>
                          </a:solidFill>
                          <a:effectLst/>
                          <a:latin typeface="+mn-lt"/>
                          <a:ea typeface="+mn-ea"/>
                          <a:cs typeface="+mn-cs"/>
                        </a:rPr>
                      </a:br>
                      <a:r>
                        <a:rPr lang="it-IT" sz="1000" kern="1200" dirty="0" smtClean="0">
                          <a:solidFill>
                            <a:schemeClr val="dk1"/>
                          </a:solidFill>
                          <a:effectLst/>
                          <a:latin typeface="+mn-lt"/>
                          <a:ea typeface="+mn-ea"/>
                          <a:cs typeface="+mn-cs"/>
                        </a:rPr>
                        <a:t>CA 95131, USA</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rajab@qit.qualcomm.com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Richard Van Nee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rvannee@qti.qualcomm.com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31099036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smtClean="0"/>
              <a:t>Slide </a:t>
            </a:r>
            <a:fld id="{E7E6215C-0148-4EB1-A390-22B113FC486F}" type="slidenum">
              <a:rPr lang="en-US" smtClean="0"/>
              <a:pPr>
                <a:defRPr/>
              </a:pPr>
              <a:t>5</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13" name="Table 12"/>
          <p:cNvGraphicFramePr>
            <a:graphicFrameLocks noGrp="1"/>
          </p:cNvGraphicFramePr>
          <p:nvPr>
            <p:extLst>
              <p:ext uri="{D42A27DB-BD31-4B8C-83A1-F6EECF244321}">
                <p14:modId xmlns:p14="http://schemas.microsoft.com/office/powerpoint/2010/main" xmlns="" val="340095647"/>
              </p:ext>
            </p:extLst>
          </p:nvPr>
        </p:nvGraphicFramePr>
        <p:xfrm>
          <a:off x="731687" y="1252407"/>
          <a:ext cx="7772400" cy="242821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Rolf De </a:t>
                      </a:r>
                      <a:r>
                        <a:rPr lang="en-US" sz="1200" dirty="0" err="1">
                          <a:solidFill>
                            <a:srgbClr val="000000"/>
                          </a:solidFill>
                          <a:latin typeface="Times New Roman"/>
                          <a:ea typeface="Times New Roman"/>
                          <a:cs typeface="Arial"/>
                        </a:rPr>
                        <a:t>Vegt</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7">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Times New Roman"/>
                          <a:cs typeface="Arial"/>
                        </a:rPr>
                        <a:t> </a:t>
                      </a:r>
                      <a:endParaRPr lang="en-US" sz="110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rolfv@qca.qualcomm.com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Sameer Vermani</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svverman@qti.qualcomm.com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Simone Merlin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smerlin@qti.qualcomm.com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Tao Tian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ttian@qti.qualcomm.com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Tevfik Yucek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tyucek@qca.qualcomm.com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VK Jones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vkjones@qca.qualcomm.com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Youhan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1700 Technology Drive San Jose, CA 95110, USA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youhank@qca.qualcomm.com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41032011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smtClean="0"/>
              <a:t>Slide </a:t>
            </a:r>
            <a:fld id="{E7E6215C-0148-4EB1-A390-22B113FC486F}" type="slidenum">
              <a:rPr lang="en-US" smtClean="0"/>
              <a:pPr>
                <a:defRPr/>
              </a:pPr>
              <a:t>6</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8" name="Table 7"/>
          <p:cNvGraphicFramePr>
            <a:graphicFrameLocks noGrp="1"/>
          </p:cNvGraphicFramePr>
          <p:nvPr>
            <p:extLst>
              <p:ext uri="{D42A27DB-BD31-4B8C-83A1-F6EECF244321}">
                <p14:modId xmlns:p14="http://schemas.microsoft.com/office/powerpoint/2010/main" xmlns="" val="3101648239"/>
              </p:ext>
            </p:extLst>
          </p:nvPr>
        </p:nvGraphicFramePr>
        <p:xfrm>
          <a:off x="789972" y="4648200"/>
          <a:ext cx="7239000" cy="1377260"/>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75452">
                <a:tc>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Joonsuk Kim</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Apple</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kern="1200" dirty="0" smtClean="0">
                          <a:solidFill>
                            <a:schemeClr val="lt1"/>
                          </a:solidFill>
                          <a:latin typeface="+mn-lt"/>
                          <a:ea typeface="+mn-ea"/>
                          <a:cs typeface="+mn-cs"/>
                        </a:rPr>
                        <a:t> </a:t>
                      </a:r>
                      <a:r>
                        <a:rPr lang="en-US" sz="1200" b="0" u="sng" kern="1200" dirty="0" smtClean="0">
                          <a:solidFill>
                            <a:schemeClr val="lt1"/>
                          </a:solidFill>
                          <a:latin typeface="+mn-lt"/>
                          <a:ea typeface="+mn-ea"/>
                          <a:cs typeface="+mn-cs"/>
                          <a:hlinkClick r:id="rId2"/>
                        </a:rPr>
                        <a:t>joonsuk@apple.com</a:t>
                      </a:r>
                      <a:endParaRPr lang="en-US" sz="9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kern="1200" dirty="0" smtClean="0">
                          <a:solidFill>
                            <a:schemeClr val="dk1"/>
                          </a:solidFill>
                          <a:latin typeface="+mn-lt"/>
                          <a:ea typeface="+mn-ea"/>
                          <a:cs typeface="+mn-cs"/>
                        </a:rPr>
                        <a:t>Aon </a:t>
                      </a:r>
                      <a:r>
                        <a:rPr lang="en-US" sz="1200" kern="1200" dirty="0" err="1" smtClean="0">
                          <a:solidFill>
                            <a:schemeClr val="dk1"/>
                          </a:solidFill>
                          <a:latin typeface="+mn-lt"/>
                          <a:ea typeface="+mn-ea"/>
                          <a:cs typeface="+mn-cs"/>
                        </a:rPr>
                        <a:t>Mujtaba</a:t>
                      </a:r>
                      <a:r>
                        <a:rPr lang="en-US" sz="1200" kern="1200" dirty="0" smtClean="0">
                          <a:solidFill>
                            <a:schemeClr val="dk1"/>
                          </a:solidFill>
                          <a:latin typeface="+mn-lt"/>
                          <a:ea typeface="+mn-ea"/>
                          <a:cs typeface="+mn-cs"/>
                        </a:rPr>
                        <a:t> </a:t>
                      </a:r>
                      <a:r>
                        <a:rPr lang="en-US" sz="1800" kern="1200" dirty="0" smtClean="0">
                          <a:solidFill>
                            <a:schemeClr val="dk1"/>
                          </a:solidFill>
                          <a:latin typeface="+mn-lt"/>
                          <a:ea typeface="+mn-ea"/>
                          <a:cs typeface="+mn-cs"/>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dk1"/>
                          </a:solidFill>
                          <a:latin typeface="+mn-lt"/>
                          <a:ea typeface="+mn-ea"/>
                          <a:cs typeface="+mn-cs"/>
                          <a:hlinkClick r:id="rId3"/>
                        </a:rPr>
                        <a:t>mujtaba@apple.com</a:t>
                      </a:r>
                      <a:endParaRPr lang="en-US" sz="900" u="none"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err="1" smtClean="0">
                          <a:solidFill>
                            <a:srgbClr val="000000"/>
                          </a:solidFill>
                          <a:latin typeface="+mn-lt"/>
                          <a:ea typeface="Times New Roman"/>
                          <a:cs typeface="Arial"/>
                        </a:rPr>
                        <a:t>Guoqing</a:t>
                      </a:r>
                      <a:r>
                        <a:rPr lang="en-US" sz="1200" dirty="0" smtClean="0">
                          <a:solidFill>
                            <a:srgbClr val="000000"/>
                          </a:solidFill>
                          <a:latin typeface="+mn-lt"/>
                          <a:ea typeface="Times New Roman"/>
                          <a:cs typeface="Arial"/>
                        </a:rPr>
                        <a:t> Li</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sng" kern="1200" dirty="0" smtClean="0">
                          <a:solidFill>
                            <a:schemeClr val="dk1"/>
                          </a:solidFill>
                          <a:latin typeface="+mn-lt"/>
                          <a:ea typeface="+mn-ea"/>
                          <a:cs typeface="+mn-cs"/>
                          <a:hlinkClick r:id="rId4"/>
                        </a:rPr>
                        <a:t>guoqing_li@apple.com</a:t>
                      </a:r>
                      <a:endParaRPr lang="en-US" sz="9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Eric Wong </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sng" kern="1200" dirty="0" smtClean="0">
                          <a:solidFill>
                            <a:schemeClr val="dk1"/>
                          </a:solidFill>
                          <a:latin typeface="+mn-lt"/>
                          <a:ea typeface="+mn-ea"/>
                          <a:cs typeface="+mn-cs"/>
                          <a:hlinkClick r:id="rId5"/>
                        </a:rPr>
                        <a:t>ericwong@apple.com</a:t>
                      </a:r>
                      <a:r>
                        <a:rPr lang="en-US" sz="900" dirty="0">
                          <a:solidFill>
                            <a:srgbClr val="000000"/>
                          </a:solidFill>
                          <a:latin typeface="Times New Roman"/>
                          <a:ea typeface="Times New Roman"/>
                          <a:cs typeface="Arial"/>
                        </a:rPr>
                        <a:t> </a:t>
                      </a:r>
                      <a:endParaRPr lang="en-US" sz="9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Chris</a:t>
                      </a:r>
                      <a:r>
                        <a:rPr lang="en-US" sz="1200" baseline="0" dirty="0" smtClean="0">
                          <a:latin typeface="Times New Roman"/>
                          <a:ea typeface="Times New Roman"/>
                          <a:cs typeface="Arial"/>
                        </a:rPr>
                        <a:t> Hartman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dk1"/>
                          </a:solidFill>
                          <a:latin typeface="+mn-lt"/>
                          <a:ea typeface="+mn-ea"/>
                          <a:cs typeface="+mn-cs"/>
                          <a:hlinkClick r:id="rId6"/>
                        </a:rPr>
                        <a:t>chartman@apple.com</a:t>
                      </a:r>
                      <a:endParaRPr lang="en-US" sz="900" u="none"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xmlns="" val="3786938580"/>
              </p:ext>
            </p:extLst>
          </p:nvPr>
        </p:nvGraphicFramePr>
        <p:xfrm>
          <a:off x="789972" y="993996"/>
          <a:ext cx="7239000" cy="3654204"/>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James Yee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4">
                  <a:txBody>
                    <a:bodyPr/>
                    <a:lstStyle/>
                    <a:p>
                      <a:pPr marL="0" marR="0" algn="ctr">
                        <a:spcBef>
                          <a:spcPts val="0"/>
                        </a:spcBef>
                        <a:spcAft>
                          <a:spcPts val="0"/>
                        </a:spcAft>
                      </a:pPr>
                      <a:r>
                        <a:rPr lang="en-US" sz="1200" b="0" kern="1200" dirty="0" err="1" smtClean="0">
                          <a:solidFill>
                            <a:schemeClr val="accent6">
                              <a:lumMod val="50000"/>
                            </a:schemeClr>
                          </a:solidFill>
                          <a:latin typeface="Times New Roman"/>
                          <a:ea typeface="Times New Roman"/>
                          <a:cs typeface="Arial"/>
                        </a:rPr>
                        <a:t>Mediatek</a:t>
                      </a:r>
                      <a:endParaRPr lang="en-US" sz="1200" b="0" kern="1200" dirty="0">
                        <a:solidFill>
                          <a:schemeClr val="accent6">
                            <a:lumMod val="50000"/>
                          </a:schemeClr>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No. 1 </a:t>
                      </a:r>
                      <a:r>
                        <a:rPr lang="en-GB" sz="1200" dirty="0" err="1">
                          <a:solidFill>
                            <a:srgbClr val="000000"/>
                          </a:solidFill>
                          <a:latin typeface="Times New Roman"/>
                          <a:ea typeface="Times New Roman"/>
                          <a:cs typeface="Arial"/>
                        </a:rPr>
                        <a:t>Dusing</a:t>
                      </a:r>
                      <a:r>
                        <a:rPr lang="en-GB" sz="1200" dirty="0">
                          <a:solidFill>
                            <a:srgbClr val="000000"/>
                          </a:solidFill>
                          <a:latin typeface="Times New Roman"/>
                          <a:ea typeface="Times New Roman"/>
                          <a:cs typeface="Arial"/>
                        </a:rPr>
                        <a:t> 1</a:t>
                      </a:r>
                      <a:r>
                        <a:rPr lang="en-GB" sz="1200" baseline="30000" dirty="0">
                          <a:solidFill>
                            <a:srgbClr val="000000"/>
                          </a:solidFill>
                          <a:latin typeface="Times New Roman"/>
                          <a:ea typeface="Times New Roman"/>
                          <a:cs typeface="Arial"/>
                        </a:rPr>
                        <a:t>st</a:t>
                      </a:r>
                      <a:r>
                        <a:rPr lang="en-GB" sz="1200" dirty="0">
                          <a:solidFill>
                            <a:srgbClr val="000000"/>
                          </a:solidFill>
                          <a:latin typeface="Times New Roman"/>
                          <a:ea typeface="Times New Roman"/>
                          <a:cs typeface="Arial"/>
                        </a:rPr>
                        <a:t> Road, </a:t>
                      </a:r>
                      <a:r>
                        <a:rPr lang="en-GB" sz="1200" dirty="0" err="1">
                          <a:solidFill>
                            <a:srgbClr val="000000"/>
                          </a:solidFill>
                          <a:latin typeface="Times New Roman"/>
                          <a:ea typeface="Times New Roman"/>
                          <a:cs typeface="Arial"/>
                        </a:rPr>
                        <a:t>Hsinchu</a:t>
                      </a:r>
                      <a:r>
                        <a:rPr lang="en-GB" sz="1200" dirty="0">
                          <a:solidFill>
                            <a:srgbClr val="000000"/>
                          </a:solidFill>
                          <a:latin typeface="Times New Roman"/>
                          <a:ea typeface="Times New Roman"/>
                          <a:cs typeface="Arial"/>
                        </a:rPr>
                        <a:t>, Taiwan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a:solidFill>
                            <a:srgbClr val="000000"/>
                          </a:solidFill>
                          <a:latin typeface="Times New Roman"/>
                          <a:ea typeface="Times New Roman"/>
                          <a:cs typeface="Arial"/>
                        </a:rPr>
                        <a:t>+886-3-567-0766</a:t>
                      </a: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james.yee@mediatek.com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Alan </a:t>
                      </a:r>
                      <a:r>
                        <a:rPr lang="en-US" sz="1200" dirty="0" err="1">
                          <a:solidFill>
                            <a:srgbClr val="000000"/>
                          </a:solidFill>
                          <a:latin typeface="Times New Roman"/>
                          <a:ea typeface="Times New Roman"/>
                          <a:cs typeface="Arial"/>
                        </a:rPr>
                        <a:t>Jauh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alan.jauh@mediatek.com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Chingwa Hu</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chinghwa.yu@mediatek.com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Frank Hsu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Arial"/>
                        </a:rPr>
                        <a:t> </a:t>
                      </a: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frank.hsu@mediatek.com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Thomas Pare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7">
                  <a:txBody>
                    <a:bodyPr/>
                    <a:lstStyle/>
                    <a:p>
                      <a:pPr marL="0" marR="0" algn="ctr">
                        <a:spcBef>
                          <a:spcPts val="0"/>
                        </a:spcBef>
                        <a:spcAft>
                          <a:spcPts val="0"/>
                        </a:spcAft>
                      </a:pPr>
                      <a:r>
                        <a:rPr lang="en-US" sz="1200" dirty="0" err="1">
                          <a:solidFill>
                            <a:srgbClr val="000000"/>
                          </a:solidFill>
                          <a:latin typeface="Times New Roman"/>
                          <a:ea typeface="Times New Roman"/>
                          <a:cs typeface="Arial"/>
                        </a:rPr>
                        <a:t>Mediatek</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2860 Junction Ave, San Jose, CA 95134, 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+1-408-526-1899</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thomas.pare@mediatek.com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ChaoChun</a:t>
                      </a:r>
                      <a:r>
                        <a:rPr lang="en-US" sz="1200" dirty="0">
                          <a:solidFill>
                            <a:srgbClr val="000000"/>
                          </a:solidFill>
                          <a:latin typeface="Times New Roman"/>
                          <a:ea typeface="Times New Roman"/>
                          <a:cs typeface="Arial"/>
                        </a:rPr>
                        <a:t>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chaochun.wang@mediatek.com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James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james.wang@mediatek.com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a:latin typeface="Times New Roman"/>
                          <a:ea typeface="Times New Roman"/>
                          <a:cs typeface="Arial"/>
                        </a:rPr>
                        <a:t>Jianhan Liu</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Calibri"/>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Jianhan.Liu@mediatek.com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Tianyu Wu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Calibri"/>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tianyu.wu@mediatek.com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Zhou Lan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Zhou.lan@mediaTek.com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Russell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Arial"/>
                        </a:rPr>
                        <a:t> </a:t>
                      </a: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russell.huang@mediatek.com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smtClean="0"/>
              <a:t>Slide </a:t>
            </a:r>
            <a:fld id="{E7E6215C-0148-4EB1-A390-22B113FC486F}" type="slidenum">
              <a:rPr lang="en-US" smtClean="0"/>
              <a:pPr>
                <a:defRPr/>
              </a:pPr>
              <a:t>7</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5" name="Table 9"/>
          <p:cNvGraphicFramePr>
            <a:graphicFrameLocks noGrp="1"/>
          </p:cNvGraphicFramePr>
          <p:nvPr>
            <p:extLst>
              <p:ext uri="{D42A27DB-BD31-4B8C-83A1-F6EECF244321}">
                <p14:modId xmlns:p14="http://schemas.microsoft.com/office/powerpoint/2010/main" xmlns="" val="2608209883"/>
              </p:ext>
            </p:extLst>
          </p:nvPr>
        </p:nvGraphicFramePr>
        <p:xfrm>
          <a:off x="800100" y="3129252"/>
          <a:ext cx="7239000" cy="2661948"/>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75452">
                <a:tc>
                  <a:txBody>
                    <a:bodyPr/>
                    <a:lstStyle/>
                    <a:p>
                      <a:pPr marL="0" marR="0" algn="ctr">
                        <a:spcBef>
                          <a:spcPts val="0"/>
                        </a:spcBef>
                        <a:spcAft>
                          <a:spcPts val="0"/>
                        </a:spcAft>
                      </a:pPr>
                      <a:r>
                        <a:rPr lang="en-US" sz="1200" b="0" dirty="0">
                          <a:solidFill>
                            <a:srgbClr val="000000"/>
                          </a:solidFill>
                          <a:latin typeface="Times New Roman"/>
                          <a:ea typeface="Times New Roman"/>
                          <a:cs typeface="Arial"/>
                        </a:rPr>
                        <a:t>Robert Stacey</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b="0" dirty="0">
                          <a:solidFill>
                            <a:srgbClr val="000000"/>
                          </a:solidFill>
                          <a:latin typeface="Times New Roman"/>
                          <a:ea typeface="Times New Roman"/>
                          <a:cs typeface="Arial"/>
                        </a:rPr>
                        <a:t>Intel</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b="0" dirty="0">
                          <a:solidFill>
                            <a:srgbClr val="000000"/>
                          </a:solidFill>
                          <a:latin typeface="Times New Roman"/>
                          <a:ea typeface="Times New Roman"/>
                          <a:cs typeface="Arial"/>
                        </a:rPr>
                        <a:t>2111 NE 25th Ave, Hillsboro OR 97124, USA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b="0" dirty="0">
                          <a:solidFill>
                            <a:srgbClr val="000000"/>
                          </a:solidFill>
                          <a:latin typeface="Times New Roman"/>
                          <a:ea typeface="Times New Roman"/>
                          <a:cs typeface="Arial"/>
                        </a:rPr>
                        <a:t>+1-503-724-893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0" dirty="0">
                          <a:solidFill>
                            <a:srgbClr val="000000"/>
                          </a:solidFill>
                          <a:latin typeface="Times New Roman"/>
                          <a:ea typeface="Times New Roman"/>
                          <a:cs typeface="Arial"/>
                        </a:rPr>
                        <a:t>robert.stacey@intel.com</a:t>
                      </a:r>
                      <a:endParaRPr lang="en-US" sz="11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Shahrnaz Azizi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shahrnaz.azizi@intel.com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Po-Kai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po-kai.huang@intel.com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Qinghua Li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quinghua.li@intel.com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Xiaogang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xiaogang.c.chen@intel.com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Chitto</a:t>
                      </a:r>
                      <a:r>
                        <a:rPr lang="en-US" sz="1200" dirty="0">
                          <a:solidFill>
                            <a:srgbClr val="000000"/>
                          </a:solidFill>
                          <a:latin typeface="Times New Roman"/>
                          <a:ea typeface="Times New Roman"/>
                          <a:cs typeface="Arial"/>
                        </a:rPr>
                        <a:t> Ghosh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chittabrata.ghosh@intel.com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Laurent Cariou </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laurent.cariou@intel.com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200" dirty="0" smtClean="0"/>
                        <a:t>Yaron Alpert</a:t>
                      </a:r>
                      <a:endParaRPr lang="en-US" sz="12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a:r>
                        <a:rPr lang="en-US" sz="1100" dirty="0" smtClean="0"/>
                        <a:t>yaron.alpert@intel.com</a:t>
                      </a:r>
                      <a:endParaRPr lang="en-US" sz="11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Assaf Gurevitz</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assaf.gurevitz@intel.com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1732">
                <a:tc>
                  <a:txBody>
                    <a:bodyPr/>
                    <a:lstStyle/>
                    <a:p>
                      <a:pPr marL="0" marR="0" algn="ctr">
                        <a:spcBef>
                          <a:spcPts val="0"/>
                        </a:spcBef>
                        <a:spcAft>
                          <a:spcPts val="0"/>
                        </a:spcAft>
                      </a:pPr>
                      <a:r>
                        <a:rPr lang="en-US" sz="1200" dirty="0" smtClean="0">
                          <a:latin typeface="Times New Roman"/>
                          <a:ea typeface="Times New Roman"/>
                          <a:cs typeface="Arial"/>
                        </a:rPr>
                        <a:t>Ilan Sutskover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ilan.sutskover@intel.com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7" name="Table 10"/>
          <p:cNvGraphicFramePr>
            <a:graphicFrameLocks noGrp="1"/>
          </p:cNvGraphicFramePr>
          <p:nvPr>
            <p:extLst>
              <p:ext uri="{D42A27DB-BD31-4B8C-83A1-F6EECF244321}">
                <p14:modId xmlns:p14="http://schemas.microsoft.com/office/powerpoint/2010/main" xmlns="" val="3122578147"/>
              </p:ext>
            </p:extLst>
          </p:nvPr>
        </p:nvGraphicFramePr>
        <p:xfrm>
          <a:off x="800100" y="1371600"/>
          <a:ext cx="7239000" cy="1800780"/>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39170">
                <a:tc>
                  <a:txBody>
                    <a:bodyPr/>
                    <a:lstStyle/>
                    <a:p>
                      <a:pPr marL="0" marR="0" algn="ctr">
                        <a:spcBef>
                          <a:spcPts val="0"/>
                        </a:spcBef>
                        <a:spcAft>
                          <a:spcPts val="0"/>
                        </a:spcAft>
                      </a:pPr>
                      <a:r>
                        <a:rPr lang="en-US" sz="1200" b="1" dirty="0" smtClean="0">
                          <a:solidFill>
                            <a:schemeClr val="tx1"/>
                          </a:solidFill>
                          <a:latin typeface="Times New Roman"/>
                          <a:ea typeface="Times New Roman"/>
                          <a:cs typeface="Arial"/>
                        </a:rPr>
                        <a:t>Name</a:t>
                      </a:r>
                      <a:endParaRPr lang="en-US" sz="1200" b="1"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1" dirty="0" smtClean="0">
                          <a:solidFill>
                            <a:schemeClr val="tx1"/>
                          </a:solidFill>
                          <a:latin typeface="Times New Roman"/>
                          <a:ea typeface="Times New Roman"/>
                          <a:cs typeface="Arial"/>
                        </a:rPr>
                        <a:t>Affiliation</a:t>
                      </a:r>
                      <a:endParaRPr lang="en-US" sz="1200" b="1"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Address</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Phone</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Email</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b="0" dirty="0">
                          <a:solidFill>
                            <a:srgbClr val="000000"/>
                          </a:solidFill>
                          <a:latin typeface="Times New Roman"/>
                          <a:ea typeface="Times New Roman"/>
                          <a:cs typeface="Arial"/>
                        </a:rPr>
                        <a:t>Ron Porat</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b="1" dirty="0">
                          <a:solidFill>
                            <a:srgbClr val="000000"/>
                          </a:solidFill>
                          <a:latin typeface="Times New Roman"/>
                          <a:ea typeface="Times New Roman"/>
                          <a:cs typeface="Arial"/>
                        </a:rPr>
                        <a:t>Broadcom</a:t>
                      </a:r>
                      <a:endParaRPr lang="en-US" sz="1200" b="1"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hlinkClick r:id="rId2"/>
                        </a:rPr>
                        <a:t>rporat@broadcom.com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7583">
                <a:tc>
                  <a:txBody>
                    <a:bodyPr/>
                    <a:lstStyle/>
                    <a:p>
                      <a:pPr marL="0" marR="0" algn="ctr">
                        <a:spcBef>
                          <a:spcPts val="0"/>
                        </a:spcBef>
                        <a:spcAft>
                          <a:spcPts val="0"/>
                        </a:spcAft>
                      </a:pPr>
                      <a:r>
                        <a:rPr lang="en-US" sz="1200" dirty="0" smtClean="0">
                          <a:solidFill>
                            <a:srgbClr val="000000"/>
                          </a:solidFill>
                          <a:latin typeface="+mn-lt"/>
                          <a:ea typeface="Times New Roman"/>
                          <a:cs typeface="Arial"/>
                        </a:rPr>
                        <a:t>Sriram Venkateswaran </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mfischer@broadcom.com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latin typeface="Times New Roman"/>
                          <a:ea typeface="Times New Roman"/>
                          <a:cs typeface="Arial"/>
                        </a:rPr>
                        <a:t>Matthew Fischer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Leo Montreuil</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latin typeface="Times New Roman"/>
                          <a:ea typeface="Times New Roman"/>
                          <a:cs typeface="Arial"/>
                        </a:rPr>
                        <a:t>Andrew Blanksby</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a:solidFill>
                            <a:srgbClr val="000000"/>
                          </a:solidFill>
                          <a:latin typeface="Times New Roman"/>
                          <a:ea typeface="Times New Roman"/>
                          <a:cs typeface="Arial"/>
                        </a:rPr>
                        <a:t>Vinko Erceg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25605499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smtClean="0"/>
              <a:t>Slide </a:t>
            </a:r>
            <a:fld id="{E7E6215C-0148-4EB1-A390-22B113FC486F}" type="slidenum">
              <a:rPr lang="en-US" smtClean="0"/>
              <a:pPr>
                <a:defRPr/>
              </a:pPr>
              <a:t>8</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13" name="Table 12"/>
          <p:cNvGraphicFramePr>
            <a:graphicFrameLocks noGrp="1"/>
          </p:cNvGraphicFramePr>
          <p:nvPr/>
        </p:nvGraphicFramePr>
        <p:xfrm>
          <a:off x="762000" y="1078644"/>
          <a:ext cx="7620000" cy="3294104"/>
        </p:xfrm>
        <a:graphic>
          <a:graphicData uri="http://schemas.openxmlformats.org/drawingml/2006/table">
            <a:tbl>
              <a:tblPr firstRow="1" bandRow="1">
                <a:tableStyleId>{F5AB1C69-6EDB-4FF4-983F-18BD219EF322}</a:tableStyleId>
              </a:tblPr>
              <a:tblGrid>
                <a:gridCol w="1524000"/>
                <a:gridCol w="1203158"/>
                <a:gridCol w="1684421"/>
                <a:gridCol w="1363579"/>
                <a:gridCol w="1844842"/>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solidFill>
                            <a:srgbClr val="000000"/>
                          </a:solidFill>
                          <a:latin typeface="Times New Roman"/>
                          <a:ea typeface="Times New Roman"/>
                          <a:cs typeface="Arial"/>
                        </a:rPr>
                        <a:t>Jinmin</a:t>
                      </a:r>
                      <a:r>
                        <a:rPr lang="en-US" sz="1200" dirty="0" smtClean="0">
                          <a:solidFill>
                            <a:srgbClr val="000000"/>
                          </a:solidFill>
                          <a:latin typeface="Times New Roman"/>
                          <a:ea typeface="Times New Roman"/>
                          <a:cs typeface="Arial"/>
                        </a:rPr>
                        <a:t>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dirty="0">
                          <a:solidFill>
                            <a:srgbClr val="000000"/>
                          </a:solidFill>
                          <a:latin typeface="Times New Roman"/>
                          <a:ea typeface="Times New Roman"/>
                          <a:cs typeface="Arial"/>
                        </a:rPr>
                        <a:t>LG Electronics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dirty="0">
                          <a:solidFill>
                            <a:srgbClr val="000000"/>
                          </a:solidFill>
                          <a:latin typeface="Times New Roman"/>
                          <a:ea typeface="Times New Roman"/>
                          <a:cs typeface="Arial"/>
                        </a:rPr>
                        <a:t>19, </a:t>
                      </a:r>
                      <a:r>
                        <a:rPr lang="en-US" sz="1200" dirty="0" err="1">
                          <a:solidFill>
                            <a:srgbClr val="000000"/>
                          </a:solidFill>
                          <a:latin typeface="Times New Roman"/>
                          <a:ea typeface="Times New Roman"/>
                          <a:cs typeface="Arial"/>
                        </a:rPr>
                        <a:t>Yangjae-daero</a:t>
                      </a:r>
                      <a:r>
                        <a:rPr lang="en-US" sz="1200" dirty="0">
                          <a:solidFill>
                            <a:srgbClr val="000000"/>
                          </a:solidFill>
                          <a:latin typeface="Times New Roman"/>
                          <a:ea typeface="Times New Roman"/>
                          <a:cs typeface="Arial"/>
                        </a:rPr>
                        <a:t> 11gil, </a:t>
                      </a:r>
                      <a:r>
                        <a:rPr lang="en-US" sz="1200" dirty="0" err="1">
                          <a:solidFill>
                            <a:srgbClr val="000000"/>
                          </a:solidFill>
                          <a:latin typeface="Times New Roman"/>
                          <a:ea typeface="Times New Roman"/>
                          <a:cs typeface="Arial"/>
                        </a:rPr>
                        <a:t>Seocho-gu</a:t>
                      </a:r>
                      <a:r>
                        <a:rPr lang="en-US" sz="1200" dirty="0">
                          <a:solidFill>
                            <a:srgbClr val="000000"/>
                          </a:solidFill>
                          <a:latin typeface="Times New Roman"/>
                          <a:ea typeface="Times New Roman"/>
                          <a:cs typeface="Arial"/>
                        </a:rPr>
                        <a:t>, Seoul 137-130, Korea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Times New Roman"/>
                          <a:ea typeface="Times New Roman"/>
                          <a:cs typeface="Arial"/>
                        </a:rPr>
                        <a:t>Jinmin1230.kim@lge.com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Kiseon Ryu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kiseon.ryu@lge.com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Jinyoung</a:t>
                      </a:r>
                      <a:r>
                        <a:rPr lang="en-US" sz="1200" dirty="0">
                          <a:solidFill>
                            <a:srgbClr val="000000"/>
                          </a:solidFill>
                          <a:latin typeface="Times New Roman"/>
                          <a:ea typeface="Times New Roman"/>
                          <a:cs typeface="Arial"/>
                        </a:rPr>
                        <a:t> Chun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jiny.chun@lge.com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Jinsoo Choi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js.choi@lge.com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Jeongki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jeongki.kim@lge.com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Dongguk</a:t>
                      </a:r>
                      <a:r>
                        <a:rPr lang="en-US" sz="1200" dirty="0">
                          <a:solidFill>
                            <a:srgbClr val="000000"/>
                          </a:solidFill>
                          <a:latin typeface="Times New Roman"/>
                          <a:ea typeface="Times New Roman"/>
                          <a:cs typeface="Arial"/>
                        </a:rPr>
                        <a:t> Lim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dongguk.lim@lge.com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Suhwook</a:t>
                      </a:r>
                      <a:r>
                        <a:rPr lang="en-US" sz="1200" dirty="0">
                          <a:solidFill>
                            <a:srgbClr val="000000"/>
                          </a:solidFill>
                          <a:latin typeface="Times New Roman"/>
                          <a:ea typeface="Times New Roman"/>
                          <a:cs typeface="Arial"/>
                        </a:rPr>
                        <a:t>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suhwook.kim@lge.com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Eunsung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esung.park@lge.com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JayH</a:t>
                      </a:r>
                      <a:r>
                        <a:rPr lang="en-US" sz="1200" dirty="0" smtClean="0">
                          <a:latin typeface="Times New Roman"/>
                          <a:ea typeface="Times New Roman"/>
                          <a:cs typeface="Arial"/>
                        </a:rPr>
                        <a:t>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Hyunh.park@lge.com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HanGyu Cho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hg.cho@lge.com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Thomas Derham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Orange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thomas.derham@orange.com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7" name="Table 6"/>
          <p:cNvGraphicFramePr>
            <a:graphicFrameLocks noGrp="1"/>
          </p:cNvGraphicFramePr>
          <p:nvPr/>
        </p:nvGraphicFramePr>
        <p:xfrm>
          <a:off x="762000" y="4387663"/>
          <a:ext cx="7620000" cy="1479737"/>
        </p:xfrm>
        <a:graphic>
          <a:graphicData uri="http://schemas.openxmlformats.org/drawingml/2006/table">
            <a:tbl>
              <a:tblPr/>
              <a:tblGrid>
                <a:gridCol w="1523999"/>
                <a:gridCol w="1219200"/>
                <a:gridCol w="1676400"/>
                <a:gridCol w="1371600"/>
                <a:gridCol w="1828801"/>
              </a:tblGrid>
              <a:tr h="341477">
                <a:tc>
                  <a:txBody>
                    <a:bodyPr/>
                    <a:lstStyle/>
                    <a:p>
                      <a:pPr algn="ctr" fontAlgn="ctr"/>
                      <a:r>
                        <a:rPr lang="en-US" sz="1000" b="0" i="0" u="none" strike="noStrike" dirty="0">
                          <a:solidFill>
                            <a:srgbClr val="000000"/>
                          </a:solidFill>
                          <a:latin typeface="Times New Roman"/>
                        </a:rPr>
                        <a:t>Bo Sun</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lgn="ctr" fontAlgn="ctr"/>
                      <a:r>
                        <a:rPr lang="en-US" sz="1100" b="0" i="0" u="none" strike="noStrike" dirty="0">
                          <a:solidFill>
                            <a:srgbClr val="000000"/>
                          </a:solidFill>
                          <a:latin typeface="Calibri"/>
                        </a:rPr>
                        <a:t>ZTE</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#9 Wuxingduan, Xifeng</a:t>
                      </a:r>
                      <a:br>
                        <a:rPr lang="en-US" sz="1000" b="0" i="0" u="none" strike="noStrike">
                          <a:solidFill>
                            <a:srgbClr val="000000"/>
                          </a:solidFill>
                          <a:latin typeface="Times New Roman"/>
                        </a:rPr>
                      </a:br>
                      <a:r>
                        <a:rPr lang="en-US" sz="1000" b="0" i="0" u="none" strike="noStrike">
                          <a:solidFill>
                            <a:srgbClr val="000000"/>
                          </a:solidFill>
                          <a:latin typeface="Times New Roman"/>
                        </a:rPr>
                        <a:t> Rd., Xi'an, China</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2"/>
                        </a:rPr>
                        <a:t>sun.bo1@zte.com.cn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Kaiying Lv</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3"/>
                        </a:rPr>
                        <a:t>lv.kaiying@zte.com.cn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Yonggang Fang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4"/>
                        </a:rPr>
                        <a:t>yfang@ztetx.com</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Ke Yao</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5"/>
                        </a:rPr>
                        <a:t>yao.ke5@zte.com.cn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Weimin Xing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6"/>
                        </a:rPr>
                        <a:t>xing.weimin@zte.com.cn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Brian Hart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latin typeface="Times New Roman"/>
                        </a:rPr>
                        <a:t>Cisco Systems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latin typeface="Times New Roman"/>
                        </a:rPr>
                        <a:t>170 W Tasman Dr, San Jose, CA 95134</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7"/>
                        </a:rPr>
                        <a:t>brianh@cisco.com</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Pooya Monajemi</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a:txBody>
                    <a:bodyPr/>
                    <a:lstStyle/>
                    <a:p>
                      <a:pPr algn="ctr" fontAlgn="ctr"/>
                      <a:r>
                        <a:rPr lang="en-US" sz="1000" b="0" i="0" u="none" strike="noStrike" dirty="0">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hlinkClick r:id="rId8"/>
                        </a:rPr>
                        <a:t>pmonajem@cisco.com</a:t>
                      </a:r>
                      <a:endParaRPr lang="en-US" sz="1000" b="0" i="0" u="none" strike="noStrike" dirty="0">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smtClean="0"/>
              <a:t>Slide </a:t>
            </a:r>
            <a:fld id="{E7E6215C-0148-4EB1-A390-22B113FC486F}" type="slidenum">
              <a:rPr lang="en-US" smtClean="0"/>
              <a:pPr>
                <a:defRPr/>
              </a:pPr>
              <a:t>9</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13" name="Table 12"/>
          <p:cNvGraphicFramePr>
            <a:graphicFrameLocks noGrp="1"/>
          </p:cNvGraphicFramePr>
          <p:nvPr>
            <p:extLst>
              <p:ext uri="{D42A27DB-BD31-4B8C-83A1-F6EECF244321}">
                <p14:modId xmlns:p14="http://schemas.microsoft.com/office/powerpoint/2010/main" xmlns="" val="131204378"/>
              </p:ext>
            </p:extLst>
          </p:nvPr>
        </p:nvGraphicFramePr>
        <p:xfrm>
          <a:off x="381000" y="1193248"/>
          <a:ext cx="8153400" cy="4050444"/>
        </p:xfrm>
        <a:graphic>
          <a:graphicData uri="http://schemas.openxmlformats.org/drawingml/2006/table">
            <a:tbl>
              <a:tblPr firstRow="1" bandRow="1">
                <a:tableStyleId>{F5AB1C69-6EDB-4FF4-983F-18BD219EF322}</a:tableStyleId>
              </a:tblPr>
              <a:tblGrid>
                <a:gridCol w="1630680"/>
                <a:gridCol w="1287379"/>
                <a:gridCol w="1802331"/>
                <a:gridCol w="1459029"/>
                <a:gridCol w="1973981"/>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Fei Tong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Samsung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+44 1223 434633</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f.tong@samsung.com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Hyunjeong</a:t>
                      </a:r>
                      <a:r>
                        <a:rPr lang="en-US" sz="1200" dirty="0">
                          <a:solidFill>
                            <a:srgbClr val="000000"/>
                          </a:solidFill>
                          <a:latin typeface="Times New Roman"/>
                          <a:ea typeface="Times New Roman"/>
                          <a:cs typeface="Arial"/>
                        </a:rPr>
                        <a:t> Kang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+82-31-279-9028</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hyunjeong.kang@samsung.com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Kaushik Josiam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7437</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k.josiam@samsung.com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Mark Rison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+44 1223  434600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m.rison@samsung.com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Rakesh Taori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rakesh.taori@samsung.com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Sanghyun</a:t>
                      </a:r>
                      <a:r>
                        <a:rPr lang="en-US" sz="1200" dirty="0">
                          <a:solidFill>
                            <a:srgbClr val="000000"/>
                          </a:solidFill>
                          <a:latin typeface="Times New Roman"/>
                          <a:ea typeface="Times New Roman"/>
                          <a:cs typeface="Arial"/>
                        </a:rPr>
                        <a:t> Chang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+82-10-8864-1751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s29.chang@samsung.com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Yasushi </a:t>
                      </a:r>
                      <a:r>
                        <a:rPr lang="en-US" sz="1200" dirty="0" err="1">
                          <a:solidFill>
                            <a:srgbClr val="000000"/>
                          </a:solidFill>
                          <a:latin typeface="Times New Roman"/>
                          <a:ea typeface="Times New Roman"/>
                          <a:cs typeface="Arial"/>
                        </a:rPr>
                        <a:t>Takatori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NTT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000" dirty="0">
                          <a:solidFill>
                            <a:srgbClr val="000000"/>
                          </a:solidFill>
                          <a:latin typeface="Times New Roman"/>
                          <a:ea typeface="Times New Roman"/>
                          <a:cs typeface="Arial"/>
                        </a:rPr>
                        <a:t>1-1 </a:t>
                      </a:r>
                      <a:r>
                        <a:rPr lang="en-US" sz="1000" dirty="0" err="1">
                          <a:solidFill>
                            <a:srgbClr val="000000"/>
                          </a:solidFill>
                          <a:latin typeface="Times New Roman"/>
                          <a:ea typeface="Times New Roman"/>
                          <a:cs typeface="Arial"/>
                        </a:rPr>
                        <a:t>Hikari</a:t>
                      </a:r>
                      <a:r>
                        <a:rPr lang="en-US" sz="1000" dirty="0">
                          <a:solidFill>
                            <a:srgbClr val="000000"/>
                          </a:solidFill>
                          <a:latin typeface="Times New Roman"/>
                          <a:ea typeface="Times New Roman"/>
                          <a:cs typeface="Arial"/>
                        </a:rPr>
                        <a:t>-no-</a:t>
                      </a:r>
                      <a:r>
                        <a:rPr lang="en-US" sz="1000" dirty="0" err="1">
                          <a:solidFill>
                            <a:srgbClr val="000000"/>
                          </a:solidFill>
                          <a:latin typeface="Times New Roman"/>
                          <a:ea typeface="Times New Roman"/>
                          <a:cs typeface="Arial"/>
                        </a:rPr>
                        <a:t>oka</a:t>
                      </a:r>
                      <a:r>
                        <a:rPr lang="en-US" sz="1000" dirty="0">
                          <a:solidFill>
                            <a:srgbClr val="000000"/>
                          </a:solidFill>
                          <a:latin typeface="Times New Roman"/>
                          <a:ea typeface="Times New Roman"/>
                          <a:cs typeface="Arial"/>
                        </a:rPr>
                        <a:t>, Yokosuka, Kanagawa 239-0847 </a:t>
                      </a:r>
                      <a:r>
                        <a:rPr lang="en-US" sz="1000" dirty="0" smtClean="0">
                          <a:solidFill>
                            <a:srgbClr val="000000"/>
                          </a:solidFill>
                          <a:latin typeface="Times New Roman"/>
                          <a:ea typeface="Times New Roman"/>
                          <a:cs typeface="Arial"/>
                        </a:rPr>
                        <a:t>Japan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+81 46 859 3135</a:t>
                      </a: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takatori.yasushi@lab.ntt.co.jp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Yasuhiko Inoue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+81 46 859 5097</a:t>
                      </a: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inoue.yasuhiko@lab.ntt.co.jp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Shoko Shinohara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a:txBody>
                    <a:bodyPr/>
                    <a:lstStyle/>
                    <a:p>
                      <a:pPr marL="0" marR="0" algn="ctr">
                        <a:spcBef>
                          <a:spcPts val="0"/>
                        </a:spcBef>
                        <a:spcAft>
                          <a:spcPts val="0"/>
                        </a:spcAft>
                      </a:pPr>
                      <a:r>
                        <a:rPr lang="en-US" sz="1000" dirty="0" smtClean="0">
                          <a:latin typeface="Times New Roman"/>
                          <a:ea typeface="Times New Roman"/>
                          <a:cs typeface="Arial"/>
                        </a:rPr>
                        <a:t>+81 46 859 5107</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Shinohara.shoko@lab.ntt.co.jp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ja-JP" sz="1200" dirty="0" smtClean="0">
                          <a:solidFill>
                            <a:srgbClr val="000000"/>
                          </a:solidFill>
                          <a:latin typeface="Times New Roman"/>
                          <a:ea typeface="Times New Roman"/>
                          <a:cs typeface="Arial"/>
                        </a:rPr>
                        <a:t>Yusuke </a:t>
                      </a:r>
                      <a:r>
                        <a:rPr lang="en-US" altLang="ja-JP" sz="1200" dirty="0" err="1" smtClean="0">
                          <a:solidFill>
                            <a:srgbClr val="000000"/>
                          </a:solidFill>
                          <a:latin typeface="Times New Roman"/>
                          <a:ea typeface="Times New Roman"/>
                          <a:cs typeface="Arial"/>
                        </a:rPr>
                        <a:t>Asai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r>
                        <a:rPr lang="en-US" sz="1000" dirty="0" smtClean="0">
                          <a:solidFill>
                            <a:srgbClr val="000000"/>
                          </a:solidFill>
                          <a:latin typeface="Times New Roman"/>
                          <a:ea typeface="Times New Roman"/>
                          <a:cs typeface="Arial"/>
                        </a:rPr>
                        <a:t>+81</a:t>
                      </a:r>
                      <a:r>
                        <a:rPr lang="en-US" sz="1000" baseline="0" dirty="0" smtClean="0">
                          <a:solidFill>
                            <a:srgbClr val="000000"/>
                          </a:solidFill>
                          <a:latin typeface="Times New Roman"/>
                          <a:ea typeface="Times New Roman"/>
                          <a:cs typeface="Arial"/>
                        </a:rPr>
                        <a:t> 46 859 3494</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asai.yusuke@lab.ntt.co.jp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Koichi Ishihara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+81 46 859 4233</a:t>
                      </a: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ishihara.koichi@lab.ntt.co.jp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ja-JP" sz="1200" dirty="0" smtClean="0">
                          <a:latin typeface="Times New Roman"/>
                          <a:ea typeface="Times New Roman"/>
                          <a:cs typeface="Arial"/>
                        </a:rPr>
                        <a:t>Junichi Iwatani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r>
                        <a:rPr lang="en-US" sz="1000" dirty="0" smtClean="0">
                          <a:solidFill>
                            <a:srgbClr val="000000"/>
                          </a:solidFill>
                          <a:latin typeface="Times New Roman"/>
                          <a:ea typeface="Times New Roman"/>
                          <a:cs typeface="Arial"/>
                        </a:rPr>
                        <a:t>+81 46 859 4222</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Times New Roman"/>
                          <a:ea typeface="Times New Roman"/>
                          <a:cs typeface="Arial"/>
                        </a:rPr>
                        <a:t>Iwatani.junichi@lab.ntt.co.jp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Akira Yamada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NTT DOCOMO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3-6, Hikarinooka, Yokosuka-shi, Kanagawa, 239-8536, Japan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+81 46 840 </a:t>
                      </a:r>
                      <a:r>
                        <a:rPr lang="en-US" sz="1000" dirty="0">
                          <a:solidFill>
                            <a:srgbClr val="000000"/>
                          </a:solidFill>
                          <a:latin typeface="Times New Roman"/>
                          <a:ea typeface="Times New Roman"/>
                          <a:cs typeface="Arial"/>
                        </a:rPr>
                        <a:t> </a:t>
                      </a:r>
                      <a:r>
                        <a:rPr lang="en-US" sz="1000" dirty="0" smtClean="0">
                          <a:solidFill>
                            <a:srgbClr val="000000"/>
                          </a:solidFill>
                          <a:latin typeface="Times New Roman"/>
                          <a:ea typeface="Times New Roman"/>
                          <a:cs typeface="Arial"/>
                        </a:rPr>
                        <a:t>3759</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yamadaakira@nttdocomo.com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ACcord Submission Template</Template>
  <TotalTime>36946</TotalTime>
  <Words>1549</Words>
  <Application>Microsoft Office PowerPoint</Application>
  <PresentationFormat>全屏显示(4:3)</PresentationFormat>
  <Paragraphs>515</Paragraphs>
  <Slides>15</Slides>
  <Notes>0</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15</vt:i4>
      </vt:variant>
    </vt:vector>
  </HeadingPairs>
  <TitlesOfParts>
    <vt:vector size="17" baseType="lpstr">
      <vt:lpstr>ACcord Submission Template</vt:lpstr>
      <vt:lpstr>Visio</vt:lpstr>
      <vt:lpstr>Response Given Trigger Frame Type</vt:lpstr>
      <vt:lpstr>Authors (continued)</vt:lpstr>
      <vt:lpstr>Authors (continued)</vt:lpstr>
      <vt:lpstr>Authors (continued)</vt:lpstr>
      <vt:lpstr>Authors (continued)</vt:lpstr>
      <vt:lpstr>Authors (continued)</vt:lpstr>
      <vt:lpstr>Authors (continued)</vt:lpstr>
      <vt:lpstr>Authors (continued)</vt:lpstr>
      <vt:lpstr>Authors (continued)</vt:lpstr>
      <vt:lpstr>Authors (continued)</vt:lpstr>
      <vt:lpstr>Introduction</vt:lpstr>
      <vt:lpstr>Response Given the Trigger Type</vt:lpstr>
      <vt:lpstr>Pros. VS. Cons.</vt:lpstr>
      <vt:lpstr>Reference</vt:lpstr>
      <vt:lpstr>Straw Poll</vt:lpstr>
    </vt:vector>
  </TitlesOfParts>
  <Company>&lt;Company Name&gt;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&lt;Document Title&gt;</dc:title>
  <dc:creator>liwenchu@marvell.com</dc:creator>
  <cp:lastModifiedBy>Ross Jian Yu</cp:lastModifiedBy>
  <cp:revision>718</cp:revision>
  <cp:lastPrinted>1998-02-10T13:28:06Z</cp:lastPrinted>
  <dcterms:created xsi:type="dcterms:W3CDTF">2009-12-02T19:05:24Z</dcterms:created>
  <dcterms:modified xsi:type="dcterms:W3CDTF">2016-01-18T22:32:16Z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AdHocReviewCycleID">
    <vt:i4>-477216848</vt:i4>
  </property>
  <property fmtid="{D5CDD505-2E9C-101B-9397-08002B2CF9AE}" pid="4" name="_EmailSubject">
    <vt:lpwstr>Review of F2F planned presentations</vt:lpwstr>
  </property>
  <property fmtid="{D5CDD505-2E9C-101B-9397-08002B2CF9AE}" pid="5" name="_AuthorEmail">
    <vt:lpwstr>aasterja@qti.qualcomm.com</vt:lpwstr>
  </property>
  <property fmtid="{D5CDD505-2E9C-101B-9397-08002B2CF9AE}" pid="6" name="_AuthorEmailDisplayName">
    <vt:lpwstr>Asterjadhi, Alfred</vt:lpwstr>
  </property>
  <property fmtid="{D5CDD505-2E9C-101B-9397-08002B2CF9AE}" pid="7" name="_PreviousAdHocReviewCycleID">
    <vt:i4>-660028118</vt:i4>
  </property>
  <property fmtid="{D5CDD505-2E9C-101B-9397-08002B2CF9AE}" pid="8" name="_readonly">
    <vt:lpwstr/>
  </property>
  <property fmtid="{D5CDD505-2E9C-101B-9397-08002B2CF9AE}" pid="9" name="_change">
    <vt:lpwstr/>
  </property>
  <property fmtid="{D5CDD505-2E9C-101B-9397-08002B2CF9AE}" pid="10" name="_full-control">
    <vt:lpwstr/>
  </property>
  <property fmtid="{D5CDD505-2E9C-101B-9397-08002B2CF9AE}" pid="11" name="sflag">
    <vt:lpwstr>1453045238</vt:lpwstr>
  </property>
  <property fmtid="{D5CDD505-2E9C-101B-9397-08002B2CF9AE}" pid="12" name="_new_ms_pID_72543">
    <vt:lpwstr>(3)yIjzugcfrl/+2TvEWT594zGjE/1+ymYHJWsPXWigw4PvGgGOBZNGmUCWBTa59FX6K5gLRLAl
XICdYs0lL0MN6mxfg763Lb+1OgY6DvmRY3teF7YTU+UkwM2t27o675krFSAbi138MubZ940W
bjLiAK8s1OdsP1vIX/x+4iFdiH/jM6ypbtsz34i40MR84/kyebZoPLLJ4uWtHJfn715WdJiw
bsjWvmQR8uxTnGLZSD</vt:lpwstr>
  </property>
  <property fmtid="{D5CDD505-2E9C-101B-9397-08002B2CF9AE}" pid="13" name="_new_ms_pID_725431">
    <vt:lpwstr>/aWPeDrDXi64HdXvP6xismQgZNHaZ9WBRE0DHphV1KSIreNw7oQDdY
5LkcWNBJQ0BA2z5UfEv3Zwme+60/+oJMRE+HoxEV96l55/KvU13fwJJqgR7/pzLMnGKpeLEx
gpraWlZf+QS03fdsBZ97Bx32/Nnk4kPdxfRJSChfzPJnlSb925w0VEq4j3XG2mx78UgNriIV
/oZZ3YyqZOcQD9nhp8VjSEmGH3AkbBqWjwFi</vt:lpwstr>
  </property>
  <property fmtid="{D5CDD505-2E9C-101B-9397-08002B2CF9AE}" pid="14" name="_new_ms_pID_725432">
    <vt:lpwstr>vzNsFVJ5OUDBM8Y6k9DxHxPBTeft0TosMTOJ
Zr4MFb/Zqx+5NVR33HIMgrh8TDt1law4vvt2LLLM61ZNkyglk29FN/DsFUc/qQmJWnixg4pz
</vt:lpwstr>
  </property>
</Properties>
</file>