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24"/>
  </p:notesMasterIdLst>
  <p:handoutMasterIdLst>
    <p:handoutMasterId r:id="rId25"/>
  </p:handoutMasterIdLst>
  <p:sldIdLst>
    <p:sldId id="632" r:id="rId7"/>
    <p:sldId id="633" r:id="rId8"/>
    <p:sldId id="634" r:id="rId9"/>
    <p:sldId id="635" r:id="rId10"/>
    <p:sldId id="636" r:id="rId11"/>
    <p:sldId id="637" r:id="rId12"/>
    <p:sldId id="638" r:id="rId13"/>
    <p:sldId id="639" r:id="rId14"/>
    <p:sldId id="640" r:id="rId15"/>
    <p:sldId id="641" r:id="rId16"/>
    <p:sldId id="642" r:id="rId17"/>
    <p:sldId id="643" r:id="rId18"/>
    <p:sldId id="644" r:id="rId19"/>
    <p:sldId id="648" r:id="rId20"/>
    <p:sldId id="645" r:id="rId21"/>
    <p:sldId id="647" r:id="rId22"/>
    <p:sldId id="61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1D0"/>
    <a:srgbClr val="E9EDF4"/>
    <a:srgbClr val="254061"/>
    <a:srgbClr val="252B9D"/>
    <a:srgbClr val="254092"/>
    <a:srgbClr val="D0D8E8"/>
    <a:srgbClr val="831B2A"/>
    <a:srgbClr val="1668B1"/>
    <a:srgbClr val="9F2133"/>
    <a:srgbClr val="224F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2" autoAdjust="0"/>
    <p:restoredTop sz="93033" autoAdjust="0"/>
  </p:normalViewPr>
  <p:slideViewPr>
    <p:cSldViewPr snapToGrid="0" snapToObjects="1">
      <p:cViewPr varScale="1">
        <p:scale>
          <a:sx n="86" d="100"/>
          <a:sy n="86" d="100"/>
        </p:scale>
        <p:origin x="1680" y="78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7" d="100"/>
          <a:sy n="47" d="100"/>
        </p:scale>
        <p:origin x="1920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1/16/2016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2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 smtClean="0"/>
              <a:t>Submission 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53958" y="303340"/>
            <a:ext cx="5704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802.11-16/0050r0</a:t>
            </a:r>
            <a:endParaRPr lang="en-US" sz="1800" b="1" dirty="0" smtClean="0">
              <a:solidFill>
                <a:schemeClr val="tx1"/>
              </a:solidFill>
              <a:cs typeface="+mn-cs"/>
            </a:endParaRPr>
          </a:p>
          <a:p>
            <a:pPr algn="r"/>
            <a:endParaRPr lang="en-US" sz="14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35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January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2016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415875"/>
              </p:ext>
            </p:extLst>
          </p:nvPr>
        </p:nvGraphicFramePr>
        <p:xfrm>
          <a:off x="685800" y="171357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926"/>
            <a:ext cx="7772400" cy="1066800"/>
          </a:xfrm>
        </p:spPr>
        <p:txBody>
          <a:bodyPr/>
          <a:lstStyle/>
          <a:p>
            <a:r>
              <a:rPr lang="en-US" sz="2400" dirty="0" smtClean="0"/>
              <a:t>Fragmentation for MU frames – Follow up on </a:t>
            </a:r>
            <a:r>
              <a:rPr lang="en-US" sz="2400" dirty="0" err="1" smtClean="0"/>
              <a:t>acks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2016-01-17</a:t>
            </a:r>
            <a:endParaRPr lang="en-US" sz="2000" b="0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80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sz="1600" dirty="0"/>
              <a:t>Fragmentation – Level I</a:t>
            </a:r>
          </a:p>
          <a:p>
            <a:pPr lvl="1"/>
            <a:r>
              <a:rPr lang="en-US" sz="1400" dirty="0"/>
              <a:t>Originator may aggregate one fragment of an MSDU in a “VHT” single MPDU[2]</a:t>
            </a:r>
          </a:p>
          <a:p>
            <a:pPr lvl="1"/>
            <a:r>
              <a:rPr lang="en-US" sz="1400" dirty="0"/>
              <a:t>Recipient responds with an Ack to the eliciting “VHT” single MPDU</a:t>
            </a:r>
          </a:p>
          <a:p>
            <a:pPr lvl="1"/>
            <a:r>
              <a:rPr lang="en-US" sz="1400" u="sng" dirty="0">
                <a:solidFill>
                  <a:srgbClr val="00B050"/>
                </a:solidFill>
              </a:rPr>
              <a:t>Acknowledgement rule:</a:t>
            </a:r>
          </a:p>
          <a:p>
            <a:pPr lvl="2"/>
            <a:r>
              <a:rPr lang="en-US" sz="1200" dirty="0"/>
              <a:t>Recipient shall respond with an Ack frame to a fragment carried in a “VHT” single MPDU that solicits an immediate response</a:t>
            </a:r>
          </a:p>
          <a:p>
            <a:pPr lvl="3"/>
            <a:endParaRPr lang="en-US" sz="1100" dirty="0"/>
          </a:p>
          <a:p>
            <a:r>
              <a:rPr lang="en-US" sz="1600" dirty="0"/>
              <a:t>Fragmentation – Level II</a:t>
            </a:r>
          </a:p>
          <a:p>
            <a:pPr lvl="1"/>
            <a:r>
              <a:rPr lang="en-US" sz="1400" dirty="0"/>
              <a:t>Originator may aggregate up to one fragment per MSDU in an A-MPDU [2, 4]</a:t>
            </a:r>
          </a:p>
          <a:p>
            <a:pPr lvl="1"/>
            <a:r>
              <a:rPr lang="en-US" sz="1400" dirty="0"/>
              <a:t>Recipient responds with Ack (if “VHT” single MPDU) or Compressed BA (C-BA)</a:t>
            </a:r>
          </a:p>
          <a:p>
            <a:pPr lvl="2"/>
            <a:r>
              <a:rPr lang="en-US" sz="1200" dirty="0"/>
              <a:t>Each bit in the BA Bitmap indicates successful RX of the received MSDU’s fragment or the MSDU</a:t>
            </a:r>
          </a:p>
          <a:p>
            <a:pPr lvl="2"/>
            <a:r>
              <a:rPr lang="en-US" sz="1200" dirty="0"/>
              <a:t>No changes to the BlockAck frame format.</a:t>
            </a:r>
          </a:p>
          <a:p>
            <a:pPr lvl="3"/>
            <a:endParaRPr lang="en-US" sz="1000" dirty="0"/>
          </a:p>
          <a:p>
            <a:pPr lvl="1"/>
            <a:r>
              <a:rPr lang="en-US" sz="1400" u="sng" dirty="0">
                <a:solidFill>
                  <a:srgbClr val="00B050"/>
                </a:solidFill>
              </a:rPr>
              <a:t>Acknowledgement rule:</a:t>
            </a:r>
          </a:p>
          <a:p>
            <a:pPr lvl="2"/>
            <a:r>
              <a:rPr lang="en-US" sz="1200" dirty="0"/>
              <a:t>Recipient shall respond with:</a:t>
            </a:r>
          </a:p>
          <a:p>
            <a:pPr lvl="3">
              <a:buFont typeface="+mj-lt"/>
              <a:buAutoNum type="arabicPeriod"/>
            </a:pPr>
            <a:r>
              <a:rPr lang="en-US" sz="1100" dirty="0"/>
              <a:t>Ack frame to a fragment carried in a “VHT” single MPDU that solicits an immediate response</a:t>
            </a:r>
          </a:p>
          <a:p>
            <a:pPr lvl="3">
              <a:buFont typeface="+mj-lt"/>
              <a:buAutoNum type="arabicPeriod"/>
            </a:pPr>
            <a:r>
              <a:rPr lang="en-US" sz="1100" dirty="0"/>
              <a:t>C-BA frame to an A-MPDU (non-“VHT” single MPDU) that solicits an immediate response</a:t>
            </a:r>
          </a:p>
          <a:p>
            <a:pPr lvl="4"/>
            <a:r>
              <a:rPr lang="en-US" sz="1100" dirty="0"/>
              <a:t>Each bit in BA Bitmap indicates successful reception of the carried fragment or of the full </a:t>
            </a:r>
            <a:r>
              <a:rPr lang="en-US" sz="1100" dirty="0" smtClean="0"/>
              <a:t>MSDU</a:t>
            </a: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Asterjadhi, D. Xun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836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 rules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Fragmentation – Level III</a:t>
            </a:r>
          </a:p>
          <a:p>
            <a:pPr lvl="1"/>
            <a:r>
              <a:rPr lang="en-US" sz="1600" dirty="0"/>
              <a:t>Originator may aggregate more than one fragment per MSDU in an A-MPDU [5]</a:t>
            </a:r>
          </a:p>
          <a:p>
            <a:pPr lvl="1"/>
            <a:r>
              <a:rPr lang="en-US" sz="1600" dirty="0"/>
              <a:t>Recipient responds with Ack (if “VHT” single MPDU), C-BA (if no fragments), or “dedicated” C-BA (if fragments)</a:t>
            </a:r>
          </a:p>
          <a:p>
            <a:pPr lvl="4"/>
            <a:endParaRPr lang="en-US" sz="1200" dirty="0"/>
          </a:p>
          <a:p>
            <a:r>
              <a:rPr lang="en-US" sz="1800" u="sng" dirty="0">
                <a:solidFill>
                  <a:srgbClr val="00B050"/>
                </a:solidFill>
              </a:rPr>
              <a:t>Acknowledgement rules:</a:t>
            </a:r>
          </a:p>
          <a:p>
            <a:pPr lvl="1"/>
            <a:r>
              <a:rPr lang="en-US" sz="1600" dirty="0"/>
              <a:t>Recipient shall respond with:</a:t>
            </a:r>
          </a:p>
          <a:p>
            <a:pPr lvl="2"/>
            <a:r>
              <a:rPr lang="en-US" sz="1400" dirty="0"/>
              <a:t>Ack frame to a fragment carried in a “VHT” single MPDU soliciting immediate response</a:t>
            </a:r>
          </a:p>
          <a:p>
            <a:pPr lvl="2"/>
            <a:r>
              <a:rPr lang="en-US" sz="1400" dirty="0"/>
              <a:t>C-BA frame to an A-MPDU not containing fragments and soliciting immediate response</a:t>
            </a:r>
          </a:p>
          <a:p>
            <a:pPr lvl="2"/>
            <a:r>
              <a:rPr lang="en-US" sz="1400" dirty="0"/>
              <a:t>“Dedicated” C-BA frame format to A-MPDU containing fragments and soliciting immediate response</a:t>
            </a:r>
          </a:p>
          <a:p>
            <a:pPr lvl="3"/>
            <a:r>
              <a:rPr lang="en-US" sz="1200" dirty="0"/>
              <a:t>“Dedicated” C-BA frame signals RX state for each of the multiple fragments of an MSDU</a:t>
            </a:r>
          </a:p>
          <a:p>
            <a:pPr lvl="3"/>
            <a:endParaRPr lang="en-US" sz="1200" dirty="0"/>
          </a:p>
          <a:p>
            <a:r>
              <a:rPr lang="en-US" sz="1800" dirty="0"/>
              <a:t>Next slide provides some more details on “Dedicated” C-BA frame </a:t>
            </a:r>
            <a:r>
              <a:rPr lang="en-US" sz="1800" dirty="0" smtClean="0"/>
              <a:t>format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Asterjadhi, D. Xun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467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“Dedicated” </a:t>
            </a:r>
            <a:r>
              <a:rPr lang="en-US" dirty="0"/>
              <a:t>BA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16098"/>
            <a:ext cx="7772400" cy="3459315"/>
          </a:xfrm>
        </p:spPr>
        <p:txBody>
          <a:bodyPr/>
          <a:lstStyle/>
          <a:p>
            <a:r>
              <a:rPr lang="en-US" altLang="zh-CN" sz="1600" dirty="0"/>
              <a:t>Currently the Fragment Number subfield in all defined BA frames is 0</a:t>
            </a:r>
          </a:p>
          <a:p>
            <a:pPr lvl="1"/>
            <a:r>
              <a:rPr lang="en-US" altLang="zh-CN" sz="1400" dirty="0"/>
              <a:t>Propose to use a nonzero value of the Fragment Number subfield to indicate an </a:t>
            </a:r>
            <a:r>
              <a:rPr lang="en-US" altLang="zh-CN" sz="1400" i="1" dirty="0"/>
              <a:t>X</a:t>
            </a:r>
            <a:r>
              <a:rPr lang="en-US" altLang="zh-CN" sz="1400" dirty="0"/>
              <a:t> number of fragments of each MSDU for which the BA Bitmap field carries the receive state</a:t>
            </a:r>
          </a:p>
          <a:p>
            <a:pPr lvl="2"/>
            <a:r>
              <a:rPr lang="en-US" altLang="zh-CN" sz="1200" dirty="0"/>
              <a:t>It enables fragment </a:t>
            </a:r>
            <a:r>
              <a:rPr lang="en-US" altLang="zh-CN" sz="1200" dirty="0" err="1"/>
              <a:t>ack</a:t>
            </a:r>
            <a:r>
              <a:rPr lang="en-US" altLang="zh-CN" sz="1200" dirty="0"/>
              <a:t> signaling with any BA format (Multi-TID, Multi-STA,  Compressed)</a:t>
            </a:r>
          </a:p>
          <a:p>
            <a:pPr lvl="5"/>
            <a:endParaRPr lang="en-US" altLang="zh-CN" sz="1050" dirty="0"/>
          </a:p>
          <a:p>
            <a:r>
              <a:rPr lang="en-US" altLang="zh-CN" sz="1600" dirty="0"/>
              <a:t>Acknowledgement by using the “Dedicated” C-BA frame</a:t>
            </a:r>
          </a:p>
          <a:p>
            <a:pPr lvl="1"/>
            <a:r>
              <a:rPr lang="en-US" altLang="zh-CN" sz="1200" dirty="0"/>
              <a:t>Assume each MSDU has </a:t>
            </a:r>
            <a:r>
              <a:rPr lang="en-US" altLang="zh-CN" sz="1200" i="1" dirty="0"/>
              <a:t>X</a:t>
            </a:r>
            <a:r>
              <a:rPr lang="en-US" altLang="zh-CN" sz="1200" dirty="0"/>
              <a:t> fragments at most, that means the dedicated C-BA can ack. 64/</a:t>
            </a:r>
            <a:r>
              <a:rPr lang="en-US" altLang="zh-CN" sz="1200" i="1" dirty="0"/>
              <a:t>X</a:t>
            </a:r>
            <a:r>
              <a:rPr lang="en-US" altLang="zh-CN" sz="1200" dirty="0"/>
              <a:t> MSDUs </a:t>
            </a:r>
          </a:p>
          <a:p>
            <a:pPr lvl="2"/>
            <a:r>
              <a:rPr lang="en-US" altLang="zh-CN" sz="1200" dirty="0"/>
              <a:t>Every </a:t>
            </a:r>
            <a:r>
              <a:rPr lang="en-US" altLang="zh-CN" sz="1200" i="1" dirty="0"/>
              <a:t>X</a:t>
            </a:r>
            <a:r>
              <a:rPr lang="en-US" altLang="zh-CN" sz="1200" dirty="0"/>
              <a:t> bits in the BA Bitmap are used to acknowledge the MSDU or its fragments.</a:t>
            </a:r>
          </a:p>
          <a:p>
            <a:pPr lvl="3"/>
            <a:r>
              <a:rPr lang="en-US" altLang="zh-CN" sz="1100" dirty="0"/>
              <a:t>Each bit in the BA Bitmap acknowledges the successful RX of a single MSDU in the order of SN, with the first </a:t>
            </a:r>
            <a:r>
              <a:rPr lang="en-US" altLang="zh-CN" sz="1100" i="1" dirty="0"/>
              <a:t>X</a:t>
            </a:r>
            <a:r>
              <a:rPr lang="en-US" altLang="zh-CN" sz="1100" dirty="0"/>
              <a:t> bits of the BA Bitmap corresponding to the MSDU with the SN that matches that of the SSN subfield</a:t>
            </a:r>
          </a:p>
          <a:p>
            <a:pPr lvl="1"/>
            <a:r>
              <a:rPr lang="en-US" altLang="zh-CN" sz="1200" dirty="0"/>
              <a:t>For unused fragment numbers of an MSDU, the corresponding bits in the bitmap are 0.</a:t>
            </a:r>
          </a:p>
          <a:p>
            <a:pPr lvl="1"/>
            <a:r>
              <a:rPr lang="en-US" altLang="zh-CN" sz="1200" dirty="0"/>
              <a:t>Since the overhead increases with # of fragments, we prefer that max number of fragments is 4 (i.e., </a:t>
            </a:r>
            <a:r>
              <a:rPr lang="en-US" altLang="zh-CN" sz="1200" i="1" dirty="0"/>
              <a:t>X</a:t>
            </a:r>
            <a:r>
              <a:rPr lang="en-US" altLang="zh-CN" sz="1200" dirty="0"/>
              <a:t>=4)</a:t>
            </a:r>
          </a:p>
          <a:p>
            <a:pPr lvl="2"/>
            <a:r>
              <a:rPr lang="en-US" altLang="zh-CN" sz="1100" dirty="0"/>
              <a:t>Note: Though a preference, this is not strictly necessary, since more than one value of the FN can be used to indicate the max number of fragments (e.g., a value of FN=1 indicates </a:t>
            </a:r>
            <a:r>
              <a:rPr lang="en-US" altLang="zh-CN" sz="1100" i="1" dirty="0"/>
              <a:t>X</a:t>
            </a:r>
            <a:r>
              <a:rPr lang="en-US" altLang="zh-CN" sz="1100" dirty="0"/>
              <a:t>=2, a value of FN=2 indicates </a:t>
            </a:r>
            <a:r>
              <a:rPr lang="en-US" altLang="zh-CN" sz="1100" i="1" dirty="0"/>
              <a:t>X</a:t>
            </a:r>
            <a:r>
              <a:rPr lang="en-US" altLang="zh-CN" sz="1100" dirty="0"/>
              <a:t>=4, etc</a:t>
            </a:r>
            <a:r>
              <a:rPr lang="en-US" altLang="zh-CN" sz="1100" dirty="0" smtClean="0"/>
              <a:t>.)</a:t>
            </a:r>
            <a:endParaRPr lang="en-US" altLang="zh-CN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Asterjadhi, D. Xun Yang et. al.,</a:t>
            </a:r>
            <a:endParaRPr lang="en-US" dirty="0"/>
          </a:p>
        </p:txBody>
      </p:sp>
      <p:grpSp>
        <p:nvGrpSpPr>
          <p:cNvPr id="6" name="组合 45"/>
          <p:cNvGrpSpPr/>
          <p:nvPr/>
        </p:nvGrpSpPr>
        <p:grpSpPr>
          <a:xfrm>
            <a:off x="1752600" y="1447800"/>
            <a:ext cx="5334000" cy="1450032"/>
            <a:chOff x="2819400" y="4876800"/>
            <a:chExt cx="5334000" cy="1450032"/>
          </a:xfrm>
        </p:grpSpPr>
        <p:sp>
          <p:nvSpPr>
            <p:cNvPr id="7" name="TextBox 95"/>
            <p:cNvSpPr txBox="1">
              <a:spLocks noChangeArrowheads="1"/>
            </p:cNvSpPr>
            <p:nvPr/>
          </p:nvSpPr>
          <p:spPr bwMode="auto">
            <a:xfrm>
              <a:off x="4876800" y="4876800"/>
              <a:ext cx="235962" cy="175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sz="800" dirty="0">
                  <a:ea typeface="宋体" charset="-122"/>
                </a:rPr>
                <a:t>2</a:t>
              </a:r>
            </a:p>
          </p:txBody>
        </p:sp>
        <p:sp>
          <p:nvSpPr>
            <p:cNvPr id="8" name="TextBox 95"/>
            <p:cNvSpPr txBox="1">
              <a:spLocks noChangeArrowheads="1"/>
            </p:cNvSpPr>
            <p:nvPr/>
          </p:nvSpPr>
          <p:spPr bwMode="auto">
            <a:xfrm>
              <a:off x="6858000" y="4876800"/>
              <a:ext cx="242888" cy="188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sz="900" dirty="0">
                  <a:ea typeface="宋体" charset="-122"/>
                </a:rPr>
                <a:t>8</a:t>
              </a:r>
            </a:p>
          </p:txBody>
        </p:sp>
        <p:sp>
          <p:nvSpPr>
            <p:cNvPr id="9" name="TextBox 95"/>
            <p:cNvSpPr txBox="1">
              <a:spLocks noChangeArrowheads="1"/>
            </p:cNvSpPr>
            <p:nvPr/>
          </p:nvSpPr>
          <p:spPr bwMode="auto">
            <a:xfrm>
              <a:off x="3352800" y="4938997"/>
              <a:ext cx="479425" cy="188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sz="900" dirty="0">
                  <a:ea typeface="宋体" charset="-122"/>
                </a:rPr>
                <a:t>Octets</a:t>
              </a:r>
            </a:p>
          </p:txBody>
        </p:sp>
        <p:cxnSp>
          <p:nvCxnSpPr>
            <p:cNvPr id="10" name="直接箭头连接符 19"/>
            <p:cNvCxnSpPr/>
            <p:nvPr/>
          </p:nvCxnSpPr>
          <p:spPr bwMode="auto">
            <a:xfrm flipH="1">
              <a:off x="2819400" y="5436574"/>
              <a:ext cx="1371600" cy="2487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" name="直接箭头连接符 20"/>
            <p:cNvCxnSpPr/>
            <p:nvPr/>
          </p:nvCxnSpPr>
          <p:spPr bwMode="auto">
            <a:xfrm flipH="1">
              <a:off x="5562600" y="5436574"/>
              <a:ext cx="762000" cy="2487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2" name="矩形 21"/>
            <p:cNvSpPr/>
            <p:nvPr/>
          </p:nvSpPr>
          <p:spPr bwMode="auto">
            <a:xfrm>
              <a:off x="2819400" y="5685362"/>
              <a:ext cx="1371600" cy="41063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200" dirty="0" smtClean="0"/>
                <a:t>Fragment Number</a:t>
              </a:r>
            </a:p>
          </p:txBody>
        </p:sp>
        <p:sp>
          <p:nvSpPr>
            <p:cNvPr id="13" name="矩形 22"/>
            <p:cNvSpPr/>
            <p:nvPr/>
          </p:nvSpPr>
          <p:spPr bwMode="auto">
            <a:xfrm>
              <a:off x="4191000" y="5685362"/>
              <a:ext cx="1371600" cy="41063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200" dirty="0" smtClean="0"/>
                <a:t>Starting Sequence Number (SSN)</a:t>
              </a:r>
            </a:p>
          </p:txBody>
        </p:sp>
        <p:sp>
          <p:nvSpPr>
            <p:cNvPr id="14" name="矩形 31"/>
            <p:cNvSpPr/>
            <p:nvPr/>
          </p:nvSpPr>
          <p:spPr bwMode="auto">
            <a:xfrm>
              <a:off x="4191000" y="5063391"/>
              <a:ext cx="2133600" cy="37318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200" dirty="0" smtClean="0"/>
                <a:t>BA Starting </a:t>
              </a:r>
              <a:r>
                <a:rPr lang="en-US" altLang="zh-CN" sz="1200" dirty="0"/>
                <a:t>S</a:t>
              </a:r>
              <a:r>
                <a:rPr lang="en-US" altLang="zh-CN" sz="1200" dirty="0" smtClean="0"/>
                <a:t>equence </a:t>
              </a:r>
              <a:r>
                <a:rPr lang="en-US" altLang="zh-CN" sz="1200" dirty="0"/>
                <a:t>C</a:t>
              </a:r>
              <a:r>
                <a:rPr lang="en-US" altLang="zh-CN" sz="1200" dirty="0" smtClean="0"/>
                <a:t>ontrol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矩形 32"/>
            <p:cNvSpPr/>
            <p:nvPr/>
          </p:nvSpPr>
          <p:spPr bwMode="auto">
            <a:xfrm>
              <a:off x="6324600" y="5063391"/>
              <a:ext cx="1371600" cy="37318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200" dirty="0" smtClean="0"/>
                <a:t>BA Bitmap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6" name="直接箭头连接符 52"/>
            <p:cNvCxnSpPr/>
            <p:nvPr/>
          </p:nvCxnSpPr>
          <p:spPr bwMode="auto">
            <a:xfrm flipH="1">
              <a:off x="6019800" y="5436574"/>
              <a:ext cx="304800" cy="35462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" name="直接箭头连接符 54"/>
            <p:cNvCxnSpPr/>
            <p:nvPr/>
          </p:nvCxnSpPr>
          <p:spPr bwMode="auto">
            <a:xfrm>
              <a:off x="7696200" y="5436574"/>
              <a:ext cx="304800" cy="35462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8" name="矩形 55"/>
            <p:cNvSpPr/>
            <p:nvPr/>
          </p:nvSpPr>
          <p:spPr bwMode="auto">
            <a:xfrm>
              <a:off x="6019800" y="5787904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矩形 56"/>
            <p:cNvSpPr/>
            <p:nvPr/>
          </p:nvSpPr>
          <p:spPr bwMode="auto">
            <a:xfrm>
              <a:off x="6096000" y="5787904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矩形 57"/>
            <p:cNvSpPr/>
            <p:nvPr/>
          </p:nvSpPr>
          <p:spPr bwMode="auto">
            <a:xfrm>
              <a:off x="6172200" y="5787904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矩形 58"/>
            <p:cNvSpPr/>
            <p:nvPr/>
          </p:nvSpPr>
          <p:spPr bwMode="auto">
            <a:xfrm>
              <a:off x="6248400" y="5787904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左大括号 59"/>
            <p:cNvSpPr/>
            <p:nvPr/>
          </p:nvSpPr>
          <p:spPr bwMode="auto">
            <a:xfrm rot="16200000">
              <a:off x="6141101" y="5915391"/>
              <a:ext cx="62197" cy="3048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矩形 61"/>
            <p:cNvSpPr/>
            <p:nvPr/>
          </p:nvSpPr>
          <p:spPr bwMode="auto">
            <a:xfrm>
              <a:off x="6404110" y="5791386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矩形 62"/>
            <p:cNvSpPr/>
            <p:nvPr/>
          </p:nvSpPr>
          <p:spPr bwMode="auto">
            <a:xfrm>
              <a:off x="6480310" y="5791386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矩形 63"/>
            <p:cNvSpPr/>
            <p:nvPr/>
          </p:nvSpPr>
          <p:spPr bwMode="auto">
            <a:xfrm>
              <a:off x="6556510" y="5791386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矩形 64"/>
            <p:cNvSpPr/>
            <p:nvPr/>
          </p:nvSpPr>
          <p:spPr bwMode="auto">
            <a:xfrm>
              <a:off x="6632710" y="5791386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左大括号 65"/>
            <p:cNvSpPr/>
            <p:nvPr/>
          </p:nvSpPr>
          <p:spPr bwMode="auto">
            <a:xfrm rot="16200000">
              <a:off x="6525411" y="5918873"/>
              <a:ext cx="62197" cy="3048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638800" y="6096400"/>
              <a:ext cx="685800" cy="17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 smtClean="0"/>
                <a:t>Starting SN </a:t>
              </a:r>
              <a:endParaRPr lang="zh-CN" altLang="en-US" sz="800" dirty="0"/>
            </a:p>
          </p:txBody>
        </p:sp>
        <p:sp>
          <p:nvSpPr>
            <p:cNvPr id="29" name="矩形 69"/>
            <p:cNvSpPr/>
            <p:nvPr/>
          </p:nvSpPr>
          <p:spPr bwMode="auto">
            <a:xfrm>
              <a:off x="7696200" y="5790182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矩形 70"/>
            <p:cNvSpPr/>
            <p:nvPr/>
          </p:nvSpPr>
          <p:spPr bwMode="auto">
            <a:xfrm>
              <a:off x="7772400" y="5790182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矩形 71"/>
            <p:cNvSpPr/>
            <p:nvPr/>
          </p:nvSpPr>
          <p:spPr bwMode="auto">
            <a:xfrm>
              <a:off x="7848600" y="5790182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矩形 72"/>
            <p:cNvSpPr/>
            <p:nvPr/>
          </p:nvSpPr>
          <p:spPr bwMode="auto">
            <a:xfrm>
              <a:off x="7924800" y="5790182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左大括号 73"/>
            <p:cNvSpPr/>
            <p:nvPr/>
          </p:nvSpPr>
          <p:spPr bwMode="auto">
            <a:xfrm rot="16200000">
              <a:off x="7817501" y="5917670"/>
              <a:ext cx="62197" cy="3048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324600" y="6096400"/>
              <a:ext cx="609600" cy="17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 smtClean="0"/>
                <a:t>SN + 1 </a:t>
              </a:r>
              <a:endParaRPr lang="zh-CN" altLang="en-US" sz="8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620000" y="6095197"/>
              <a:ext cx="533400" cy="17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 smtClean="0"/>
                <a:t>SN + 15 </a:t>
              </a:r>
              <a:endParaRPr lang="zh-CN" altLang="en-US" sz="8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858000" y="5777464"/>
              <a:ext cx="381000" cy="2260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 …</a:t>
              </a:r>
              <a:endParaRPr lang="zh-CN" alt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200400" y="6093768"/>
              <a:ext cx="5334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900" dirty="0" smtClean="0"/>
                <a:t>4 bits</a:t>
              </a:r>
              <a:endParaRPr lang="zh-CN" altLang="en-US" sz="9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495800" y="6096000"/>
              <a:ext cx="5334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900" dirty="0" smtClean="0"/>
                <a:t>12 bits</a:t>
              </a:r>
              <a:endParaRPr lang="zh-CN" altLang="en-US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0337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discuss the ack. procedure for 11ax fragmentation</a:t>
            </a:r>
          </a:p>
          <a:p>
            <a:pPr lvl="1"/>
            <a:r>
              <a:rPr lang="en-US" sz="1600" dirty="0"/>
              <a:t>Using baseline fragmentation/defragmentation procedure for signaling fragments</a:t>
            </a:r>
          </a:p>
          <a:p>
            <a:pPr lvl="1"/>
            <a:r>
              <a:rPr lang="en-US" sz="1600" dirty="0"/>
              <a:t>Using Ack, BlockAck frames to acknowledge A-MPDUs carrying fragments</a:t>
            </a:r>
          </a:p>
          <a:p>
            <a:pPr lvl="2"/>
            <a:r>
              <a:rPr lang="en-US" sz="1400" dirty="0"/>
              <a:t>I.e., no need for using Basic BlockAck frames</a:t>
            </a:r>
          </a:p>
          <a:p>
            <a:pPr lvl="1"/>
            <a:r>
              <a:rPr lang="en-US" sz="1600" dirty="0"/>
              <a:t>Allowing seamless use of 11ax fragmentation with BA sessions using Compressed BA, multi-STA BA, and multi-TID BA frames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528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you support to add to the SFD:</a:t>
            </a:r>
          </a:p>
          <a:p>
            <a:pPr lvl="1"/>
            <a:r>
              <a:rPr lang="en-US" dirty="0" smtClean="0"/>
              <a:t>11ax STAs shall use the baseline (de-)fragmentation for signaling 11ax fragmentation within an A-MPDU</a:t>
            </a:r>
          </a:p>
          <a:p>
            <a:pPr lvl="2"/>
            <a:r>
              <a:rPr lang="en-US" dirty="0" smtClean="0"/>
              <a:t>The SN identifies the MSDU/MMPDU, and the FN identifies the fragment of an MSDU/MMPDU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A. Asterjadhi, D. Xun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695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support to add to the SFD:</a:t>
            </a:r>
          </a:p>
          <a:p>
            <a:pPr lvl="1"/>
            <a:r>
              <a:rPr lang="en-US" sz="1600" dirty="0"/>
              <a:t>Under 11ax fragmentation, the following acknowledgement rules apply:</a:t>
            </a:r>
          </a:p>
          <a:p>
            <a:pPr lvl="2"/>
            <a:r>
              <a:rPr lang="en-US" sz="1400" dirty="0"/>
              <a:t>Fragmentation – Level I</a:t>
            </a:r>
          </a:p>
          <a:p>
            <a:pPr lvl="3"/>
            <a:r>
              <a:rPr lang="en-US" sz="1200" dirty="0"/>
              <a:t>Recipient shall respond with an </a:t>
            </a:r>
            <a:r>
              <a:rPr lang="en-US" sz="1200" dirty="0" smtClean="0"/>
              <a:t>Ack </a:t>
            </a:r>
            <a:r>
              <a:rPr lang="en-US" sz="1200" dirty="0"/>
              <a:t>to a fragment carried in a “VHT” single MPDU soliciting immediate </a:t>
            </a:r>
            <a:r>
              <a:rPr lang="en-US" sz="1200" dirty="0" smtClean="0"/>
              <a:t>response</a:t>
            </a:r>
          </a:p>
          <a:p>
            <a:pPr lvl="2"/>
            <a:r>
              <a:rPr lang="en-US" sz="1400" dirty="0" smtClean="0"/>
              <a:t>Fragmentation </a:t>
            </a:r>
            <a:r>
              <a:rPr lang="en-US" sz="1400" dirty="0"/>
              <a:t>– Level II</a:t>
            </a:r>
          </a:p>
          <a:p>
            <a:pPr lvl="3"/>
            <a:r>
              <a:rPr lang="en-US" sz="1200" dirty="0"/>
              <a:t>Recipient shall respond with:</a:t>
            </a:r>
          </a:p>
          <a:p>
            <a:pPr lvl="4"/>
            <a:r>
              <a:rPr lang="en-US" sz="1200" dirty="0"/>
              <a:t>Ack frame to a fragment carried in a “VHT” single MPDU soliciting immediate response</a:t>
            </a:r>
          </a:p>
          <a:p>
            <a:pPr lvl="4"/>
            <a:r>
              <a:rPr lang="en-US" sz="1200" dirty="0"/>
              <a:t>C-BA frame to an A-MPDU soliciting immediate response</a:t>
            </a:r>
          </a:p>
          <a:p>
            <a:pPr lvl="5"/>
            <a:r>
              <a:rPr lang="en-US" sz="1200" dirty="0"/>
              <a:t>Each bit in BlockAck Bitmap indicates successful reception of the carried fragment or of the full MSDU</a:t>
            </a:r>
          </a:p>
          <a:p>
            <a:pPr lvl="3"/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Asterjadhi, D. Xun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12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support to add to the SFD:</a:t>
            </a:r>
          </a:p>
          <a:p>
            <a:pPr lvl="1"/>
            <a:r>
              <a:rPr lang="en-US" sz="1600" dirty="0"/>
              <a:t>Under 11ax fragmentation, the following acknowledgement rules apply:</a:t>
            </a:r>
          </a:p>
          <a:p>
            <a:pPr lvl="2"/>
            <a:r>
              <a:rPr lang="en-US" sz="1400" dirty="0"/>
              <a:t>Fragmentation – Level III</a:t>
            </a:r>
          </a:p>
          <a:p>
            <a:pPr lvl="3"/>
            <a:r>
              <a:rPr lang="en-US" sz="1200" dirty="0"/>
              <a:t>Recipient shall respond with:</a:t>
            </a:r>
          </a:p>
          <a:p>
            <a:pPr lvl="4"/>
            <a:r>
              <a:rPr lang="en-US" sz="1200" dirty="0"/>
              <a:t>Ack frame to a fragment carried in a “VHT” single MPDU soliciting immediate response</a:t>
            </a:r>
          </a:p>
          <a:p>
            <a:pPr lvl="4"/>
            <a:r>
              <a:rPr lang="en-US" sz="1200" dirty="0"/>
              <a:t>C-BA frame to an A-MPDU that does not carry fragments and soliciting immediate response</a:t>
            </a:r>
          </a:p>
          <a:p>
            <a:pPr lvl="4"/>
            <a:r>
              <a:rPr lang="en-US" sz="1200" dirty="0"/>
              <a:t>“Dedicated” C-BA frame to an A-MPDU carrying fragments and soliciting immediate response</a:t>
            </a:r>
          </a:p>
          <a:p>
            <a:pPr lvl="5"/>
            <a:r>
              <a:rPr lang="en-US" sz="1200" dirty="0"/>
              <a:t>Each bit in BlockAck Bitmap indicates successful reception of each of the carried fragments</a:t>
            </a:r>
          </a:p>
          <a:p>
            <a:pPr lvl="5"/>
            <a:r>
              <a:rPr lang="en-US" sz="1200" dirty="0"/>
              <a:t>The max number of fragments for which the BA frame signals the receive status is contained in a nonzero value of the FN subfield of the BA frame	</a:t>
            </a:r>
          </a:p>
          <a:p>
            <a:pPr lvl="3"/>
            <a:r>
              <a:rPr lang="en-US" sz="1200" dirty="0"/>
              <a:t>Maximum number of fragments per MSDU in the eliciting A-MPDU transmitted by the originator shall be </a:t>
            </a:r>
            <a:r>
              <a:rPr lang="en-US" sz="1200" dirty="0" smtClean="0"/>
              <a:t>4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Asterjadhi, D. Xun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0125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/>
              <a:t>[1] </a:t>
            </a:r>
            <a:r>
              <a:rPr lang="en-US" sz="1600" i="1" dirty="0" smtClean="0"/>
              <a:t>C. Ghosh (Intel) et.al., </a:t>
            </a:r>
            <a:r>
              <a:rPr lang="en-US" sz="1600" dirty="0" smtClean="0"/>
              <a:t>11-15-1102r0 Fragmentation with MU </a:t>
            </a:r>
            <a:r>
              <a:rPr lang="en-US" sz="1600" dirty="0" smtClean="0"/>
              <a:t>operation</a:t>
            </a:r>
          </a:p>
          <a:p>
            <a:pPr marL="0" indent="0">
              <a:buNone/>
            </a:pPr>
            <a:r>
              <a:rPr lang="en-US" sz="1600" dirty="0" smtClean="0"/>
              <a:t>[</a:t>
            </a:r>
            <a:r>
              <a:rPr lang="en-US" sz="1600" dirty="0"/>
              <a:t>2] </a:t>
            </a:r>
            <a:r>
              <a:rPr lang="en-US" sz="1600" i="1" dirty="0"/>
              <a:t>A. Asterjadhi (Qualcomm Inc.) et. al., </a:t>
            </a:r>
            <a:r>
              <a:rPr lang="en-US" sz="1600" dirty="0"/>
              <a:t>11-15-1318-00-00ax-Fragmentation for MU frames-Follow up</a:t>
            </a:r>
          </a:p>
          <a:p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867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721331"/>
              </p:ext>
            </p:extLst>
          </p:nvPr>
        </p:nvGraphicFramePr>
        <p:xfrm>
          <a:off x="731687" y="1185495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832754"/>
              </p:ext>
            </p:extLst>
          </p:nvPr>
        </p:nvGraphicFramePr>
        <p:xfrm>
          <a:off x="733275" y="3628052"/>
          <a:ext cx="7786257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2725"/>
                <a:gridCol w="1226634"/>
                <a:gridCol w="1739590"/>
                <a:gridCol w="1371600"/>
                <a:gridCol w="1895708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71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57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204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456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308392"/>
              </p:ext>
            </p:extLst>
          </p:nvPr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304464"/>
              </p:ext>
            </p:extLst>
          </p:nvPr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479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444473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905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423232"/>
              </p:ext>
            </p:extLst>
          </p:nvPr>
        </p:nvGraphicFramePr>
        <p:xfrm>
          <a:off x="394939" y="2783947"/>
          <a:ext cx="8135744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63530"/>
                <a:gridCol w="2051824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="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325068"/>
              </p:ext>
            </p:extLst>
          </p:nvPr>
        </p:nvGraphicFramePr>
        <p:xfrm>
          <a:off x="394939" y="1022194"/>
          <a:ext cx="8135744" cy="17526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4583"/>
                <a:gridCol w="1282390"/>
                <a:gridCol w="1806498"/>
                <a:gridCol w="1360449"/>
                <a:gridCol w="2051824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558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21259"/>
            <a:ext cx="7772400" cy="3646479"/>
          </a:xfrm>
        </p:spPr>
        <p:txBody>
          <a:bodyPr/>
          <a:lstStyle/>
          <a:p>
            <a:r>
              <a:rPr lang="en-GB" sz="1600" dirty="0" smtClean="0"/>
              <a:t>The concept of allowing fragments in A-MPDUs for 11ax was discussed in [1]</a:t>
            </a:r>
          </a:p>
          <a:p>
            <a:pPr lvl="1"/>
            <a:r>
              <a:rPr lang="en-GB" sz="1400" i="1" dirty="0" smtClean="0"/>
              <a:t>“The spec shall support fragmentation negotiation in A-MPDUs for HE STAs.”</a:t>
            </a:r>
          </a:p>
          <a:p>
            <a:r>
              <a:rPr lang="en-US" sz="1600" dirty="0" smtClean="0"/>
              <a:t>The concept of negotiating different fragmentation levels was discussed in [2]</a:t>
            </a:r>
          </a:p>
          <a:p>
            <a:pPr lvl="1"/>
            <a:r>
              <a:rPr lang="en-US" sz="1400" i="1" dirty="0" smtClean="0"/>
              <a:t>“The 11ax fragmentation negotiation shall allow the following fragmentation types (levels) to be indicated:</a:t>
            </a:r>
          </a:p>
          <a:p>
            <a:pPr lvl="2"/>
            <a:r>
              <a:rPr lang="en-US" sz="1300" i="1" dirty="0" smtClean="0"/>
              <a:t>Level 0: No support for fragments</a:t>
            </a:r>
          </a:p>
          <a:p>
            <a:pPr lvl="2"/>
            <a:r>
              <a:rPr lang="en-US" sz="1300" i="1" dirty="0" smtClean="0"/>
              <a:t>Level 1: Support for a fragment in a “VHT” single MPDU only</a:t>
            </a:r>
          </a:p>
          <a:p>
            <a:pPr lvl="2"/>
            <a:r>
              <a:rPr lang="en-US" sz="1300" i="1" dirty="0" smtClean="0"/>
              <a:t>Level 2: Support for up to one fragment per MSDU in an A-MPDU</a:t>
            </a:r>
          </a:p>
          <a:p>
            <a:pPr lvl="2"/>
            <a:r>
              <a:rPr lang="en-US" sz="1300" i="1" dirty="0" smtClean="0"/>
              <a:t>Level 3: Support for multiple fragments of an MSDU per A-MPDU”</a:t>
            </a:r>
          </a:p>
          <a:p>
            <a:pPr lvl="5"/>
            <a:endParaRPr lang="en-US" sz="1100" dirty="0" smtClean="0"/>
          </a:p>
          <a:p>
            <a:r>
              <a:rPr lang="en-GB" sz="1600" dirty="0" smtClean="0"/>
              <a:t>We propose to finalize the ack. procedures for these negotiated levels</a:t>
            </a:r>
          </a:p>
          <a:p>
            <a:pPr lvl="1"/>
            <a:r>
              <a:rPr lang="en-GB" sz="1400" dirty="0" smtClean="0"/>
              <a:t>Using baseline fragmentation/defragmentation signalling for fragments in A-MPDUs</a:t>
            </a:r>
          </a:p>
          <a:p>
            <a:pPr marL="57150" indent="0">
              <a:buNone/>
            </a:pPr>
            <a:endParaRPr lang="en-GB" sz="1400" b="0" dirty="0" smtClean="0"/>
          </a:p>
          <a:p>
            <a:pPr marL="57150" indent="0">
              <a:buNone/>
            </a:pPr>
            <a:r>
              <a:rPr lang="en-GB" sz="1400" b="0" dirty="0" smtClean="0"/>
              <a:t>Note: Assumption is that fragments of an MSDU in an A-MPDU have different lengths</a:t>
            </a:r>
            <a:endParaRPr lang="en-GB" sz="1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A. Asterjadhi, D. Xun Yang et. al.,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892509" y="1969044"/>
            <a:ext cx="1630680" cy="2080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MPDU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V="1">
            <a:off x="744748" y="1957146"/>
            <a:ext cx="7449683" cy="641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762000" y="1757920"/>
            <a:ext cx="198772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AP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2829" y="2037588"/>
            <a:ext cx="354776" cy="369332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STA1</a:t>
            </a:r>
          </a:p>
          <a:p>
            <a:pPr algn="ctr"/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STA2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523189" y="1978487"/>
            <a:ext cx="882100" cy="19857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>
                <a:latin typeface="+mj-lt"/>
                <a:cs typeface="Arial" pitchFamily="34" charset="0"/>
              </a:rPr>
              <a:t>F-MPDU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1308865" y="1741762"/>
            <a:ext cx="484691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Trigger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1308865" y="1616641"/>
            <a:ext cx="3055385" cy="1122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474273" y="1448486"/>
            <a:ext cx="894629" cy="16927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MU TXOP 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460491" y="1957146"/>
            <a:ext cx="647665" cy="23509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F-MPDU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6387134" y="1978363"/>
            <a:ext cx="609600" cy="2156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>
                <a:latin typeface="+mj-lt"/>
                <a:cs typeface="Arial" pitchFamily="34" charset="0"/>
              </a:rPr>
              <a:t>MPDU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891231" y="1737375"/>
            <a:ext cx="484691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Trigger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4891231" y="1645635"/>
            <a:ext cx="3313114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052005" y="1445203"/>
            <a:ext cx="991566" cy="16927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MU TXOP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05289" y="167640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7709740" y="1743342"/>
            <a:ext cx="484691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BA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986464" y="1979219"/>
            <a:ext cx="609600" cy="21302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>
                <a:latin typeface="+mj-lt"/>
                <a:cs typeface="Arial" pitchFamily="34" charset="0"/>
              </a:rPr>
              <a:t>F-MPDU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45631" y="2148719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SN = 2</a:t>
            </a:r>
          </a:p>
          <a:p>
            <a:r>
              <a:rPr lang="en-US" sz="1200" dirty="0" smtClean="0"/>
              <a:t>FN = 0</a:t>
            </a:r>
          </a:p>
          <a:p>
            <a:r>
              <a:rPr lang="en-US" sz="1200" dirty="0" smtClean="0"/>
              <a:t>MF = 0 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5481114" y="2145101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SN = 3</a:t>
            </a:r>
          </a:p>
          <a:p>
            <a:r>
              <a:rPr lang="en-US" sz="1200" dirty="0" smtClean="0"/>
              <a:t>FN = 1 </a:t>
            </a:r>
          </a:p>
          <a:p>
            <a:r>
              <a:rPr lang="en-US" sz="1200" dirty="0" smtClean="0"/>
              <a:t>MF = 1 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3640034" y="2144573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SN = 3</a:t>
            </a:r>
          </a:p>
          <a:p>
            <a:r>
              <a:rPr lang="en-US" sz="1200" dirty="0" smtClean="0"/>
              <a:t>FN = 0</a:t>
            </a:r>
          </a:p>
          <a:p>
            <a:r>
              <a:rPr lang="en-US" sz="1200" dirty="0" smtClean="0"/>
              <a:t>MF = 1 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6062246" y="2033503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…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6387134" y="2152539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SN = 4</a:t>
            </a:r>
          </a:p>
          <a:p>
            <a:r>
              <a:rPr lang="en-US" sz="1200" dirty="0" smtClean="0"/>
              <a:t>FN = 0 </a:t>
            </a:r>
          </a:p>
          <a:p>
            <a:r>
              <a:rPr lang="en-US" sz="1200" dirty="0" smtClean="0"/>
              <a:t>MF = 0 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6979220" y="2152540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SN = 5</a:t>
            </a:r>
          </a:p>
          <a:p>
            <a:r>
              <a:rPr lang="en-US" sz="1200" dirty="0" smtClean="0"/>
              <a:t>FN = 0 </a:t>
            </a:r>
          </a:p>
          <a:p>
            <a:r>
              <a:rPr lang="en-US" sz="1200" dirty="0" smtClean="0"/>
              <a:t>MF = 1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55160288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2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5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75576</TotalTime>
  <Words>2321</Words>
  <Application>Microsoft Office PowerPoint</Application>
  <PresentationFormat>On-screen Show (4:3)</PresentationFormat>
  <Paragraphs>616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宋体</vt:lpstr>
      <vt:lpstr>Arial</vt:lpstr>
      <vt:lpstr>Calibri</vt:lpstr>
      <vt:lpstr>Times New Roman</vt:lpstr>
      <vt:lpstr>ACcord Submission Template</vt:lpstr>
      <vt:lpstr>Fragmentation for MU frames – Follow up on acks </vt:lpstr>
      <vt:lpstr>Authors (continued)</vt:lpstr>
      <vt:lpstr>Authors (continued)</vt:lpstr>
      <vt:lpstr>PowerPoint Presentation</vt:lpstr>
      <vt:lpstr>Authors (continued)</vt:lpstr>
      <vt:lpstr>Authors (continued)</vt:lpstr>
      <vt:lpstr>Authors (continued)</vt:lpstr>
      <vt:lpstr>Authors (continued)</vt:lpstr>
      <vt:lpstr>Introduction</vt:lpstr>
      <vt:lpstr>Acknowledgement rules</vt:lpstr>
      <vt:lpstr>Acknowledgement rules (2)</vt:lpstr>
      <vt:lpstr>“Dedicated” BA frame</vt:lpstr>
      <vt:lpstr>Summary</vt:lpstr>
      <vt:lpstr>Straw Poll 1</vt:lpstr>
      <vt:lpstr>Straw Poll 2</vt:lpstr>
      <vt:lpstr>Straw Poll 3</vt:lpstr>
      <vt:lpstr>References</vt:lpstr>
    </vt:vector>
  </TitlesOfParts>
  <Company>Image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Asterjadhi, Alfred</cp:lastModifiedBy>
  <cp:revision>2354</cp:revision>
  <dcterms:created xsi:type="dcterms:W3CDTF">2012-05-29T15:24:34Z</dcterms:created>
  <dcterms:modified xsi:type="dcterms:W3CDTF">2016-01-17T06:27:39Z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819448251</vt:i4>
  </property>
  <property fmtid="{D5CDD505-2E9C-101B-9397-08002B2CF9AE}" pid="3" name="_NewReviewCycle">
    <vt:lpwstr/>
  </property>
  <property fmtid="{D5CDD505-2E9C-101B-9397-08002B2CF9AE}" pid="4" name="_EmailSubject">
    <vt:lpwstr>Padding for UL MU</vt:lpwstr>
  </property>
  <property fmtid="{D5CDD505-2E9C-101B-9397-08002B2CF9AE}" pid="5" name="_AuthorEmail">
    <vt:lpwstr>gding@qti.qualcomm.com</vt:lpwstr>
  </property>
  <property fmtid="{D5CDD505-2E9C-101B-9397-08002B2CF9AE}" pid="6" name="_AuthorEmailDisplayName">
    <vt:lpwstr>Ding, Gang</vt:lpwstr>
  </property>
  <property fmtid="{D5CDD505-2E9C-101B-9397-08002B2CF9AE}" pid="7" name="_PreviousAdHocReviewCycleID">
    <vt:i4>1654311991</vt:i4>
  </property>
  <property fmtid="{D5CDD505-2E9C-101B-9397-08002B2CF9AE}" pid="8" name="_dlc_DocIdItemGuid">
    <vt:lpwstr>c11f6c4c-7702-4763-accd-bb23742319aa</vt:lpwstr>
  </property>
  <property fmtid="{D5CDD505-2E9C-101B-9397-08002B2CF9AE}" pid="9" name="ContentTypeId">
    <vt:lpwstr>0x010100311240EB9AFDC146A8D3FE4112FB4C30</vt:lpwstr>
  </property>
</Properties>
</file>