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91" r:id="rId2"/>
    <p:sldId id="378" r:id="rId3"/>
    <p:sldId id="380" r:id="rId4"/>
    <p:sldId id="381" r:id="rId5"/>
    <p:sldId id="382" r:id="rId6"/>
    <p:sldId id="386" r:id="rId7"/>
    <p:sldId id="388" r:id="rId8"/>
    <p:sldId id="383" r:id="rId9"/>
    <p:sldId id="384" r:id="rId10"/>
    <p:sldId id="385" r:id="rId11"/>
    <p:sldId id="379"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9548" autoAdjust="0"/>
  </p:normalViewPr>
  <p:slideViewPr>
    <p:cSldViewPr>
      <p:cViewPr varScale="1">
        <p:scale>
          <a:sx n="88" d="100"/>
          <a:sy n="88" d="100"/>
        </p:scale>
        <p:origin x="1392" y="9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356787" y="6475413"/>
            <a:ext cx="218713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Young Hoon Kwon, NEWRACOM</a:t>
            </a:r>
            <a:endParaRPr lang="en-US" altLang="ko-KR" dirty="0"/>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2016</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Click to edit Master title style</a:t>
            </a:r>
            <a:endParaRPr lang="en-US"/>
          </a:p>
        </p:txBody>
      </p:sp>
      <p:sp>
        <p:nvSpPr>
          <p:cNvPr id="3" name="Content Placeholder 2"/>
          <p:cNvSpPr>
            <a:spLocks noGrp="1"/>
          </p:cNvSpPr>
          <p:nvPr>
            <p:ph idx="1"/>
          </p:nvPr>
        </p:nvSpPr>
        <p:spPr>
          <a:xfrm>
            <a:off x="685800" y="1981200"/>
            <a:ext cx="8153400" cy="43434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2016</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9"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11"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6"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9"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9"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2016</a:t>
            </a:r>
            <a:endParaRPr lang="en-US" dirty="0"/>
          </a:p>
        </p:txBody>
      </p:sp>
      <p:sp>
        <p:nvSpPr>
          <p:cNvPr id="1029" name="Rectangle 5"/>
          <p:cNvSpPr>
            <a:spLocks noGrp="1" noChangeArrowheads="1"/>
          </p:cNvSpPr>
          <p:nvPr>
            <p:ph type="ftr" sz="quarter" idx="3"/>
          </p:nvPr>
        </p:nvSpPr>
        <p:spPr bwMode="auto">
          <a:xfrm>
            <a:off x="6356787" y="6475413"/>
            <a:ext cx="218713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Young Hoon Kwon, NEWRACOM</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802.11-16/0048r0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Slide </a:t>
            </a:r>
            <a:fld id="{80743412-9668-4686-B109-E3B2457EFEE3}" type="slidenum">
              <a:rPr lang="en-US" smtClean="0"/>
              <a:pPr>
                <a:defRPr/>
              </a:pPr>
              <a:t>1</a:t>
            </a:fld>
            <a:endParaRPr lang="en-US" dirty="0"/>
          </a:p>
        </p:txBody>
      </p:sp>
      <p:sp>
        <p:nvSpPr>
          <p:cNvPr id="5" name="Footer Placeholder 4"/>
          <p:cNvSpPr>
            <a:spLocks noGrp="1"/>
          </p:cNvSpPr>
          <p:nvPr>
            <p:ph type="ftr" sz="quarter" idx="3"/>
          </p:nvPr>
        </p:nvSpPr>
        <p:spPr>
          <a:xfrm>
            <a:off x="6594032" y="6475413"/>
            <a:ext cx="1949893" cy="184666"/>
          </a:xfrm>
        </p:spPr>
        <p:txBody>
          <a:bodyPr/>
          <a:lstStyle/>
          <a:p>
            <a:pPr>
              <a:defRPr/>
            </a:pPr>
            <a:r>
              <a:rPr lang="en-US" altLang="ko-KR" dirty="0" smtClean="0"/>
              <a:t>Young Hoon Kwon, </a:t>
            </a:r>
            <a:r>
              <a:rPr lang="en-US" altLang="ko-KR" dirty="0" err="1" smtClean="0"/>
              <a:t>Newracom</a:t>
            </a:r>
            <a:endParaRPr lang="en-US" altLang="ko-KR" dirty="0"/>
          </a:p>
        </p:txBody>
      </p:sp>
      <p:sp>
        <p:nvSpPr>
          <p:cNvPr id="7" name="Rectangle 2"/>
          <p:cNvSpPr txBox="1">
            <a:spLocks noChangeArrowheads="1"/>
          </p:cNvSpPr>
          <p:nvPr/>
        </p:nvSpPr>
        <p:spPr bwMode="auto">
          <a:xfrm>
            <a:off x="381000" y="685800"/>
            <a:ext cx="83058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Protection using MU-RTS/CTS</a:t>
            </a:r>
          </a:p>
        </p:txBody>
      </p:sp>
      <p:sp>
        <p:nvSpPr>
          <p:cNvPr id="8" name="Rectangle 6"/>
          <p:cNvSpPr txBox="1">
            <a:spLocks noChangeArrowheads="1"/>
          </p:cNvSpPr>
          <p:nvPr/>
        </p:nvSpPr>
        <p:spPr bwMode="auto">
          <a:xfrm>
            <a:off x="6858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lnSpcReduction="10000"/>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sz="2000" kern="0" dirty="0" smtClean="0"/>
              <a:t>Date:</a:t>
            </a:r>
            <a:r>
              <a:rPr lang="en-US" sz="2000" b="0" kern="0" dirty="0" smtClean="0"/>
              <a:t> 2016-01-18</a:t>
            </a:r>
          </a:p>
        </p:txBody>
      </p:sp>
      <p:sp>
        <p:nvSpPr>
          <p:cNvPr id="9"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2016</a:t>
            </a:r>
            <a:endParaRPr lang="en-US" dirty="0"/>
          </a:p>
        </p:txBody>
      </p:sp>
      <p:graphicFrame>
        <p:nvGraphicFramePr>
          <p:cNvPr id="10" name="Object 9"/>
          <p:cNvGraphicFramePr>
            <a:graphicFrameLocks noChangeAspect="1"/>
          </p:cNvGraphicFramePr>
          <p:nvPr>
            <p:extLst>
              <p:ext uri="{D42A27DB-BD31-4B8C-83A1-F6EECF244321}">
                <p14:modId xmlns:p14="http://schemas.microsoft.com/office/powerpoint/2010/main" val="3958490125"/>
              </p:ext>
            </p:extLst>
          </p:nvPr>
        </p:nvGraphicFramePr>
        <p:xfrm>
          <a:off x="530225" y="2589213"/>
          <a:ext cx="7802563" cy="3571875"/>
        </p:xfrm>
        <a:graphic>
          <a:graphicData uri="http://schemas.openxmlformats.org/presentationml/2006/ole">
            <mc:AlternateContent xmlns:mc="http://schemas.openxmlformats.org/markup-compatibility/2006">
              <mc:Choice xmlns:v="urn:schemas-microsoft-com:vml" Requires="v">
                <p:oleObj spid="_x0000_s2195" name="Document" r:id="rId4" imgW="9660876" imgH="4416504" progId="Word.Document.8">
                  <p:embed/>
                </p:oleObj>
              </mc:Choice>
              <mc:Fallback>
                <p:oleObj name="Document" r:id="rId4" imgW="9660876" imgH="4416504" progId="Word.Document.8">
                  <p:embed/>
                  <p:pic>
                    <p:nvPicPr>
                      <p:cNvPr id="0" name=""/>
                      <p:cNvPicPr>
                        <a:picLocks noChangeAspect="1" noChangeArrowheads="1"/>
                      </p:cNvPicPr>
                      <p:nvPr/>
                    </p:nvPicPr>
                    <p:blipFill>
                      <a:blip r:embed="rId5"/>
                      <a:srcRect/>
                      <a:stretch>
                        <a:fillRect/>
                      </a:stretch>
                    </p:blipFill>
                    <p:spPr bwMode="auto">
                      <a:xfrm>
                        <a:off x="530225" y="2589213"/>
                        <a:ext cx="7802563" cy="3571875"/>
                      </a:xfrm>
                      <a:prstGeom prst="rect">
                        <a:avLst/>
                      </a:prstGeom>
                      <a:noFill/>
                      <a:extLst/>
                    </p:spPr>
                  </p:pic>
                </p:oleObj>
              </mc:Fallback>
            </mc:AlternateContent>
          </a:graphicData>
        </a:graphic>
      </p:graphicFrame>
    </p:spTree>
    <p:extLst>
      <p:ext uri="{BB962C8B-B14F-4D97-AF65-F5344CB8AC3E}">
        <p14:creationId xmlns:p14="http://schemas.microsoft.com/office/powerpoint/2010/main" val="28749367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to add to the TG Specification Framework:</a:t>
            </a:r>
          </a:p>
          <a:p>
            <a:pPr lvl="1"/>
            <a:r>
              <a:rPr lang="en-US" dirty="0" smtClean="0"/>
              <a:t>4.y.z </a:t>
            </a:r>
            <a:r>
              <a:rPr lang="en-US" dirty="0"/>
              <a:t>After MU-RTS/CTS frame exchange, an AP </a:t>
            </a:r>
            <a:r>
              <a:rPr lang="en-US" dirty="0" smtClean="0"/>
              <a:t>should trigger short frame exchange to check </a:t>
            </a:r>
            <a:r>
              <a:rPr lang="en-US" dirty="0"/>
              <a:t>which STA has responded </a:t>
            </a:r>
            <a:r>
              <a:rPr lang="en-US" dirty="0" smtClean="0"/>
              <a:t>to the MU-RTS frame.</a:t>
            </a:r>
            <a:endParaRPr lang="en-US" dirty="0"/>
          </a:p>
          <a:p>
            <a:pPr lvl="2"/>
            <a:r>
              <a:rPr lang="en-US" dirty="0"/>
              <a:t>Examples of such frames are Buffer Status </a:t>
            </a:r>
            <a:r>
              <a:rPr lang="en-US" dirty="0" smtClean="0"/>
              <a:t>Request, </a:t>
            </a:r>
            <a:r>
              <a:rPr lang="en-US" dirty="0"/>
              <a:t>PS-Poll, etc.</a:t>
            </a:r>
          </a:p>
          <a:p>
            <a:pPr lvl="2"/>
            <a:r>
              <a:rPr lang="en-US" dirty="0"/>
              <a:t>Details on definition for short </a:t>
            </a:r>
            <a:r>
              <a:rPr lang="en-US" dirty="0" smtClean="0"/>
              <a:t>frame are </a:t>
            </a:r>
            <a:r>
              <a:rPr lang="en-US" dirty="0"/>
              <a:t>TBD.</a:t>
            </a:r>
          </a:p>
          <a:p>
            <a:pPr lvl="1"/>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Date Placeholder 5"/>
          <p:cNvSpPr>
            <a:spLocks noGrp="1"/>
          </p:cNvSpPr>
          <p:nvPr>
            <p:ph type="dt" sz="half" idx="2"/>
          </p:nvPr>
        </p:nvSpPr>
        <p:spPr/>
        <p:txBody>
          <a:bodyPr/>
          <a:lstStyle/>
          <a:p>
            <a:pPr>
              <a:defRPr/>
            </a:pPr>
            <a:r>
              <a:rPr lang="en-US" smtClean="0"/>
              <a:t>January 2016</a:t>
            </a:r>
            <a:endParaRPr lang="en-US" dirty="0"/>
          </a:p>
        </p:txBody>
      </p:sp>
    </p:spTree>
    <p:extLst>
      <p:ext uri="{BB962C8B-B14F-4D97-AF65-F5344CB8AC3E}">
        <p14:creationId xmlns:p14="http://schemas.microsoft.com/office/powerpoint/2010/main" val="22759872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dirty="0" smtClean="0"/>
              <a:t>[1] 11-15-0132r13, </a:t>
            </a:r>
            <a:r>
              <a:rPr lang="en-US" dirty="0"/>
              <a:t>“Specification Framework for </a:t>
            </a:r>
            <a:r>
              <a:rPr lang="en-US" dirty="0" err="1"/>
              <a:t>TGax</a:t>
            </a:r>
            <a:r>
              <a:rPr lang="en-US" dirty="0"/>
              <a:t>"</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Date Placeholder 5"/>
          <p:cNvSpPr>
            <a:spLocks noGrp="1"/>
          </p:cNvSpPr>
          <p:nvPr>
            <p:ph type="dt" sz="half" idx="2"/>
          </p:nvPr>
        </p:nvSpPr>
        <p:spPr/>
        <p:txBody>
          <a:bodyPr/>
          <a:lstStyle/>
          <a:p>
            <a:pPr>
              <a:defRPr/>
            </a:pPr>
            <a:r>
              <a:rPr lang="en-US" smtClean="0"/>
              <a:t>January 2016</a:t>
            </a:r>
            <a:endParaRPr lang="en-US" dirty="0"/>
          </a:p>
        </p:txBody>
      </p:sp>
    </p:spTree>
    <p:extLst>
      <p:ext uri="{BB962C8B-B14F-4D97-AF65-F5344CB8AC3E}">
        <p14:creationId xmlns:p14="http://schemas.microsoft.com/office/powerpoint/2010/main" val="777423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Current SFD supports MU-RTS/CTS exchange for DL and UL MU transmissions [1]:</a:t>
            </a:r>
          </a:p>
          <a:p>
            <a:pPr lvl="1"/>
            <a:r>
              <a:rPr lang="en-US" dirty="0"/>
              <a:t>The spec shall define a frame that solicits simultaneous CTS responses from multiple STAs to protect DL MU transmission</a:t>
            </a:r>
            <a:r>
              <a:rPr lang="en-US" dirty="0" smtClean="0"/>
              <a:t>.</a:t>
            </a:r>
          </a:p>
          <a:p>
            <a:pPr lvl="1"/>
            <a:r>
              <a:rPr lang="en-GB" dirty="0"/>
              <a:t>MU-RTS/CTS frame exchange may be used for protection of MU transmissions during that TXOP.</a:t>
            </a:r>
            <a:endParaRPr lang="en-US" dirty="0"/>
          </a:p>
          <a:p>
            <a:pPr lvl="1"/>
            <a:r>
              <a:rPr lang="en-GB" dirty="0"/>
              <a:t>The CTS sent in response to a frame that solicits simultaneous CTS shall be transmitted on one or more 20 MHz channels.</a:t>
            </a:r>
            <a:endParaRPr lang="en-US" dirty="0"/>
          </a:p>
          <a:p>
            <a:endParaRPr lang="en-US" dirty="0" smtClean="0"/>
          </a:p>
          <a:p>
            <a:r>
              <a:rPr lang="en-US" dirty="0" smtClean="0"/>
              <a:t>However, there are still issues to overcome.</a:t>
            </a: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Date Placeholder 5"/>
          <p:cNvSpPr>
            <a:spLocks noGrp="1"/>
          </p:cNvSpPr>
          <p:nvPr>
            <p:ph type="dt" sz="half" idx="2"/>
          </p:nvPr>
        </p:nvSpPr>
        <p:spPr/>
        <p:txBody>
          <a:bodyPr/>
          <a:lstStyle/>
          <a:p>
            <a:pPr>
              <a:defRPr/>
            </a:pPr>
            <a:r>
              <a:rPr lang="en-US" smtClean="0"/>
              <a:t>January 2016</a:t>
            </a:r>
            <a:endParaRPr lang="en-US" dirty="0"/>
          </a:p>
        </p:txBody>
      </p:sp>
    </p:spTree>
    <p:extLst>
      <p:ext uri="{BB962C8B-B14F-4D97-AF65-F5344CB8AC3E}">
        <p14:creationId xmlns:p14="http://schemas.microsoft.com/office/powerpoint/2010/main" val="120681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TXOP holder (AP) cannot identify STAs that sent CTS frame in response to MU-RTS.</a:t>
            </a:r>
          </a:p>
          <a:p>
            <a:pPr lvl="1"/>
            <a:r>
              <a:rPr lang="en-US" dirty="0" smtClean="0"/>
              <a:t>Multiple STAs’ CTS frame transmission is combined together.</a:t>
            </a:r>
          </a:p>
          <a:p>
            <a:pPr lvl="1"/>
            <a:r>
              <a:rPr lang="en-US" dirty="0" smtClean="0"/>
              <a:t>Multiple STAs use the same frame format.</a:t>
            </a:r>
          </a:p>
          <a:p>
            <a:pPr lvl="1"/>
            <a:r>
              <a:rPr lang="en-US" dirty="0" smtClean="0"/>
              <a:t>As different STA has different path loss and transmission power, an AP cannot estimate the transmitter(s) of CTS frame based on received power.</a:t>
            </a:r>
          </a:p>
          <a:p>
            <a:pPr lvl="1"/>
            <a:r>
              <a:rPr lang="en-US" dirty="0" smtClean="0"/>
              <a:t>Even though an AP can allocate different transmission bandwidth of CTS frame for different STA, most likely more than one STA may send CTS frame in any 20 MHz channel that MU-RTS frame occupies.</a:t>
            </a:r>
          </a:p>
          <a:p>
            <a:r>
              <a:rPr lang="en-US" dirty="0" smtClean="0"/>
              <a:t>After receiving CTS frame, if the AP schedules DL/UL MU transmission without knowing that target STAs are ready, it will end up with scheduling unnecessary resource to STAs that are not ready.</a:t>
            </a:r>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Date Placeholder 5"/>
          <p:cNvSpPr>
            <a:spLocks noGrp="1"/>
          </p:cNvSpPr>
          <p:nvPr>
            <p:ph type="dt" sz="half" idx="2"/>
          </p:nvPr>
        </p:nvSpPr>
        <p:spPr/>
        <p:txBody>
          <a:bodyPr/>
          <a:lstStyle/>
          <a:p>
            <a:pPr>
              <a:defRPr/>
            </a:pPr>
            <a:r>
              <a:rPr lang="en-US" smtClean="0"/>
              <a:t>January 2016</a:t>
            </a:r>
            <a:endParaRPr lang="en-US" dirty="0"/>
          </a:p>
        </p:txBody>
      </p:sp>
    </p:spTree>
    <p:extLst>
      <p:ext uri="{BB962C8B-B14F-4D97-AF65-F5344CB8AC3E}">
        <p14:creationId xmlns:p14="http://schemas.microsoft.com/office/powerpoint/2010/main" val="19292516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DL/UL MU Transmissions</a:t>
            </a:r>
            <a:endParaRPr lang="en-US" dirty="0"/>
          </a:p>
        </p:txBody>
      </p:sp>
      <p:sp>
        <p:nvSpPr>
          <p:cNvPr id="3" name="Content Placeholder 2"/>
          <p:cNvSpPr>
            <a:spLocks noGrp="1"/>
          </p:cNvSpPr>
          <p:nvPr>
            <p:ph idx="1"/>
          </p:nvPr>
        </p:nvSpPr>
        <p:spPr/>
        <p:txBody>
          <a:bodyPr>
            <a:normAutofit lnSpcReduction="10000"/>
          </a:bodyPr>
          <a:lstStyle/>
          <a:p>
            <a:r>
              <a:rPr lang="en-US" dirty="0" smtClean="0"/>
              <a:t>For efficient DL/UL MU transmission, an AP may need further information prior to actual data transmission.</a:t>
            </a:r>
          </a:p>
          <a:p>
            <a:pPr lvl="1"/>
            <a:r>
              <a:rPr lang="en-US" dirty="0"/>
              <a:t>For UL transmission, the AP needs to know if target STAs have buffered data to send</a:t>
            </a:r>
            <a:r>
              <a:rPr lang="en-US" dirty="0" smtClean="0"/>
              <a:t>.</a:t>
            </a:r>
          </a:p>
          <a:p>
            <a:pPr lvl="2"/>
            <a:r>
              <a:rPr lang="en-US" dirty="0" smtClean="0"/>
              <a:t>For this purpose, an AP may need to poll Buffer Status Report frames to candidate STAs.</a:t>
            </a:r>
            <a:endParaRPr lang="en-US" dirty="0"/>
          </a:p>
          <a:p>
            <a:pPr lvl="1"/>
            <a:r>
              <a:rPr lang="en-US" dirty="0" smtClean="0"/>
              <a:t>For DL power save STAs, the AP needs to know if target STAs are in active state and ready to receive.</a:t>
            </a:r>
          </a:p>
          <a:p>
            <a:pPr lvl="2"/>
            <a:r>
              <a:rPr lang="en-US" dirty="0" smtClean="0"/>
              <a:t>For this purpose, an AP may need to schedule PS-Poll frame transmission.</a:t>
            </a:r>
          </a:p>
          <a:p>
            <a:pPr lvl="1"/>
            <a:r>
              <a:rPr lang="en-US" dirty="0" smtClean="0"/>
              <a:t>The AP needs to know frequency selective channel status information of target STAs for better OFDMA scheduling.</a:t>
            </a:r>
          </a:p>
          <a:p>
            <a:pPr lvl="1"/>
            <a:r>
              <a:rPr lang="en-US" dirty="0" smtClean="0"/>
              <a:t>The AP needs to have channel sounding for MIMO/BF weight matrix calculation.</a:t>
            </a:r>
          </a:p>
          <a:p>
            <a:pPr marL="457200" lvl="1" indent="0">
              <a:buNone/>
            </a:pP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Date Placeholder 5"/>
          <p:cNvSpPr>
            <a:spLocks noGrp="1"/>
          </p:cNvSpPr>
          <p:nvPr>
            <p:ph type="dt" sz="half" idx="2"/>
          </p:nvPr>
        </p:nvSpPr>
        <p:spPr/>
        <p:txBody>
          <a:bodyPr/>
          <a:lstStyle/>
          <a:p>
            <a:pPr>
              <a:defRPr/>
            </a:pPr>
            <a:r>
              <a:rPr lang="en-US" smtClean="0"/>
              <a:t>January 2016</a:t>
            </a:r>
            <a:endParaRPr lang="en-US" dirty="0"/>
          </a:p>
        </p:txBody>
      </p:sp>
    </p:spTree>
    <p:extLst>
      <p:ext uri="{BB962C8B-B14F-4D97-AF65-F5344CB8AC3E}">
        <p14:creationId xmlns:p14="http://schemas.microsoft.com/office/powerpoint/2010/main" val="1435835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Mechanism</a:t>
            </a:r>
            <a:endParaRPr lang="en-US" dirty="0"/>
          </a:p>
        </p:txBody>
      </p:sp>
      <p:sp>
        <p:nvSpPr>
          <p:cNvPr id="3" name="Content Placeholder 2"/>
          <p:cNvSpPr>
            <a:spLocks noGrp="1"/>
          </p:cNvSpPr>
          <p:nvPr>
            <p:ph idx="1"/>
          </p:nvPr>
        </p:nvSpPr>
        <p:spPr>
          <a:xfrm>
            <a:off x="685800" y="1981200"/>
            <a:ext cx="8153400" cy="4343399"/>
          </a:xfrm>
        </p:spPr>
        <p:txBody>
          <a:bodyPr>
            <a:normAutofit/>
          </a:bodyPr>
          <a:lstStyle/>
          <a:p>
            <a:r>
              <a:rPr lang="en-US" dirty="0" smtClean="0"/>
              <a:t>After MU-RTS/CTS frame exchange, an AP is recommended to check which STA has responded its MU-RTS frame by requesting short response frame before actual data exchange.</a:t>
            </a:r>
          </a:p>
          <a:p>
            <a:pPr lvl="1"/>
            <a:r>
              <a:rPr lang="en-US" dirty="0" smtClean="0"/>
              <a:t>AP schedules actual data frame exchange only to those STAs that responded the short frame.</a:t>
            </a:r>
          </a:p>
          <a:p>
            <a:pPr lvl="1"/>
            <a:r>
              <a:rPr lang="en-US" dirty="0" smtClean="0"/>
              <a:t>As these short frames are necessary for other purposes, this frame exchange does not give additional protocol overhead.</a:t>
            </a:r>
          </a:p>
          <a:p>
            <a:pPr lvl="1"/>
            <a:r>
              <a:rPr lang="en-US" dirty="0" smtClean="0"/>
              <a:t>As these response frames are short, UL MU transmission may be preferable (but not limited to).</a:t>
            </a:r>
          </a:p>
          <a:p>
            <a:pPr lvl="1"/>
            <a:r>
              <a:rPr lang="en-US" dirty="0" smtClean="0"/>
              <a:t>Multiple different types of short frame exchange are available, e.g.,</a:t>
            </a:r>
            <a:endParaRPr lang="en-US" dirty="0"/>
          </a:p>
          <a:p>
            <a:pPr lvl="2"/>
            <a:r>
              <a:rPr lang="en-US" dirty="0" smtClean="0"/>
              <a:t>Buffer-status report, PS-Poll, OFDMA/MIMO sounding</a:t>
            </a:r>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Date Placeholder 5"/>
          <p:cNvSpPr>
            <a:spLocks noGrp="1"/>
          </p:cNvSpPr>
          <p:nvPr>
            <p:ph type="dt" sz="half" idx="2"/>
          </p:nvPr>
        </p:nvSpPr>
        <p:spPr/>
        <p:txBody>
          <a:bodyPr/>
          <a:lstStyle/>
          <a:p>
            <a:pPr>
              <a:defRPr/>
            </a:pPr>
            <a:r>
              <a:rPr lang="en-US" smtClean="0"/>
              <a:t>January 2016</a:t>
            </a:r>
            <a:endParaRPr lang="en-US" dirty="0"/>
          </a:p>
        </p:txBody>
      </p:sp>
    </p:spTree>
    <p:extLst>
      <p:ext uri="{BB962C8B-B14F-4D97-AF65-F5344CB8AC3E}">
        <p14:creationId xmlns:p14="http://schemas.microsoft.com/office/powerpoint/2010/main" val="156008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 Examples</a:t>
            </a:r>
            <a:endParaRPr lang="en-US" dirty="0"/>
          </a:p>
        </p:txBody>
      </p:sp>
      <p:sp>
        <p:nvSpPr>
          <p:cNvPr id="3" name="Content Placeholder 2"/>
          <p:cNvSpPr>
            <a:spLocks noGrp="1"/>
          </p:cNvSpPr>
          <p:nvPr>
            <p:ph idx="1"/>
          </p:nvPr>
        </p:nvSpPr>
        <p:spPr>
          <a:xfrm>
            <a:off x="685800" y="1981200"/>
            <a:ext cx="8153400" cy="3064786"/>
          </a:xfrm>
        </p:spPr>
        <p:txBody>
          <a:bodyPr>
            <a:normAutofit lnSpcReduction="10000"/>
          </a:bodyPr>
          <a:lstStyle/>
          <a:p>
            <a:r>
              <a:rPr lang="en-US" dirty="0" smtClean="0"/>
              <a:t>UL MU transmission</a:t>
            </a:r>
          </a:p>
          <a:p>
            <a:pPr lvl="1"/>
            <a:r>
              <a:rPr lang="en-US" dirty="0" smtClean="0"/>
              <a:t>After MU-RTS/CTS frame exchange, AP sends a Trigger frame that solicits UL Buffer Status Request (BSR) frames.</a:t>
            </a:r>
          </a:p>
          <a:p>
            <a:pPr lvl="2"/>
            <a:r>
              <a:rPr lang="en-US" dirty="0" smtClean="0"/>
              <a:t>Target recipients of the Trigger frame may be identical to that of MU-RTS frame.</a:t>
            </a:r>
          </a:p>
          <a:p>
            <a:pPr lvl="1"/>
            <a:r>
              <a:rPr lang="en-US" dirty="0" smtClean="0"/>
              <a:t>Those STAs that responded CTS frame sends a short frame including Buffer Status information.</a:t>
            </a:r>
          </a:p>
          <a:p>
            <a:pPr lvl="1"/>
            <a:r>
              <a:rPr lang="en-US" dirty="0" smtClean="0"/>
              <a:t>Based on BSR, the AP schedules UL MU data frame transmission and sends corresponding Trigger frame.</a:t>
            </a: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Date Placeholder 5"/>
          <p:cNvSpPr>
            <a:spLocks noGrp="1"/>
          </p:cNvSpPr>
          <p:nvPr>
            <p:ph type="dt" sz="half" idx="2"/>
          </p:nvPr>
        </p:nvSpPr>
        <p:spPr/>
        <p:txBody>
          <a:bodyPr/>
          <a:lstStyle/>
          <a:p>
            <a:pPr>
              <a:defRPr/>
            </a:pPr>
            <a:r>
              <a:rPr lang="en-US" smtClean="0"/>
              <a:t>January 2016</a:t>
            </a:r>
            <a:endParaRPr lang="en-US" dirty="0"/>
          </a:p>
        </p:txBody>
      </p:sp>
      <p:sp>
        <p:nvSpPr>
          <p:cNvPr id="7" name="TextBox 2"/>
          <p:cNvSpPr txBox="1">
            <a:spLocks noChangeArrowheads="1"/>
          </p:cNvSpPr>
          <p:nvPr/>
        </p:nvSpPr>
        <p:spPr bwMode="auto">
          <a:xfrm>
            <a:off x="931862" y="5144176"/>
            <a:ext cx="51755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a:latin typeface="Arial" panose="020B0604020202020204" pitchFamily="34" charset="0"/>
                <a:ea typeface="宋体" panose="02010600030101010101" pitchFamily="2" charset="-122"/>
                <a:cs typeface="Arial" panose="020B0604020202020204" pitchFamily="34" charset="0"/>
              </a:rPr>
              <a:t>AP1</a:t>
            </a:r>
          </a:p>
        </p:txBody>
      </p:sp>
      <p:sp>
        <p:nvSpPr>
          <p:cNvPr id="8" name="TextBox 8"/>
          <p:cNvSpPr txBox="1">
            <a:spLocks noChangeArrowheads="1"/>
          </p:cNvSpPr>
          <p:nvPr/>
        </p:nvSpPr>
        <p:spPr bwMode="auto">
          <a:xfrm>
            <a:off x="849312" y="5496601"/>
            <a:ext cx="60756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a:latin typeface="Arial" panose="020B0604020202020204" pitchFamily="34" charset="0"/>
                <a:ea typeface="宋体" panose="02010600030101010101" pitchFamily="2" charset="-122"/>
                <a:cs typeface="Arial" panose="020B0604020202020204" pitchFamily="34" charset="0"/>
              </a:rPr>
              <a:t>STA1</a:t>
            </a:r>
          </a:p>
        </p:txBody>
      </p:sp>
      <p:sp>
        <p:nvSpPr>
          <p:cNvPr id="9" name="TextBox 10"/>
          <p:cNvSpPr txBox="1">
            <a:spLocks noChangeArrowheads="1"/>
          </p:cNvSpPr>
          <p:nvPr/>
        </p:nvSpPr>
        <p:spPr bwMode="auto">
          <a:xfrm>
            <a:off x="838199" y="5791200"/>
            <a:ext cx="607561"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a:latin typeface="Arial" panose="020B0604020202020204" pitchFamily="34" charset="0"/>
                <a:ea typeface="宋体" panose="02010600030101010101" pitchFamily="2" charset="-122"/>
                <a:cs typeface="Arial" panose="020B0604020202020204" pitchFamily="34" charset="0"/>
              </a:rPr>
              <a:t>STA2</a:t>
            </a:r>
          </a:p>
        </p:txBody>
      </p:sp>
      <p:sp>
        <p:nvSpPr>
          <p:cNvPr id="10" name="Rectangle 9"/>
          <p:cNvSpPr/>
          <p:nvPr/>
        </p:nvSpPr>
        <p:spPr bwMode="auto">
          <a:xfrm>
            <a:off x="1617661" y="5105400"/>
            <a:ext cx="515939" cy="315001"/>
          </a:xfrm>
          <a:prstGeom prst="rect">
            <a:avLst/>
          </a:prstGeom>
          <a:solidFill>
            <a:srgbClr val="FFFF00"/>
          </a:solidFill>
          <a:ln w="12700" cap="flat" cmpd="sng" algn="ctr">
            <a:solidFill>
              <a:schemeClr val="tx1"/>
            </a:solidFill>
            <a:prstDash val="solid"/>
            <a:round/>
            <a:headEnd type="none" w="sm" len="sm"/>
            <a:tailEnd type="none" w="sm" len="sm"/>
          </a:ln>
          <a:effectLst/>
        </p:spPr>
        <p:txBody>
          <a:bodyPr tIns="0" bIns="0" anchor="ctr" anchorCtr="1"/>
          <a:lstStyle/>
          <a:p>
            <a:pPr algn="ctr">
              <a:defRPr/>
            </a:pPr>
            <a:r>
              <a:rPr lang="en-US" dirty="0" smtClean="0">
                <a:latin typeface="Arial" panose="020B0604020202020204" pitchFamily="34" charset="0"/>
                <a:cs typeface="Arial" panose="020B0604020202020204" pitchFamily="34" charset="0"/>
              </a:rPr>
              <a:t>MU-RTS</a:t>
            </a:r>
            <a:endParaRPr lang="en-US" dirty="0">
              <a:latin typeface="Arial" panose="020B0604020202020204" pitchFamily="34" charset="0"/>
              <a:cs typeface="Arial" panose="020B0604020202020204" pitchFamily="34" charset="0"/>
            </a:endParaRPr>
          </a:p>
        </p:txBody>
      </p:sp>
      <p:sp>
        <p:nvSpPr>
          <p:cNvPr id="11" name="Rectangle 10"/>
          <p:cNvSpPr/>
          <p:nvPr/>
        </p:nvSpPr>
        <p:spPr bwMode="auto">
          <a:xfrm>
            <a:off x="2303461" y="5496601"/>
            <a:ext cx="515939" cy="277813"/>
          </a:xfrm>
          <a:prstGeom prst="rect">
            <a:avLst/>
          </a:prstGeom>
          <a:solidFill>
            <a:srgbClr val="3399FF"/>
          </a:solidFill>
          <a:ln w="12700" cap="flat" cmpd="sng" algn="ctr">
            <a:solidFill>
              <a:schemeClr val="tx1"/>
            </a:solidFill>
            <a:prstDash val="solid"/>
            <a:round/>
            <a:headEnd type="none" w="sm" len="sm"/>
            <a:tailEnd type="none" w="sm" len="sm"/>
          </a:ln>
          <a:effectLst/>
        </p:spPr>
        <p:txBody>
          <a:bodyPr tIns="0" bIns="0" anchor="ctr" anchorCtr="1"/>
          <a:lstStyle/>
          <a:p>
            <a:pPr algn="ctr">
              <a:defRPr/>
            </a:pPr>
            <a:r>
              <a:rPr lang="en-US" dirty="0">
                <a:latin typeface="Arial" panose="020B0604020202020204" pitchFamily="34" charset="0"/>
                <a:cs typeface="Arial" panose="020B0604020202020204" pitchFamily="34" charset="0"/>
              </a:rPr>
              <a:t>CTS</a:t>
            </a:r>
          </a:p>
        </p:txBody>
      </p:sp>
      <p:sp>
        <p:nvSpPr>
          <p:cNvPr id="12" name="Rectangle 11"/>
          <p:cNvSpPr/>
          <p:nvPr/>
        </p:nvSpPr>
        <p:spPr bwMode="auto">
          <a:xfrm>
            <a:off x="2989262" y="5105400"/>
            <a:ext cx="668338" cy="315001"/>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a:effectLst/>
        </p:spPr>
        <p:txBody>
          <a:bodyPr tIns="0" bIns="0" anchor="ctr" anchorCtr="1"/>
          <a:lstStyle/>
          <a:p>
            <a:pPr algn="ctr">
              <a:defRPr/>
            </a:pPr>
            <a:r>
              <a:rPr lang="en-US" dirty="0">
                <a:latin typeface="Arial" panose="020B0604020202020204" pitchFamily="34" charset="0"/>
                <a:cs typeface="Arial" panose="020B0604020202020204" pitchFamily="34" charset="0"/>
              </a:rPr>
              <a:t>Trigger</a:t>
            </a:r>
          </a:p>
        </p:txBody>
      </p:sp>
      <p:sp>
        <p:nvSpPr>
          <p:cNvPr id="13" name="Rectangle 51"/>
          <p:cNvSpPr>
            <a:spLocks noChangeArrowheads="1"/>
          </p:cNvSpPr>
          <p:nvPr/>
        </p:nvSpPr>
        <p:spPr bwMode="auto">
          <a:xfrm>
            <a:off x="3827461" y="5496601"/>
            <a:ext cx="517527" cy="277813"/>
          </a:xfrm>
          <a:prstGeom prst="rect">
            <a:avLst/>
          </a:prstGeom>
          <a:solidFill>
            <a:schemeClr val="bg1">
              <a:lumMod val="75000"/>
            </a:schemeClr>
          </a:solidFill>
          <a:ln w="12700" algn="ctr">
            <a:solidFill>
              <a:schemeClr val="tx1"/>
            </a:solidFill>
            <a:round/>
            <a:headEnd type="none" w="sm" len="sm"/>
            <a:tailEnd type="none" w="sm" len="sm"/>
          </a:ln>
        </p:spPr>
        <p:txBody>
          <a:bodyPr tIns="0" bIns="0" anchor="ctr" anchorCtr="1"/>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900" b="0" dirty="0" smtClean="0">
                <a:latin typeface="Arial" panose="020B0604020202020204" pitchFamily="34" charset="0"/>
                <a:ea typeface="宋体" panose="02010600030101010101" pitchFamily="2" charset="-122"/>
                <a:cs typeface="Arial" panose="020B0604020202020204" pitchFamily="34" charset="0"/>
              </a:rPr>
              <a:t>BSR</a:t>
            </a:r>
            <a:endParaRPr lang="en-US" altLang="en-US" sz="900" b="0" dirty="0">
              <a:latin typeface="Arial" panose="020B0604020202020204" pitchFamily="34" charset="0"/>
              <a:ea typeface="宋体" panose="02010600030101010101" pitchFamily="2" charset="-122"/>
              <a:cs typeface="Arial" panose="020B0604020202020204" pitchFamily="34" charset="0"/>
            </a:endParaRPr>
          </a:p>
        </p:txBody>
      </p:sp>
      <p:sp>
        <p:nvSpPr>
          <p:cNvPr id="14" name="Rectangle 53"/>
          <p:cNvSpPr>
            <a:spLocks noChangeArrowheads="1"/>
          </p:cNvSpPr>
          <p:nvPr/>
        </p:nvSpPr>
        <p:spPr bwMode="auto">
          <a:xfrm>
            <a:off x="4495800" y="5105400"/>
            <a:ext cx="713803" cy="315001"/>
          </a:xfrm>
          <a:prstGeom prst="rect">
            <a:avLst/>
          </a:prstGeom>
          <a:solidFill>
            <a:schemeClr val="bg1">
              <a:lumMod val="75000"/>
            </a:schemeClr>
          </a:solidFill>
          <a:ln w="12700" algn="ctr">
            <a:solidFill>
              <a:schemeClr val="tx1"/>
            </a:solidFill>
            <a:round/>
            <a:headEnd type="none" w="sm" len="sm"/>
            <a:tailEnd type="none" w="sm" len="sm"/>
          </a:ln>
        </p:spPr>
        <p:txBody>
          <a:bodyPr tIns="0" bIns="0" anchor="ctr" anchorCtr="1">
            <a:normAutofit fontScale="92500" lnSpcReduction="10000"/>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ACK/</a:t>
            </a:r>
          </a:p>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Trigger</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cxnSp>
        <p:nvCxnSpPr>
          <p:cNvPr id="15" name="Straight Arrow Connector 42"/>
          <p:cNvCxnSpPr>
            <a:cxnSpLocks noChangeShapeType="1"/>
          </p:cNvCxnSpPr>
          <p:nvPr/>
        </p:nvCxnSpPr>
        <p:spPr bwMode="auto">
          <a:xfrm>
            <a:off x="1312862" y="5420401"/>
            <a:ext cx="7145338"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16" name="Straight Arrow Connector 43"/>
          <p:cNvCxnSpPr>
            <a:cxnSpLocks noChangeShapeType="1"/>
          </p:cNvCxnSpPr>
          <p:nvPr/>
        </p:nvCxnSpPr>
        <p:spPr bwMode="auto">
          <a:xfrm>
            <a:off x="1312862" y="5774414"/>
            <a:ext cx="7145338"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17" name="Straight Arrow Connector 44"/>
          <p:cNvCxnSpPr>
            <a:cxnSpLocks noChangeShapeType="1"/>
          </p:cNvCxnSpPr>
          <p:nvPr/>
        </p:nvCxnSpPr>
        <p:spPr bwMode="auto">
          <a:xfrm>
            <a:off x="1312862" y="6069012"/>
            <a:ext cx="7145338"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18" name="Straight Arrow Connector 44"/>
          <p:cNvCxnSpPr>
            <a:cxnSpLocks noChangeShapeType="1"/>
          </p:cNvCxnSpPr>
          <p:nvPr/>
        </p:nvCxnSpPr>
        <p:spPr bwMode="auto">
          <a:xfrm>
            <a:off x="1312862" y="6402387"/>
            <a:ext cx="7145338"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19" name="TextBox 10"/>
          <p:cNvSpPr txBox="1">
            <a:spLocks noChangeArrowheads="1"/>
          </p:cNvSpPr>
          <p:nvPr/>
        </p:nvSpPr>
        <p:spPr bwMode="auto">
          <a:xfrm>
            <a:off x="838199" y="6124575"/>
            <a:ext cx="607561"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STA3</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20" name="Rectangle 52"/>
          <p:cNvSpPr>
            <a:spLocks noChangeArrowheads="1"/>
          </p:cNvSpPr>
          <p:nvPr/>
        </p:nvSpPr>
        <p:spPr bwMode="auto">
          <a:xfrm>
            <a:off x="3827461" y="6124574"/>
            <a:ext cx="517527" cy="277813"/>
          </a:xfrm>
          <a:prstGeom prst="rect">
            <a:avLst/>
          </a:prstGeom>
          <a:solidFill>
            <a:schemeClr val="bg1">
              <a:lumMod val="75000"/>
            </a:schemeClr>
          </a:solidFill>
          <a:ln w="12700" algn="ctr">
            <a:solidFill>
              <a:schemeClr val="tx1"/>
            </a:solidFill>
            <a:round/>
            <a:headEnd type="none" w="sm" len="sm"/>
            <a:tailEnd type="none" w="sm" len="sm"/>
          </a:ln>
        </p:spPr>
        <p:txBody>
          <a:bodyPr tIns="0" bIns="0" anchor="ctr" anchorCtr="1"/>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900" b="0" dirty="0" smtClean="0">
                <a:latin typeface="Arial" panose="020B0604020202020204" pitchFamily="34" charset="0"/>
                <a:ea typeface="宋体" panose="02010600030101010101" pitchFamily="2" charset="-122"/>
                <a:cs typeface="Arial" panose="020B0604020202020204" pitchFamily="34" charset="0"/>
              </a:rPr>
              <a:t>BSR</a:t>
            </a:r>
            <a:endParaRPr lang="en-US" altLang="en-US" sz="900" b="0" dirty="0">
              <a:latin typeface="Arial" panose="020B0604020202020204" pitchFamily="34" charset="0"/>
              <a:ea typeface="宋体" panose="02010600030101010101" pitchFamily="2" charset="-122"/>
              <a:cs typeface="Arial" panose="020B0604020202020204" pitchFamily="34" charset="0"/>
            </a:endParaRPr>
          </a:p>
        </p:txBody>
      </p:sp>
      <p:sp>
        <p:nvSpPr>
          <p:cNvPr id="21" name="Rectangle 20"/>
          <p:cNvSpPr/>
          <p:nvPr/>
        </p:nvSpPr>
        <p:spPr bwMode="auto">
          <a:xfrm>
            <a:off x="2303461" y="6124574"/>
            <a:ext cx="515939" cy="277813"/>
          </a:xfrm>
          <a:prstGeom prst="rect">
            <a:avLst/>
          </a:prstGeom>
          <a:solidFill>
            <a:srgbClr val="3399FF"/>
          </a:solidFill>
          <a:ln w="12700" cap="flat" cmpd="sng" algn="ctr">
            <a:solidFill>
              <a:schemeClr val="tx1"/>
            </a:solidFill>
            <a:prstDash val="solid"/>
            <a:round/>
            <a:headEnd type="none" w="sm" len="sm"/>
            <a:tailEnd type="none" w="sm" len="sm"/>
          </a:ln>
          <a:effectLst/>
        </p:spPr>
        <p:txBody>
          <a:bodyPr tIns="0" bIns="0" anchor="ctr" anchorCtr="1"/>
          <a:lstStyle/>
          <a:p>
            <a:pPr algn="ctr">
              <a:defRPr/>
            </a:pPr>
            <a:r>
              <a:rPr lang="en-US" dirty="0">
                <a:latin typeface="Arial" panose="020B0604020202020204" pitchFamily="34" charset="0"/>
                <a:cs typeface="Arial" panose="020B0604020202020204" pitchFamily="34" charset="0"/>
              </a:rPr>
              <a:t>CTS</a:t>
            </a:r>
          </a:p>
        </p:txBody>
      </p:sp>
      <p:sp>
        <p:nvSpPr>
          <p:cNvPr id="22" name="Rectangle 51"/>
          <p:cNvSpPr>
            <a:spLocks noChangeArrowheads="1"/>
          </p:cNvSpPr>
          <p:nvPr/>
        </p:nvSpPr>
        <p:spPr bwMode="auto">
          <a:xfrm>
            <a:off x="5349873" y="5496601"/>
            <a:ext cx="1965327" cy="277813"/>
          </a:xfrm>
          <a:prstGeom prst="rect">
            <a:avLst/>
          </a:prstGeom>
          <a:solidFill>
            <a:schemeClr val="bg1">
              <a:lumMod val="75000"/>
            </a:schemeClr>
          </a:solidFill>
          <a:ln w="12700" algn="ctr">
            <a:solidFill>
              <a:schemeClr val="tx1"/>
            </a:solidFill>
            <a:round/>
            <a:headEnd type="none" w="sm" len="sm"/>
            <a:tailEnd type="none" w="sm" len="sm"/>
          </a:ln>
        </p:spPr>
        <p:txBody>
          <a:bodyPr tIns="0" bIns="0" anchor="ctr" anchorCtr="1"/>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DATA</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23" name="Rectangle 53"/>
          <p:cNvSpPr>
            <a:spLocks noChangeArrowheads="1"/>
          </p:cNvSpPr>
          <p:nvPr/>
        </p:nvSpPr>
        <p:spPr bwMode="auto">
          <a:xfrm>
            <a:off x="7495603" y="5105400"/>
            <a:ext cx="581597" cy="315001"/>
          </a:xfrm>
          <a:prstGeom prst="rect">
            <a:avLst/>
          </a:prstGeom>
          <a:solidFill>
            <a:schemeClr val="bg1">
              <a:lumMod val="75000"/>
            </a:schemeClr>
          </a:solidFill>
          <a:ln w="12700" algn="ctr">
            <a:solidFill>
              <a:schemeClr val="tx1"/>
            </a:solidFill>
            <a:round/>
            <a:headEnd type="none" w="sm" len="sm"/>
            <a:tailEnd type="none" w="sm" len="sm"/>
          </a:ln>
        </p:spPr>
        <p:txBody>
          <a:bodyPr tIns="0" bIns="0" anchor="ctr" anchorCtr="1"/>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ACK</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24" name="Rectangle 52"/>
          <p:cNvSpPr>
            <a:spLocks noChangeArrowheads="1"/>
          </p:cNvSpPr>
          <p:nvPr/>
        </p:nvSpPr>
        <p:spPr bwMode="auto">
          <a:xfrm>
            <a:off x="5349873" y="6124574"/>
            <a:ext cx="1965327" cy="277813"/>
          </a:xfrm>
          <a:prstGeom prst="rect">
            <a:avLst/>
          </a:prstGeom>
          <a:solidFill>
            <a:schemeClr val="bg1">
              <a:lumMod val="75000"/>
            </a:schemeClr>
          </a:solidFill>
          <a:ln w="12700" algn="ctr">
            <a:solidFill>
              <a:schemeClr val="tx1"/>
            </a:solidFill>
            <a:round/>
            <a:headEnd type="none" w="sm" len="sm"/>
            <a:tailEnd type="none" w="sm" len="sm"/>
          </a:ln>
        </p:spPr>
        <p:txBody>
          <a:bodyPr tIns="0" bIns="0" anchor="ctr" anchorCtr="1"/>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DATA</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Tree>
    <p:extLst>
      <p:ext uri="{BB962C8B-B14F-4D97-AF65-F5344CB8AC3E}">
        <p14:creationId xmlns:p14="http://schemas.microsoft.com/office/powerpoint/2010/main" val="458383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 Examples</a:t>
            </a:r>
            <a:endParaRPr lang="en-US" dirty="0"/>
          </a:p>
        </p:txBody>
      </p:sp>
      <p:sp>
        <p:nvSpPr>
          <p:cNvPr id="3" name="Content Placeholder 2"/>
          <p:cNvSpPr>
            <a:spLocks noGrp="1"/>
          </p:cNvSpPr>
          <p:nvPr>
            <p:ph idx="1"/>
          </p:nvPr>
        </p:nvSpPr>
        <p:spPr/>
        <p:txBody>
          <a:bodyPr/>
          <a:lstStyle/>
          <a:p>
            <a:r>
              <a:rPr lang="en-US" dirty="0" smtClean="0"/>
              <a:t>DL MU transmission</a:t>
            </a:r>
          </a:p>
          <a:p>
            <a:pPr lvl="1"/>
            <a:r>
              <a:rPr lang="en-US" dirty="0"/>
              <a:t>After MU-RTS/CTS frame exchange, AP sends a Trigger frame that solicits </a:t>
            </a:r>
            <a:r>
              <a:rPr lang="en-US" dirty="0" smtClean="0"/>
              <a:t>PS-Poll frame for power save STAs.</a:t>
            </a:r>
            <a:endParaRPr lang="en-US" dirty="0"/>
          </a:p>
          <a:p>
            <a:pPr lvl="2"/>
            <a:r>
              <a:rPr lang="en-US" dirty="0"/>
              <a:t>Target recipients of the Trigger frame may be identical to that of MU-RTS frame.</a:t>
            </a:r>
          </a:p>
          <a:p>
            <a:pPr lvl="1"/>
            <a:r>
              <a:rPr lang="en-US" dirty="0"/>
              <a:t>Those STAs that responded CTS frame sends </a:t>
            </a:r>
            <a:r>
              <a:rPr lang="en-US" dirty="0" smtClean="0"/>
              <a:t>the PS-Poll frame.</a:t>
            </a:r>
            <a:endParaRPr lang="en-US" dirty="0"/>
          </a:p>
          <a:p>
            <a:pPr lvl="1"/>
            <a:r>
              <a:rPr lang="en-US" dirty="0"/>
              <a:t>Based on </a:t>
            </a:r>
            <a:r>
              <a:rPr lang="en-US" dirty="0" smtClean="0"/>
              <a:t>PS-Poll reception, </a:t>
            </a:r>
            <a:r>
              <a:rPr lang="en-US" dirty="0"/>
              <a:t>the AP </a:t>
            </a:r>
            <a:r>
              <a:rPr lang="en-US" dirty="0" smtClean="0"/>
              <a:t>transmits DL </a:t>
            </a:r>
            <a:r>
              <a:rPr lang="en-US" dirty="0"/>
              <a:t>MU data </a:t>
            </a:r>
            <a:r>
              <a:rPr lang="en-US" dirty="0" smtClean="0"/>
              <a:t>frames.</a:t>
            </a:r>
            <a:endParaRPr lang="en-US" dirty="0"/>
          </a:p>
          <a:p>
            <a:pPr lvl="1"/>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Date Placeholder 5"/>
          <p:cNvSpPr>
            <a:spLocks noGrp="1"/>
          </p:cNvSpPr>
          <p:nvPr>
            <p:ph type="dt" sz="half" idx="2"/>
          </p:nvPr>
        </p:nvSpPr>
        <p:spPr/>
        <p:txBody>
          <a:bodyPr/>
          <a:lstStyle/>
          <a:p>
            <a:pPr>
              <a:defRPr/>
            </a:pPr>
            <a:r>
              <a:rPr lang="en-US" smtClean="0"/>
              <a:t>January 2016</a:t>
            </a:r>
            <a:endParaRPr lang="en-US" dirty="0"/>
          </a:p>
        </p:txBody>
      </p:sp>
      <p:sp>
        <p:nvSpPr>
          <p:cNvPr id="7" name="TextBox 2"/>
          <p:cNvSpPr txBox="1">
            <a:spLocks noChangeArrowheads="1"/>
          </p:cNvSpPr>
          <p:nvPr/>
        </p:nvSpPr>
        <p:spPr bwMode="auto">
          <a:xfrm>
            <a:off x="931862" y="5144176"/>
            <a:ext cx="51755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a:latin typeface="Arial" panose="020B0604020202020204" pitchFamily="34" charset="0"/>
                <a:ea typeface="宋体" panose="02010600030101010101" pitchFamily="2" charset="-122"/>
                <a:cs typeface="Arial" panose="020B0604020202020204" pitchFamily="34" charset="0"/>
              </a:rPr>
              <a:t>AP1</a:t>
            </a:r>
          </a:p>
        </p:txBody>
      </p:sp>
      <p:sp>
        <p:nvSpPr>
          <p:cNvPr id="8" name="TextBox 8"/>
          <p:cNvSpPr txBox="1">
            <a:spLocks noChangeArrowheads="1"/>
          </p:cNvSpPr>
          <p:nvPr/>
        </p:nvSpPr>
        <p:spPr bwMode="auto">
          <a:xfrm>
            <a:off x="849312" y="5496601"/>
            <a:ext cx="60756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a:latin typeface="Arial" panose="020B0604020202020204" pitchFamily="34" charset="0"/>
                <a:ea typeface="宋体" panose="02010600030101010101" pitchFamily="2" charset="-122"/>
                <a:cs typeface="Arial" panose="020B0604020202020204" pitchFamily="34" charset="0"/>
              </a:rPr>
              <a:t>STA1</a:t>
            </a:r>
          </a:p>
        </p:txBody>
      </p:sp>
      <p:sp>
        <p:nvSpPr>
          <p:cNvPr id="9" name="TextBox 10"/>
          <p:cNvSpPr txBox="1">
            <a:spLocks noChangeArrowheads="1"/>
          </p:cNvSpPr>
          <p:nvPr/>
        </p:nvSpPr>
        <p:spPr bwMode="auto">
          <a:xfrm>
            <a:off x="838199" y="5791200"/>
            <a:ext cx="607561"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a:latin typeface="Arial" panose="020B0604020202020204" pitchFamily="34" charset="0"/>
                <a:ea typeface="宋体" panose="02010600030101010101" pitchFamily="2" charset="-122"/>
                <a:cs typeface="Arial" panose="020B0604020202020204" pitchFamily="34" charset="0"/>
              </a:rPr>
              <a:t>STA2</a:t>
            </a:r>
          </a:p>
        </p:txBody>
      </p:sp>
      <p:sp>
        <p:nvSpPr>
          <p:cNvPr id="10" name="Rectangle 9"/>
          <p:cNvSpPr/>
          <p:nvPr/>
        </p:nvSpPr>
        <p:spPr bwMode="auto">
          <a:xfrm>
            <a:off x="1617661" y="5105400"/>
            <a:ext cx="515939" cy="315001"/>
          </a:xfrm>
          <a:prstGeom prst="rect">
            <a:avLst/>
          </a:prstGeom>
          <a:solidFill>
            <a:srgbClr val="FFFF00"/>
          </a:solidFill>
          <a:ln w="12700" cap="flat" cmpd="sng" algn="ctr">
            <a:solidFill>
              <a:schemeClr val="tx1"/>
            </a:solidFill>
            <a:prstDash val="solid"/>
            <a:round/>
            <a:headEnd type="none" w="sm" len="sm"/>
            <a:tailEnd type="none" w="sm" len="sm"/>
          </a:ln>
          <a:effectLst/>
        </p:spPr>
        <p:txBody>
          <a:bodyPr tIns="0" bIns="0" anchor="ctr" anchorCtr="1"/>
          <a:lstStyle/>
          <a:p>
            <a:pPr algn="ctr">
              <a:defRPr/>
            </a:pPr>
            <a:r>
              <a:rPr lang="en-US" dirty="0" smtClean="0">
                <a:latin typeface="Arial" panose="020B0604020202020204" pitchFamily="34" charset="0"/>
                <a:cs typeface="Arial" panose="020B0604020202020204" pitchFamily="34" charset="0"/>
              </a:rPr>
              <a:t>MU-RTS</a:t>
            </a:r>
            <a:endParaRPr lang="en-US" dirty="0">
              <a:latin typeface="Arial" panose="020B0604020202020204" pitchFamily="34" charset="0"/>
              <a:cs typeface="Arial" panose="020B0604020202020204" pitchFamily="34" charset="0"/>
            </a:endParaRPr>
          </a:p>
        </p:txBody>
      </p:sp>
      <p:sp>
        <p:nvSpPr>
          <p:cNvPr id="11" name="Rectangle 10"/>
          <p:cNvSpPr/>
          <p:nvPr/>
        </p:nvSpPr>
        <p:spPr bwMode="auto">
          <a:xfrm>
            <a:off x="2303461" y="5496601"/>
            <a:ext cx="515939" cy="277813"/>
          </a:xfrm>
          <a:prstGeom prst="rect">
            <a:avLst/>
          </a:prstGeom>
          <a:solidFill>
            <a:srgbClr val="3399FF"/>
          </a:solidFill>
          <a:ln w="12700" cap="flat" cmpd="sng" algn="ctr">
            <a:solidFill>
              <a:schemeClr val="tx1"/>
            </a:solidFill>
            <a:prstDash val="solid"/>
            <a:round/>
            <a:headEnd type="none" w="sm" len="sm"/>
            <a:tailEnd type="none" w="sm" len="sm"/>
          </a:ln>
          <a:effectLst/>
        </p:spPr>
        <p:txBody>
          <a:bodyPr tIns="0" bIns="0" anchor="ctr" anchorCtr="1"/>
          <a:lstStyle/>
          <a:p>
            <a:pPr algn="ctr">
              <a:defRPr/>
            </a:pPr>
            <a:r>
              <a:rPr lang="en-US" dirty="0">
                <a:latin typeface="Arial" panose="020B0604020202020204" pitchFamily="34" charset="0"/>
                <a:cs typeface="Arial" panose="020B0604020202020204" pitchFamily="34" charset="0"/>
              </a:rPr>
              <a:t>CTS</a:t>
            </a:r>
          </a:p>
        </p:txBody>
      </p:sp>
      <p:sp>
        <p:nvSpPr>
          <p:cNvPr id="12" name="Rectangle 11"/>
          <p:cNvSpPr/>
          <p:nvPr/>
        </p:nvSpPr>
        <p:spPr bwMode="auto">
          <a:xfrm>
            <a:off x="2989262" y="5105400"/>
            <a:ext cx="668338" cy="315001"/>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a:effectLst/>
        </p:spPr>
        <p:txBody>
          <a:bodyPr tIns="0" bIns="0" anchor="ctr" anchorCtr="1"/>
          <a:lstStyle/>
          <a:p>
            <a:pPr algn="ctr">
              <a:defRPr/>
            </a:pPr>
            <a:r>
              <a:rPr lang="en-US" dirty="0">
                <a:latin typeface="Arial" panose="020B0604020202020204" pitchFamily="34" charset="0"/>
                <a:cs typeface="Arial" panose="020B0604020202020204" pitchFamily="34" charset="0"/>
              </a:rPr>
              <a:t>Trigger</a:t>
            </a:r>
          </a:p>
        </p:txBody>
      </p:sp>
      <p:sp>
        <p:nvSpPr>
          <p:cNvPr id="13" name="Rectangle 51"/>
          <p:cNvSpPr>
            <a:spLocks noChangeArrowheads="1"/>
          </p:cNvSpPr>
          <p:nvPr/>
        </p:nvSpPr>
        <p:spPr bwMode="auto">
          <a:xfrm>
            <a:off x="3827461" y="5496601"/>
            <a:ext cx="517527" cy="277813"/>
          </a:xfrm>
          <a:prstGeom prst="rect">
            <a:avLst/>
          </a:prstGeom>
          <a:solidFill>
            <a:schemeClr val="bg1">
              <a:lumMod val="75000"/>
            </a:schemeClr>
          </a:solidFill>
          <a:ln w="12700" algn="ctr">
            <a:solidFill>
              <a:schemeClr val="tx1"/>
            </a:solidFill>
            <a:round/>
            <a:headEnd type="none" w="sm" len="sm"/>
            <a:tailEnd type="none" w="sm" len="sm"/>
          </a:ln>
        </p:spPr>
        <p:txBody>
          <a:bodyPr tIns="0" bIns="0" anchor="ctr" anchorCtr="1"/>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900" b="0" dirty="0" smtClean="0">
                <a:latin typeface="Arial" panose="020B0604020202020204" pitchFamily="34" charset="0"/>
                <a:ea typeface="宋体" panose="02010600030101010101" pitchFamily="2" charset="-122"/>
                <a:cs typeface="Arial" panose="020B0604020202020204" pitchFamily="34" charset="0"/>
              </a:rPr>
              <a:t>PS-Poll</a:t>
            </a:r>
            <a:endParaRPr lang="en-US" altLang="en-US" sz="900" b="0" dirty="0">
              <a:latin typeface="Arial" panose="020B0604020202020204" pitchFamily="34" charset="0"/>
              <a:ea typeface="宋体" panose="02010600030101010101" pitchFamily="2" charset="-122"/>
              <a:cs typeface="Arial" panose="020B0604020202020204" pitchFamily="34" charset="0"/>
            </a:endParaRPr>
          </a:p>
        </p:txBody>
      </p:sp>
      <p:sp>
        <p:nvSpPr>
          <p:cNvPr id="14" name="Rectangle 53"/>
          <p:cNvSpPr>
            <a:spLocks noChangeArrowheads="1"/>
          </p:cNvSpPr>
          <p:nvPr/>
        </p:nvSpPr>
        <p:spPr bwMode="auto">
          <a:xfrm>
            <a:off x="4495800" y="5105400"/>
            <a:ext cx="713803" cy="315001"/>
          </a:xfrm>
          <a:prstGeom prst="rect">
            <a:avLst/>
          </a:prstGeom>
          <a:solidFill>
            <a:schemeClr val="bg1">
              <a:lumMod val="75000"/>
            </a:schemeClr>
          </a:solidFill>
          <a:ln w="12700" algn="ctr">
            <a:solidFill>
              <a:schemeClr val="tx1"/>
            </a:solidFill>
            <a:round/>
            <a:headEnd type="none" w="sm" len="sm"/>
            <a:tailEnd type="none" w="sm" len="sm"/>
          </a:ln>
        </p:spPr>
        <p:txBody>
          <a:bodyPr tIns="0" bIns="0" anchor="ctr" anchorCtr="1">
            <a:norm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ACK</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cxnSp>
        <p:nvCxnSpPr>
          <p:cNvPr id="15" name="Straight Arrow Connector 42"/>
          <p:cNvCxnSpPr>
            <a:cxnSpLocks noChangeShapeType="1"/>
          </p:cNvCxnSpPr>
          <p:nvPr/>
        </p:nvCxnSpPr>
        <p:spPr bwMode="auto">
          <a:xfrm>
            <a:off x="1312862" y="5420401"/>
            <a:ext cx="7145338"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16" name="Straight Arrow Connector 43"/>
          <p:cNvCxnSpPr>
            <a:cxnSpLocks noChangeShapeType="1"/>
          </p:cNvCxnSpPr>
          <p:nvPr/>
        </p:nvCxnSpPr>
        <p:spPr bwMode="auto">
          <a:xfrm>
            <a:off x="1312862" y="5774414"/>
            <a:ext cx="7145338"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17" name="Straight Arrow Connector 44"/>
          <p:cNvCxnSpPr>
            <a:cxnSpLocks noChangeShapeType="1"/>
          </p:cNvCxnSpPr>
          <p:nvPr/>
        </p:nvCxnSpPr>
        <p:spPr bwMode="auto">
          <a:xfrm>
            <a:off x="1312862" y="6069012"/>
            <a:ext cx="7145338"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18" name="Straight Arrow Connector 44"/>
          <p:cNvCxnSpPr>
            <a:cxnSpLocks noChangeShapeType="1"/>
          </p:cNvCxnSpPr>
          <p:nvPr/>
        </p:nvCxnSpPr>
        <p:spPr bwMode="auto">
          <a:xfrm>
            <a:off x="1312862" y="6402387"/>
            <a:ext cx="7145338"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19" name="TextBox 10"/>
          <p:cNvSpPr txBox="1">
            <a:spLocks noChangeArrowheads="1"/>
          </p:cNvSpPr>
          <p:nvPr/>
        </p:nvSpPr>
        <p:spPr bwMode="auto">
          <a:xfrm>
            <a:off x="838199" y="6124575"/>
            <a:ext cx="607561"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STA3</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20" name="Rectangle 52"/>
          <p:cNvSpPr>
            <a:spLocks noChangeArrowheads="1"/>
          </p:cNvSpPr>
          <p:nvPr/>
        </p:nvSpPr>
        <p:spPr bwMode="auto">
          <a:xfrm>
            <a:off x="3827461" y="6124574"/>
            <a:ext cx="517527" cy="277813"/>
          </a:xfrm>
          <a:prstGeom prst="rect">
            <a:avLst/>
          </a:prstGeom>
          <a:solidFill>
            <a:schemeClr val="bg1">
              <a:lumMod val="75000"/>
            </a:schemeClr>
          </a:solidFill>
          <a:ln w="12700" algn="ctr">
            <a:solidFill>
              <a:schemeClr val="tx1"/>
            </a:solidFill>
            <a:round/>
            <a:headEnd type="none" w="sm" len="sm"/>
            <a:tailEnd type="none" w="sm" len="sm"/>
          </a:ln>
        </p:spPr>
        <p:txBody>
          <a:bodyPr tIns="0" bIns="0" anchor="ctr" anchorCtr="1"/>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900" b="0" dirty="0" smtClean="0">
                <a:latin typeface="Arial" panose="020B0604020202020204" pitchFamily="34" charset="0"/>
                <a:ea typeface="宋体" panose="02010600030101010101" pitchFamily="2" charset="-122"/>
                <a:cs typeface="Arial" panose="020B0604020202020204" pitchFamily="34" charset="0"/>
              </a:rPr>
              <a:t>PS-Poll</a:t>
            </a:r>
            <a:endParaRPr lang="en-US" altLang="en-US" sz="900" b="0" dirty="0">
              <a:latin typeface="Arial" panose="020B0604020202020204" pitchFamily="34" charset="0"/>
              <a:ea typeface="宋体" panose="02010600030101010101" pitchFamily="2" charset="-122"/>
              <a:cs typeface="Arial" panose="020B0604020202020204" pitchFamily="34" charset="0"/>
            </a:endParaRPr>
          </a:p>
        </p:txBody>
      </p:sp>
      <p:sp>
        <p:nvSpPr>
          <p:cNvPr id="21" name="Rectangle 20"/>
          <p:cNvSpPr/>
          <p:nvPr/>
        </p:nvSpPr>
        <p:spPr bwMode="auto">
          <a:xfrm>
            <a:off x="2303461" y="6124574"/>
            <a:ext cx="515939" cy="277813"/>
          </a:xfrm>
          <a:prstGeom prst="rect">
            <a:avLst/>
          </a:prstGeom>
          <a:solidFill>
            <a:srgbClr val="3399FF"/>
          </a:solidFill>
          <a:ln w="12700" cap="flat" cmpd="sng" algn="ctr">
            <a:solidFill>
              <a:schemeClr val="tx1"/>
            </a:solidFill>
            <a:prstDash val="solid"/>
            <a:round/>
            <a:headEnd type="none" w="sm" len="sm"/>
            <a:tailEnd type="none" w="sm" len="sm"/>
          </a:ln>
          <a:effectLst/>
        </p:spPr>
        <p:txBody>
          <a:bodyPr tIns="0" bIns="0" anchor="ctr" anchorCtr="1"/>
          <a:lstStyle/>
          <a:p>
            <a:pPr algn="ctr">
              <a:defRPr/>
            </a:pPr>
            <a:r>
              <a:rPr lang="en-US" dirty="0">
                <a:latin typeface="Arial" panose="020B0604020202020204" pitchFamily="34" charset="0"/>
                <a:cs typeface="Arial" panose="020B0604020202020204" pitchFamily="34" charset="0"/>
              </a:rPr>
              <a:t>CTS</a:t>
            </a:r>
          </a:p>
        </p:txBody>
      </p:sp>
      <p:sp>
        <p:nvSpPr>
          <p:cNvPr id="22" name="Rectangle 51"/>
          <p:cNvSpPr>
            <a:spLocks noChangeArrowheads="1"/>
          </p:cNvSpPr>
          <p:nvPr/>
        </p:nvSpPr>
        <p:spPr bwMode="auto">
          <a:xfrm>
            <a:off x="5349873" y="5127172"/>
            <a:ext cx="1965327" cy="277813"/>
          </a:xfrm>
          <a:prstGeom prst="rect">
            <a:avLst/>
          </a:prstGeom>
          <a:solidFill>
            <a:schemeClr val="bg1">
              <a:lumMod val="75000"/>
            </a:schemeClr>
          </a:solidFill>
          <a:ln w="12700" algn="ctr">
            <a:solidFill>
              <a:schemeClr val="tx1"/>
            </a:solidFill>
            <a:round/>
            <a:headEnd type="none" w="sm" len="sm"/>
            <a:tailEnd type="none" w="sm" len="sm"/>
          </a:ln>
        </p:spPr>
        <p:txBody>
          <a:bodyPr tIns="0" bIns="0" anchor="ctr" anchorCtr="1"/>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DATA 1 &amp; DATA 3</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23" name="Rectangle 53"/>
          <p:cNvSpPr>
            <a:spLocks noChangeArrowheads="1"/>
          </p:cNvSpPr>
          <p:nvPr/>
        </p:nvSpPr>
        <p:spPr bwMode="auto">
          <a:xfrm>
            <a:off x="7495603" y="5496601"/>
            <a:ext cx="581597" cy="272829"/>
          </a:xfrm>
          <a:prstGeom prst="rect">
            <a:avLst/>
          </a:prstGeom>
          <a:solidFill>
            <a:schemeClr val="bg1">
              <a:lumMod val="75000"/>
            </a:schemeClr>
          </a:solidFill>
          <a:ln w="12700" algn="ctr">
            <a:solidFill>
              <a:schemeClr val="tx1"/>
            </a:solidFill>
            <a:round/>
            <a:headEnd type="none" w="sm" len="sm"/>
            <a:tailEnd type="none" w="sm" len="sm"/>
          </a:ln>
        </p:spPr>
        <p:txBody>
          <a:bodyPr tIns="0" bIns="0" anchor="ctr" anchorCtr="1"/>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ACK</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25" name="Rectangle 53"/>
          <p:cNvSpPr>
            <a:spLocks noChangeArrowheads="1"/>
          </p:cNvSpPr>
          <p:nvPr/>
        </p:nvSpPr>
        <p:spPr bwMode="auto">
          <a:xfrm>
            <a:off x="7500258" y="6124574"/>
            <a:ext cx="581597" cy="272827"/>
          </a:xfrm>
          <a:prstGeom prst="rect">
            <a:avLst/>
          </a:prstGeom>
          <a:solidFill>
            <a:schemeClr val="bg1">
              <a:lumMod val="75000"/>
            </a:schemeClr>
          </a:solidFill>
          <a:ln w="12700" algn="ctr">
            <a:solidFill>
              <a:schemeClr val="tx1"/>
            </a:solidFill>
            <a:round/>
            <a:headEnd type="none" w="sm" len="sm"/>
            <a:tailEnd type="none" w="sm" len="sm"/>
          </a:ln>
        </p:spPr>
        <p:txBody>
          <a:bodyPr tIns="0" bIns="0" anchor="ctr" anchorCtr="1"/>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ACK</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Tree>
    <p:extLst>
      <p:ext uri="{BB962C8B-B14F-4D97-AF65-F5344CB8AC3E}">
        <p14:creationId xmlns:p14="http://schemas.microsoft.com/office/powerpoint/2010/main" val="2371998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 Examples</a:t>
            </a:r>
          </a:p>
        </p:txBody>
      </p:sp>
      <p:sp>
        <p:nvSpPr>
          <p:cNvPr id="3" name="Content Placeholder 2"/>
          <p:cNvSpPr>
            <a:spLocks noGrp="1"/>
          </p:cNvSpPr>
          <p:nvPr>
            <p:ph idx="1"/>
          </p:nvPr>
        </p:nvSpPr>
        <p:spPr/>
        <p:txBody>
          <a:bodyPr/>
          <a:lstStyle/>
          <a:p>
            <a:r>
              <a:rPr lang="en-US" dirty="0" smtClean="0"/>
              <a:t>Other possible cases:</a:t>
            </a:r>
          </a:p>
          <a:p>
            <a:pPr lvl="1"/>
            <a:r>
              <a:rPr lang="en-US" dirty="0" smtClean="0"/>
              <a:t>Other short frame exchanges can also be used to </a:t>
            </a:r>
            <a:r>
              <a:rPr lang="en-US" dirty="0"/>
              <a:t>check which STA has responded its MU-RTS </a:t>
            </a:r>
            <a:r>
              <a:rPr lang="en-US" dirty="0" smtClean="0"/>
              <a:t>frame:</a:t>
            </a:r>
          </a:p>
          <a:p>
            <a:pPr lvl="2"/>
            <a:r>
              <a:rPr lang="en-US" dirty="0" smtClean="0"/>
              <a:t>Short data frame exchange</a:t>
            </a:r>
          </a:p>
          <a:p>
            <a:pPr lvl="2"/>
            <a:r>
              <a:rPr lang="en-US" dirty="0" smtClean="0"/>
              <a:t>Sounding procedure for beamforming and/or OFDMA scheduling</a:t>
            </a:r>
          </a:p>
          <a:p>
            <a:pPr lvl="1"/>
            <a:r>
              <a:rPr lang="en-US" dirty="0" smtClean="0"/>
              <a:t>For response to a Trigger frame for BSR, responding STA may also include data MPDU as long as it fits into the allocated RU.</a:t>
            </a:r>
          </a:p>
          <a:p>
            <a:pPr lvl="1"/>
            <a:r>
              <a:rPr lang="en-US" dirty="0" smtClean="0"/>
              <a:t>Details on criteria for defining short frame exchange is TBD.</a:t>
            </a:r>
          </a:p>
          <a:p>
            <a:pPr lvl="1"/>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Date Placeholder 5"/>
          <p:cNvSpPr>
            <a:spLocks noGrp="1"/>
          </p:cNvSpPr>
          <p:nvPr>
            <p:ph type="dt" sz="half" idx="2"/>
          </p:nvPr>
        </p:nvSpPr>
        <p:spPr/>
        <p:txBody>
          <a:bodyPr/>
          <a:lstStyle/>
          <a:p>
            <a:pPr>
              <a:defRPr/>
            </a:pPr>
            <a:r>
              <a:rPr lang="en-US" smtClean="0"/>
              <a:t>January 2016</a:t>
            </a:r>
            <a:endParaRPr lang="en-US" dirty="0"/>
          </a:p>
        </p:txBody>
      </p:sp>
    </p:spTree>
    <p:extLst>
      <p:ext uri="{BB962C8B-B14F-4D97-AF65-F5344CB8AC3E}">
        <p14:creationId xmlns:p14="http://schemas.microsoft.com/office/powerpoint/2010/main" val="2522088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lnSpcReduction="10000"/>
          </a:bodyPr>
          <a:lstStyle/>
          <a:p>
            <a:r>
              <a:rPr lang="en-US" dirty="0" smtClean="0"/>
              <a:t>An AP cannot identify which STA responded to MU-RTS frame transmission.</a:t>
            </a:r>
          </a:p>
          <a:p>
            <a:endParaRPr lang="en-US" dirty="0"/>
          </a:p>
          <a:p>
            <a:r>
              <a:rPr lang="en-US" dirty="0" smtClean="0"/>
              <a:t>This presentation recommends a mechanism for an AP to figure out which STA has sent back CTS frame as a response to MU-RTS frame.</a:t>
            </a:r>
            <a:endParaRPr lang="en-US" dirty="0"/>
          </a:p>
          <a:p>
            <a:pPr lvl="1"/>
            <a:r>
              <a:rPr lang="en-US" dirty="0"/>
              <a:t>After MU-RTS/CTS frame exchange, an AP is recommended to check which STA has responded its MU-RTS frame by requesting short response </a:t>
            </a:r>
            <a:r>
              <a:rPr lang="en-US" dirty="0" smtClean="0"/>
              <a:t>frame.</a:t>
            </a:r>
          </a:p>
          <a:p>
            <a:r>
              <a:rPr lang="en-US" dirty="0"/>
              <a:t>As these short frames are necessary for other purposes, this </a:t>
            </a:r>
            <a:r>
              <a:rPr lang="en-US" dirty="0" smtClean="0"/>
              <a:t> can solve the mentioned issue without having additional </a:t>
            </a:r>
            <a:r>
              <a:rPr lang="en-US" dirty="0"/>
              <a:t>protocol </a:t>
            </a:r>
            <a:r>
              <a:rPr lang="en-US" dirty="0" smtClean="0"/>
              <a:t>overhead.</a:t>
            </a:r>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Date Placeholder 5"/>
          <p:cNvSpPr>
            <a:spLocks noGrp="1"/>
          </p:cNvSpPr>
          <p:nvPr>
            <p:ph type="dt" sz="half" idx="2"/>
          </p:nvPr>
        </p:nvSpPr>
        <p:spPr/>
        <p:txBody>
          <a:bodyPr/>
          <a:lstStyle/>
          <a:p>
            <a:pPr>
              <a:defRPr/>
            </a:pPr>
            <a:r>
              <a:rPr lang="en-US" smtClean="0"/>
              <a:t>January 2016</a:t>
            </a:r>
            <a:endParaRPr lang="en-US" dirty="0"/>
          </a:p>
        </p:txBody>
      </p:sp>
    </p:spTree>
    <p:extLst>
      <p:ext uri="{BB962C8B-B14F-4D97-AF65-F5344CB8AC3E}">
        <p14:creationId xmlns:p14="http://schemas.microsoft.com/office/powerpoint/2010/main" val="304984788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95160</TotalTime>
  <Words>948</Words>
  <Application>Microsoft Office PowerPoint</Application>
  <PresentationFormat>On-screen Show (4:3)</PresentationFormat>
  <Paragraphs>126</Paragraphs>
  <Slides>11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宋体</vt:lpstr>
      <vt:lpstr>Arial</vt:lpstr>
      <vt:lpstr>Times New Roman</vt:lpstr>
      <vt:lpstr>802-11-Submission</vt:lpstr>
      <vt:lpstr>Document</vt:lpstr>
      <vt:lpstr>PowerPoint Presentation</vt:lpstr>
      <vt:lpstr>Background</vt:lpstr>
      <vt:lpstr>Issue</vt:lpstr>
      <vt:lpstr>DL/UL MU Transmissions</vt:lpstr>
      <vt:lpstr>Proposed Mechanism</vt:lpstr>
      <vt:lpstr>Operation Examples</vt:lpstr>
      <vt:lpstr>Operation Examples</vt:lpstr>
      <vt:lpstr>Operation Examples</vt:lpstr>
      <vt:lpstr>Summary</vt:lpstr>
      <vt:lpstr>SP</vt:lpstr>
      <vt:lpstr>References</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Young Hoon Kwon</dc:creator>
  <cp:lastModifiedBy>YOUNG HOON</cp:lastModifiedBy>
  <cp:revision>1157</cp:revision>
  <cp:lastPrinted>1998-02-10T13:28:06Z</cp:lastPrinted>
  <dcterms:created xsi:type="dcterms:W3CDTF">2007-05-21T21:00:37Z</dcterms:created>
  <dcterms:modified xsi:type="dcterms:W3CDTF">2016-01-17T01:03:06Z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