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41" autoAdjust="0"/>
  </p:normalViewPr>
  <p:slideViewPr>
    <p:cSldViewPr>
      <p:cViewPr varScale="1">
        <p:scale>
          <a:sx n="70" d="100"/>
          <a:sy n="70" d="100"/>
        </p:scale>
        <p:origin x="134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3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Zhengzheng Xiang,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Zhengzheng Xiang, Huawei Technologies</a:t>
            </a:r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663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Jan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Zhengzheng Xiang,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Zhengzheng Xiang,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Zhengzheng Xiang,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Zhengzheng Xiang,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Zhengzheng Xiang,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Zhengzheng Xiang,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Jan 2016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Content of the extra tones in LSIG and RLSIG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150718"/>
              </p:ext>
            </p:extLst>
          </p:nvPr>
        </p:nvGraphicFramePr>
        <p:xfrm>
          <a:off x="971600" y="2546257"/>
          <a:ext cx="7467600" cy="37687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Zhengzheng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Xiang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1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1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xiangzhengzheng@huawei.com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Jun Zhu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444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The LSIG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077200" cy="48006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Since RLSIG is exactly the same as LSIG, we only need to determine the content for the extra tones in LSIG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The LSIG contains the following fields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000" b="0" dirty="0" smtClean="0"/>
              </a:p>
              <a:p>
                <a:pPr marL="285750" indent="-285750" algn="just">
                  <a:buFont typeface="Arial" panose="020B0604020202020204" pitchFamily="34" charset="0"/>
                  <a:buChar char="•"/>
                  <a:defRPr/>
                </a:pPr>
                <a:endParaRPr lang="en-US" altLang="zh-CN" sz="20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20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b="0" dirty="0" smtClean="0"/>
                  <a:t>Another </a:t>
                </a:r>
                <a:r>
                  <a:rPr lang="en-US" altLang="zh-CN" sz="2000" b="0" dirty="0"/>
                  <a:t>passed motion claims that the L_LENGTH field in L-SIG, is set to a value not divisible by </a:t>
                </a:r>
                <a:r>
                  <a:rPr lang="en-US" altLang="zh-CN" sz="2000" b="0" dirty="0" smtClean="0"/>
                  <a:t>3 [1]</a:t>
                </a:r>
                <a:endParaRPr lang="en-US" altLang="zh-CN" sz="20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b="0" dirty="0"/>
                  <a:t>Then </a:t>
                </a:r>
                <a:r>
                  <a:rPr lang="en-US" altLang="zh-CN" sz="2000" b="0" dirty="0" smtClean="0"/>
                  <a:t>the </a:t>
                </a:r>
                <a:r>
                  <a:rPr lang="en-US" altLang="zh-CN" sz="2000" b="0" dirty="0"/>
                  <a:t>possible cases for the </a:t>
                </a:r>
                <a:r>
                  <a:rPr lang="en-US" altLang="zh-CN" sz="2000" b="0" dirty="0" smtClean="0"/>
                  <a:t>LSIG are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Rate 4bits:   1 1 0 1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 Reserved 1 bit: 0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 Length 12 bits: </a:t>
                </a:r>
                <a:r>
                  <a:rPr lang="en-US" altLang="zh-CN" sz="1600" b="1" dirty="0">
                    <a:solidFill>
                      <a:srgbClr val="FF0000"/>
                    </a:solidFill>
                  </a:rPr>
                  <a:t>2730 cases </a:t>
                </a:r>
                <a:r>
                  <a:rPr lang="en-US" altLang="zh-CN" sz="1600" dirty="0"/>
                  <a:t>( mod 3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zh-CN" sz="1600" dirty="0"/>
                  <a:t> 0 )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 Parity 1 bit: determined on the other bits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Tail </a:t>
                </a:r>
                <a:r>
                  <a:rPr lang="en-US" altLang="zh-CN" sz="1600" dirty="0"/>
                  <a:t>6 bits: 0 0 0 0 0 0</a:t>
                </a:r>
              </a:p>
              <a:p>
                <a:pPr marL="400050" lvl="1" indent="0">
                  <a:buNone/>
                </a:pPr>
                <a:endParaRPr lang="en-US" altLang="zh-CN" sz="14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077200" cy="4800600"/>
              </a:xfrm>
              <a:blipFill rotWithShape="0">
                <a:blip r:embed="rId3"/>
                <a:stretch>
                  <a:fillRect l="-679" t="-762" r="-151" b="-22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Zhengzheng Xiang, Huawei Technologies</a:t>
            </a:r>
            <a:endParaRPr lang="en-US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667193"/>
              </p:ext>
            </p:extLst>
          </p:nvPr>
        </p:nvGraphicFramePr>
        <p:xfrm>
          <a:off x="1447799" y="2852936"/>
          <a:ext cx="689015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Visio" r:id="rId4" imgW="3062383" imgH="304610" progId="Visio.Drawing.11">
                  <p:embed/>
                </p:oleObj>
              </mc:Choice>
              <mc:Fallback>
                <p:oleObj name="Visio" r:id="rId4" imgW="3062383" imgH="30461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799" y="2852936"/>
                        <a:ext cx="6890151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069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Choose </a:t>
            </a:r>
            <a:r>
              <a:rPr lang="en-US" altLang="zh-CN" sz="1800" dirty="0"/>
              <a:t>the </a:t>
            </a:r>
            <a:r>
              <a:rPr lang="en-US" altLang="zh-CN" sz="1800" dirty="0" smtClean="0"/>
              <a:t>content </a:t>
            </a:r>
            <a:r>
              <a:rPr lang="en-US" altLang="zh-CN" sz="1800" dirty="0"/>
              <a:t>which can achieve the </a:t>
            </a:r>
            <a:r>
              <a:rPr lang="en-US" altLang="zh-CN" sz="1800" dirty="0">
                <a:solidFill>
                  <a:srgbClr val="00B0F0"/>
                </a:solidFill>
              </a:rPr>
              <a:t>minimum </a:t>
            </a:r>
            <a:r>
              <a:rPr lang="en-US" altLang="zh-CN" sz="1800" dirty="0" err="1">
                <a:solidFill>
                  <a:srgbClr val="00B0F0"/>
                </a:solidFill>
              </a:rPr>
              <a:t>max_PAPR</a:t>
            </a:r>
            <a:r>
              <a:rPr lang="en-US" altLang="zh-CN" sz="1800" dirty="0"/>
              <a:t> over all the possible Length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/>
              <a:t> </a:t>
            </a:r>
            <a:r>
              <a:rPr lang="en-US" altLang="zh-CN" sz="1800" b="1" dirty="0"/>
              <a:t>For 20MHz , there are 4 extra ones. Thus, the number of possible sequences is 2^4=16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 smtClean="0"/>
              <a:t> </a:t>
            </a:r>
            <a:r>
              <a:rPr lang="en-US" altLang="zh-CN" sz="1800" b="1" dirty="0" smtClean="0"/>
              <a:t>The </a:t>
            </a:r>
            <a:r>
              <a:rPr lang="en-US" altLang="zh-CN" sz="1800" b="1" dirty="0"/>
              <a:t>chosen content on the extra tones of index </a:t>
            </a:r>
            <a:r>
              <a:rPr lang="en-US" altLang="zh-CN" sz="1800" b="1" dirty="0">
                <a:solidFill>
                  <a:srgbClr val="3333FF"/>
                </a:solidFill>
              </a:rPr>
              <a:t>-28,-27,27,28 </a:t>
            </a:r>
            <a:r>
              <a:rPr lang="en-US" altLang="zh-CN" sz="1800" b="1" dirty="0" smtClean="0"/>
              <a:t>is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marL="457200" lvl="1" indent="0">
              <a:buNone/>
            </a:pPr>
            <a:endParaRPr lang="en-US" altLang="zh-CN" sz="12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b="1" dirty="0"/>
              <a:t>The </a:t>
            </a:r>
            <a:r>
              <a:rPr lang="en-US" altLang="zh-CN" sz="1800" b="1" dirty="0" err="1"/>
              <a:t>max_papr</a:t>
            </a:r>
            <a:r>
              <a:rPr lang="en-US" altLang="zh-CN" sz="1800" b="1" dirty="0"/>
              <a:t> of the worst case among the possible contents of the extra tones is 12.06dB </a:t>
            </a:r>
            <a:endParaRPr lang="zh-CN" altLang="en-US" sz="18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marL="336550" lvl="1" indent="0">
              <a:buNone/>
            </a:pPr>
            <a:r>
              <a:rPr lang="en-US" altLang="zh-CN" sz="1200" b="1" dirty="0"/>
              <a:t>  </a:t>
            </a:r>
            <a:r>
              <a:rPr lang="en-US" altLang="zh-CN" sz="1200" b="1" dirty="0" smtClean="0"/>
              <a:t>  </a:t>
            </a:r>
            <a:endParaRPr lang="en-US" altLang="zh-CN" sz="1600" b="1" dirty="0"/>
          </a:p>
          <a:p>
            <a:pPr marL="336550" lvl="1" indent="0">
              <a:buNone/>
            </a:pPr>
            <a:r>
              <a:rPr lang="en-US" altLang="zh-CN" sz="1600" b="1" dirty="0"/>
              <a:t>    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Zhengzheng Xiang, Huawei Technologies</a:t>
            </a:r>
            <a:endParaRPr 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 smtClean="0"/>
              <a:t>For 20MHz</a:t>
            </a:r>
            <a:endParaRPr lang="zh-CN" altLang="en-US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3240"/>
              </p:ext>
            </p:extLst>
          </p:nvPr>
        </p:nvGraphicFramePr>
        <p:xfrm>
          <a:off x="2506960" y="2546793"/>
          <a:ext cx="6169496" cy="2610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Visio" r:id="rId3" imgW="6602254" imgH="2798921" progId="Visio.Drawing.11">
                  <p:embed/>
                </p:oleObj>
              </mc:Choice>
              <mc:Fallback>
                <p:oleObj name="Visio" r:id="rId3" imgW="6602254" imgH="2798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6960" y="2546793"/>
                        <a:ext cx="6169496" cy="2610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4932380" y="5579948"/>
            <a:ext cx="3168012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m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inimum </a:t>
            </a:r>
            <a:r>
              <a:rPr lang="en-US" altLang="zh-CN" sz="1800" b="1" dirty="0" err="1" smtClean="0">
                <a:solidFill>
                  <a:schemeClr val="tx1"/>
                </a:solidFill>
              </a:rPr>
              <a:t>max_papr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=10.45dB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327771"/>
              </p:ext>
            </p:extLst>
          </p:nvPr>
        </p:nvGraphicFramePr>
        <p:xfrm>
          <a:off x="1547664" y="5583520"/>
          <a:ext cx="296079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198"/>
                <a:gridCol w="740198"/>
                <a:gridCol w="740198"/>
                <a:gridCol w="740198"/>
              </a:tblGrid>
              <a:tr h="32434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64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 smtClean="0"/>
              <a:t>We propose to</a:t>
            </a:r>
            <a:r>
              <a:rPr lang="en-US" altLang="zh-CN" sz="1800" dirty="0"/>
              <a:t> d</a:t>
            </a:r>
            <a:r>
              <a:rPr lang="en-US" altLang="zh-CN" sz="1800" b="1" dirty="0" smtClean="0"/>
              <a:t>uplicate </a:t>
            </a:r>
            <a:r>
              <a:rPr lang="en-US" altLang="zh-CN" sz="1800" b="1" dirty="0"/>
              <a:t>the content in 20MHz and apply phase </a:t>
            </a:r>
            <a:r>
              <a:rPr lang="en-US" altLang="zh-CN" sz="1800" b="1" dirty="0" smtClean="0"/>
              <a:t>rotation</a:t>
            </a:r>
            <a:r>
              <a:rPr lang="en-US" altLang="zh-CN" sz="1800" dirty="0" smtClean="0"/>
              <a:t> (follow </a:t>
            </a:r>
            <a:r>
              <a:rPr lang="en-US" altLang="zh-CN" sz="1800" dirty="0"/>
              <a:t>the 11ac Spec </a:t>
            </a:r>
            <a:r>
              <a:rPr lang="en-US" altLang="zh-CN" sz="1800" dirty="0" smtClean="0"/>
              <a:t>)</a:t>
            </a:r>
            <a:r>
              <a:rPr lang="en-US" altLang="zh-CN" sz="1800" b="1" dirty="0" smtClean="0"/>
              <a:t>, </a:t>
            </a:r>
            <a:r>
              <a:rPr lang="en-US" altLang="zh-CN" sz="1800" b="1" dirty="0"/>
              <a:t>the chosen content (before multiplied with Gamma) on the extra tones of index </a:t>
            </a:r>
            <a:r>
              <a:rPr lang="en-US" altLang="zh-CN" sz="1800" b="1" dirty="0">
                <a:solidFill>
                  <a:srgbClr val="3333FF"/>
                </a:solidFill>
              </a:rPr>
              <a:t>-60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-59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-5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-4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4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5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59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 smtClean="0">
                <a:solidFill>
                  <a:srgbClr val="3333FF"/>
                </a:solidFill>
              </a:rPr>
              <a:t>60</a:t>
            </a:r>
            <a:r>
              <a:rPr lang="en-US" altLang="zh-CN" sz="1800" b="1" dirty="0" smtClean="0"/>
              <a:t> is</a:t>
            </a:r>
          </a:p>
          <a:p>
            <a:pPr marL="336550" lvl="1" indent="0">
              <a:buNone/>
            </a:pPr>
            <a:endParaRPr lang="en-US" altLang="zh-CN" sz="1200" b="1" dirty="0"/>
          </a:p>
          <a:p>
            <a:pPr marL="336550" lvl="1" indent="0">
              <a:buNone/>
            </a:pPr>
            <a:r>
              <a:rPr lang="en-US" altLang="zh-CN" sz="1200" b="1" dirty="0"/>
              <a:t>   </a:t>
            </a:r>
            <a:endParaRPr lang="en-US" altLang="zh-CN" sz="1200" b="1" dirty="0" smtClean="0"/>
          </a:p>
          <a:p>
            <a:pPr marL="336550" lvl="1" indent="0">
              <a:buNone/>
            </a:pPr>
            <a:r>
              <a:rPr lang="en-US" altLang="zh-CN" sz="1200" b="1" dirty="0" smtClean="0"/>
              <a:t>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1" dirty="0" smtClean="0"/>
              <a:t>We also provide the results when directly searching all the cases as in 20MHz scenario, the chosen content (before multiplied with Gamma) on the extra tones of index </a:t>
            </a:r>
            <a:r>
              <a:rPr lang="en-US" altLang="zh-CN" sz="1800" b="1" dirty="0" smtClean="0">
                <a:solidFill>
                  <a:srgbClr val="3333FF"/>
                </a:solidFill>
              </a:rPr>
              <a:t>-60</a:t>
            </a:r>
            <a:r>
              <a:rPr lang="zh-CN" altLang="en-US" sz="18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1800" b="1" dirty="0" smtClean="0">
                <a:solidFill>
                  <a:srgbClr val="3333FF"/>
                </a:solidFill>
              </a:rPr>
              <a:t>-59</a:t>
            </a:r>
            <a:r>
              <a:rPr lang="zh-CN" altLang="en-US" sz="18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1800" b="1" dirty="0" smtClean="0">
                <a:solidFill>
                  <a:srgbClr val="3333FF"/>
                </a:solidFill>
              </a:rPr>
              <a:t>-5</a:t>
            </a:r>
            <a:r>
              <a:rPr lang="zh-CN" altLang="en-US" sz="18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1800" b="1" dirty="0" smtClean="0">
                <a:solidFill>
                  <a:srgbClr val="3333FF"/>
                </a:solidFill>
              </a:rPr>
              <a:t>-4</a:t>
            </a:r>
            <a:r>
              <a:rPr lang="zh-CN" altLang="en-US" sz="18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1800" b="1" dirty="0" smtClean="0">
                <a:solidFill>
                  <a:srgbClr val="3333FF"/>
                </a:solidFill>
              </a:rPr>
              <a:t>4</a:t>
            </a:r>
            <a:r>
              <a:rPr lang="zh-CN" altLang="en-US" sz="18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1800" b="1" dirty="0" smtClean="0">
                <a:solidFill>
                  <a:srgbClr val="3333FF"/>
                </a:solidFill>
              </a:rPr>
              <a:t>5</a:t>
            </a:r>
            <a:r>
              <a:rPr lang="zh-CN" altLang="en-US" sz="18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1800" b="1" dirty="0" smtClean="0">
                <a:solidFill>
                  <a:srgbClr val="3333FF"/>
                </a:solidFill>
              </a:rPr>
              <a:t>59</a:t>
            </a:r>
            <a:r>
              <a:rPr lang="zh-CN" altLang="en-US" sz="18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1800" b="1" dirty="0" smtClean="0">
                <a:solidFill>
                  <a:srgbClr val="3333FF"/>
                </a:solidFill>
              </a:rPr>
              <a:t>60 </a:t>
            </a:r>
            <a:r>
              <a:rPr lang="en-US" altLang="zh-CN" sz="1800" b="1" dirty="0" smtClean="0"/>
              <a:t>is</a:t>
            </a:r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 smtClean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marL="508000" lvl="1" indent="-171450">
              <a:buFont typeface="Wingdings" panose="05000000000000000000" pitchFamily="2" charset="2"/>
              <a:buChar char="Ø"/>
            </a:pPr>
            <a:r>
              <a:rPr lang="en-US" altLang="zh-CN" sz="1600" b="1" dirty="0" smtClean="0"/>
              <a:t> It can be seen that the performance difference between the proposed scheme and the exhaust search method is small </a:t>
            </a:r>
            <a:endParaRPr lang="zh-CN" alt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Zhengzheng Xiang, Huawei Technologies</a:t>
            </a:r>
            <a:endParaRPr 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For 40MHz</a:t>
            </a:r>
            <a:endParaRPr lang="zh-CN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254637"/>
              </p:ext>
            </p:extLst>
          </p:nvPr>
        </p:nvGraphicFramePr>
        <p:xfrm>
          <a:off x="1187624" y="2688637"/>
          <a:ext cx="48531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639"/>
                <a:gridCol w="606639"/>
                <a:gridCol w="606639"/>
                <a:gridCol w="606639"/>
                <a:gridCol w="606639"/>
                <a:gridCol w="606639"/>
                <a:gridCol w="606639"/>
                <a:gridCol w="6066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6309090" y="2747616"/>
            <a:ext cx="2149754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800" b="1" dirty="0" err="1" smtClean="0">
                <a:solidFill>
                  <a:schemeClr val="tx1"/>
                </a:solidFill>
              </a:rPr>
              <a:t>max_papr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=13.14dB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1236664" y="2675450"/>
            <a:ext cx="2236805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3661561" y="2667000"/>
            <a:ext cx="2236805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33985"/>
              </p:ext>
            </p:extLst>
          </p:nvPr>
        </p:nvGraphicFramePr>
        <p:xfrm>
          <a:off x="1258648" y="4278084"/>
          <a:ext cx="469137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22"/>
                <a:gridCol w="586422"/>
                <a:gridCol w="586422"/>
                <a:gridCol w="586422"/>
                <a:gridCol w="586422"/>
                <a:gridCol w="586422"/>
                <a:gridCol w="586422"/>
                <a:gridCol w="586422"/>
              </a:tblGrid>
              <a:tr h="22839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6187751" y="4366845"/>
            <a:ext cx="288647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800" b="1" dirty="0" err="1" smtClean="0">
                <a:solidFill>
                  <a:schemeClr val="tx1"/>
                </a:solidFill>
              </a:rPr>
              <a:t>max_papr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=12.83dB</a:t>
            </a:r>
          </a:p>
        </p:txBody>
      </p:sp>
      <p:sp>
        <p:nvSpPr>
          <p:cNvPr id="26" name="矩形 25"/>
          <p:cNvSpPr/>
          <p:nvPr/>
        </p:nvSpPr>
        <p:spPr bwMode="auto">
          <a:xfrm>
            <a:off x="1301824" y="4250312"/>
            <a:ext cx="2236805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3650521" y="4250311"/>
            <a:ext cx="2236805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91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85806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We propose to duplicate the content in 20MHz and apply phase rotation (follow the 11ac Spec ), </a:t>
            </a:r>
            <a:r>
              <a:rPr lang="en-US" altLang="zh-CN" sz="1800" b="1" dirty="0"/>
              <a:t>the chosen content (before multiplied with Gamma) on the extra tones of index </a:t>
            </a:r>
            <a:r>
              <a:rPr lang="en-US" altLang="zh-CN" sz="1800" b="1" dirty="0">
                <a:solidFill>
                  <a:srgbClr val="3333FF"/>
                </a:solidFill>
              </a:rPr>
              <a:t> -124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-123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-69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-68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-60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-59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-5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-4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4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5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59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60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68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69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123</a:t>
            </a:r>
            <a:r>
              <a:rPr lang="zh-CN" altLang="en-US" sz="1800" b="1" dirty="0">
                <a:solidFill>
                  <a:srgbClr val="3333FF"/>
                </a:solidFill>
              </a:rPr>
              <a:t>，</a:t>
            </a:r>
            <a:r>
              <a:rPr lang="en-US" altLang="zh-CN" sz="1800" b="1" dirty="0">
                <a:solidFill>
                  <a:srgbClr val="3333FF"/>
                </a:solidFill>
              </a:rPr>
              <a:t>124 </a:t>
            </a:r>
            <a:r>
              <a:rPr lang="en-US" altLang="zh-CN" sz="1800" b="1" dirty="0"/>
              <a:t>is</a:t>
            </a:r>
          </a:p>
          <a:p>
            <a:pPr marL="336550" lvl="1" indent="0">
              <a:buNone/>
            </a:pPr>
            <a:endParaRPr lang="en-US" altLang="zh-CN" sz="1200" b="1" dirty="0"/>
          </a:p>
          <a:p>
            <a:pPr marL="336550" lvl="1" indent="0">
              <a:buNone/>
            </a:pPr>
            <a:endParaRPr lang="en-US" altLang="zh-CN" sz="1200" b="1" dirty="0"/>
          </a:p>
          <a:p>
            <a:pPr marL="336550" lvl="1" indent="0"/>
            <a:endParaRPr lang="en-US" altLang="zh-CN" sz="1200" b="1" dirty="0"/>
          </a:p>
          <a:p>
            <a:pPr marL="107950" indent="-171450">
              <a:buFont typeface="Arial" panose="020B0604020202020204" pitchFamily="34" charset="0"/>
              <a:buChar char="•"/>
            </a:pPr>
            <a:r>
              <a:rPr lang="en-US" altLang="zh-CN" sz="2200" b="1" dirty="0" smtClean="0"/>
              <a:t>  We also provide the results when directly searching all the     cases as in 20MHz scenario, the chosen content (before multiplied with Gamma) on the extra tones of index 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 -124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-123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-69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-68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-60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-59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-5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-4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4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5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59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60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68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69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123</a:t>
            </a:r>
            <a:r>
              <a:rPr lang="zh-CN" altLang="en-US" sz="22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2200" b="1" dirty="0" smtClean="0">
                <a:solidFill>
                  <a:srgbClr val="3333FF"/>
                </a:solidFill>
              </a:rPr>
              <a:t>124 </a:t>
            </a:r>
            <a:r>
              <a:rPr lang="en-US" altLang="zh-CN" sz="2200" b="1" dirty="0" smtClean="0"/>
              <a:t>is</a:t>
            </a:r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 smtClean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marL="508000" lvl="1" indent="-171450">
              <a:buFont typeface="Wingdings" panose="05000000000000000000" pitchFamily="2" charset="2"/>
              <a:buChar char="Ø"/>
            </a:pPr>
            <a:r>
              <a:rPr lang="en-US" altLang="zh-CN" sz="1600" b="1" dirty="0" smtClean="0"/>
              <a:t>It can </a:t>
            </a:r>
            <a:r>
              <a:rPr lang="en-US" altLang="zh-CN" sz="1600" b="1" dirty="0"/>
              <a:t>be seen that the performance difference between the proposed scheme and the exhaust search method is </a:t>
            </a:r>
            <a:r>
              <a:rPr lang="en-US" altLang="zh-CN" sz="1600" b="1" dirty="0" smtClean="0"/>
              <a:t>quite small </a:t>
            </a:r>
            <a:endParaRPr lang="zh-CN" altLang="en-US" sz="1600" dirty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>
          <a:xfrm>
            <a:off x="43449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Zhengzheng Xiang, Huawei Technologies</a:t>
            </a:r>
            <a:endParaRPr 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For 80MHz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6790667" y="3017003"/>
            <a:ext cx="2173821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800" b="1" dirty="0" err="1" smtClean="0">
                <a:solidFill>
                  <a:schemeClr val="tx1"/>
                </a:solidFill>
              </a:rPr>
              <a:t>max_papr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=12.45dB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319830"/>
              </p:ext>
            </p:extLst>
          </p:nvPr>
        </p:nvGraphicFramePr>
        <p:xfrm>
          <a:off x="611560" y="295542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" name="矩形 24"/>
          <p:cNvSpPr/>
          <p:nvPr/>
        </p:nvSpPr>
        <p:spPr bwMode="auto">
          <a:xfrm>
            <a:off x="687760" y="2935659"/>
            <a:ext cx="1371600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2211760" y="2935658"/>
            <a:ext cx="1371600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3735760" y="2935657"/>
            <a:ext cx="1371600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5257441" y="2927000"/>
            <a:ext cx="1371600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772448" y="5402872"/>
            <a:ext cx="2209800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800" b="1" dirty="0" err="1" smtClean="0">
                <a:solidFill>
                  <a:schemeClr val="tx1"/>
                </a:solidFill>
              </a:rPr>
              <a:t>max_papr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=12.34dB</a:t>
            </a:r>
          </a:p>
        </p:txBody>
      </p:sp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35212"/>
              </p:ext>
            </p:extLst>
          </p:nvPr>
        </p:nvGraphicFramePr>
        <p:xfrm>
          <a:off x="696862" y="542354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" name="矩形 34"/>
          <p:cNvSpPr/>
          <p:nvPr/>
        </p:nvSpPr>
        <p:spPr bwMode="auto">
          <a:xfrm>
            <a:off x="758911" y="5376874"/>
            <a:ext cx="1371600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2282911" y="5379611"/>
            <a:ext cx="1371600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3805324" y="5376873"/>
            <a:ext cx="1371600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5327737" y="5376872"/>
            <a:ext cx="1371600" cy="42133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1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76400"/>
            <a:ext cx="785806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We propose to duplicate the content in 20MHz and apply phase rotation (follow the 11ac Spec ),</a:t>
            </a:r>
            <a:r>
              <a:rPr lang="en-US" altLang="zh-CN" sz="1600" b="1" dirty="0" smtClean="0"/>
              <a:t> </a:t>
            </a:r>
            <a:r>
              <a:rPr lang="en-US" altLang="zh-CN" sz="1600" b="1" dirty="0"/>
              <a:t>the chosen content on the extra tones of index </a:t>
            </a:r>
            <a:r>
              <a:rPr lang="en-US" altLang="zh-CN" sz="1600" b="1" dirty="0">
                <a:solidFill>
                  <a:srgbClr val="3333FF"/>
                </a:solidFill>
              </a:rPr>
              <a:t>-252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-251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-197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-196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-188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-187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-133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-132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-124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-123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-69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-68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-60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-59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-5</a:t>
            </a:r>
            <a:r>
              <a:rPr lang="zh-CN" altLang="en-US" sz="1600" b="1" dirty="0" smtClean="0">
                <a:solidFill>
                  <a:srgbClr val="3333FF"/>
                </a:solidFill>
              </a:rPr>
              <a:t>，</a:t>
            </a:r>
            <a:r>
              <a:rPr lang="en-US" altLang="zh-CN" sz="1600" b="1" dirty="0" smtClean="0">
                <a:solidFill>
                  <a:srgbClr val="3333FF"/>
                </a:solidFill>
              </a:rPr>
              <a:t>-</a:t>
            </a:r>
            <a:r>
              <a:rPr lang="en-US" altLang="zh-CN" sz="1600" b="1" dirty="0">
                <a:solidFill>
                  <a:srgbClr val="3333FF"/>
                </a:solidFill>
              </a:rPr>
              <a:t>4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4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5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59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60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68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69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123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124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132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133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187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188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196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197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251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242 </a:t>
            </a:r>
            <a:r>
              <a:rPr lang="en-US" altLang="zh-CN" sz="1600" b="1" dirty="0"/>
              <a:t>is</a:t>
            </a:r>
          </a:p>
          <a:p>
            <a:pPr marL="336550" lvl="1" indent="0">
              <a:buNone/>
            </a:pPr>
            <a:endParaRPr lang="en-US" altLang="zh-CN" sz="1200" b="1" dirty="0"/>
          </a:p>
          <a:p>
            <a:pPr marL="336550" lvl="1" indent="0">
              <a:buNone/>
            </a:pPr>
            <a:endParaRPr lang="en-US" altLang="zh-CN" sz="1200" b="1" dirty="0"/>
          </a:p>
          <a:p>
            <a:pPr marL="336550" lvl="1" indent="0">
              <a:buNone/>
            </a:pPr>
            <a:r>
              <a:rPr lang="en-US" altLang="zh-CN" sz="1200" b="1" dirty="0" smtClean="0"/>
              <a:t> </a:t>
            </a:r>
          </a:p>
          <a:p>
            <a:pPr marL="508000" lvl="1" indent="-171450">
              <a:buFont typeface="Wingdings" panose="05000000000000000000" pitchFamily="2" charset="2"/>
              <a:buChar char="Ø"/>
            </a:pPr>
            <a:r>
              <a:rPr lang="en-US" altLang="zh-CN" sz="1600" b="1" dirty="0" smtClean="0"/>
              <a:t>We also provide the results of the more complicated scheme in which we duplicate </a:t>
            </a:r>
            <a:r>
              <a:rPr lang="en-US" altLang="zh-CN" sz="1600" b="1" dirty="0"/>
              <a:t>the content in 20MHz and search for all the cases when apply different </a:t>
            </a:r>
            <a:r>
              <a:rPr lang="en-US" altLang="zh-CN" sz="1600" b="1" dirty="0" smtClean="0"/>
              <a:t>+1/-1 rotation factors to </a:t>
            </a:r>
            <a:r>
              <a:rPr lang="en-US" altLang="zh-CN" sz="1600" b="1" dirty="0"/>
              <a:t>each duplication. The chosen content (before multiplied with Gamma) on the extra tones of </a:t>
            </a:r>
            <a:r>
              <a:rPr lang="en-US" altLang="zh-CN" sz="1600" b="1" dirty="0" smtClean="0"/>
              <a:t>index </a:t>
            </a:r>
            <a:r>
              <a:rPr lang="en-US" altLang="zh-CN" sz="1600" b="1" dirty="0">
                <a:solidFill>
                  <a:srgbClr val="3333FF"/>
                </a:solidFill>
              </a:rPr>
              <a:t>-252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-251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-197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-196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-188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-187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-133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-132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-124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-123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-69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-68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-60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-59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-5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-4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4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5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59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60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68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69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123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124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132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133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187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188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196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197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251</a:t>
            </a:r>
            <a:r>
              <a:rPr lang="zh-CN" altLang="en-US" sz="1600" b="1" dirty="0">
                <a:solidFill>
                  <a:srgbClr val="3333FF"/>
                </a:solidFill>
              </a:rPr>
              <a:t>，</a:t>
            </a:r>
            <a:r>
              <a:rPr lang="en-US" altLang="zh-CN" sz="1600" b="1" dirty="0">
                <a:solidFill>
                  <a:srgbClr val="3333FF"/>
                </a:solidFill>
              </a:rPr>
              <a:t>242 </a:t>
            </a:r>
            <a:r>
              <a:rPr lang="en-US" altLang="zh-CN" sz="1600" b="1" dirty="0" smtClean="0"/>
              <a:t>is</a:t>
            </a:r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600" b="1" dirty="0" smtClean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600" b="1" dirty="0" smtClean="0"/>
          </a:p>
          <a:p>
            <a:pPr marL="508000" lvl="1" indent="-171450">
              <a:buFont typeface="Wingdings" panose="05000000000000000000" pitchFamily="2" charset="2"/>
              <a:buChar char="Ø"/>
            </a:pPr>
            <a:r>
              <a:rPr lang="en-US" altLang="zh-CN" sz="1600" b="1" dirty="0" smtClean="0"/>
              <a:t>Also, the performance difference between </a:t>
            </a:r>
            <a:r>
              <a:rPr lang="en-US" altLang="zh-CN" sz="1600" b="1" dirty="0"/>
              <a:t>the proposed scheme and the exhaust search method is quite small </a:t>
            </a:r>
            <a:endParaRPr lang="zh-CN" altLang="en-US" sz="1600" dirty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 smtClean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 smtClean="0"/>
          </a:p>
          <a:p>
            <a:pPr marL="508000" lvl="1" indent="-171450">
              <a:buFont typeface="Wingdings" panose="05000000000000000000" pitchFamily="2" charset="2"/>
              <a:buChar char="Ø"/>
            </a:pPr>
            <a:endParaRPr lang="en-US" altLang="zh-CN" sz="1200" b="1" dirty="0"/>
          </a:p>
          <a:p>
            <a:pPr marL="336550" lvl="1" indent="0">
              <a:buNone/>
            </a:pPr>
            <a:endParaRPr lang="en-US" altLang="zh-CN" sz="1200" b="1" dirty="0"/>
          </a:p>
          <a:p>
            <a:pPr marL="336550" lvl="1" indent="0">
              <a:buNone/>
            </a:pPr>
            <a:endParaRPr lang="en-US" altLang="zh-CN" sz="1200" b="1" dirty="0"/>
          </a:p>
          <a:p>
            <a:pPr marL="336550" lvl="1" indent="0">
              <a:buNone/>
            </a:pPr>
            <a:endParaRPr lang="en-US" altLang="zh-CN" sz="1200" b="1" dirty="0" smtClean="0"/>
          </a:p>
          <a:p>
            <a:pPr marL="336550" lvl="1" indent="0">
              <a:buNone/>
            </a:pPr>
            <a:endParaRPr lang="en-US" altLang="zh-CN" sz="1200" b="1" dirty="0"/>
          </a:p>
          <a:p>
            <a:pPr marL="336550" lvl="1" indent="0">
              <a:buNone/>
            </a:pPr>
            <a:endParaRPr lang="en-US" altLang="zh-CN" sz="1200" b="1" dirty="0" smtClean="0"/>
          </a:p>
          <a:p>
            <a:pPr marL="336550" lvl="1" indent="0">
              <a:buNone/>
            </a:pPr>
            <a:endParaRPr lang="en-US" altLang="zh-CN" sz="1200" b="1" dirty="0"/>
          </a:p>
          <a:p>
            <a:pPr marL="336550" lvl="1" indent="0">
              <a:buNone/>
            </a:pPr>
            <a:endParaRPr lang="en-US" altLang="zh-CN" sz="1200" b="1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>
          <a:xfrm>
            <a:off x="43449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Zhengzheng Xiang, Huawei Technologies</a:t>
            </a:r>
            <a:endParaRPr 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For 160MHz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7164287" y="3133383"/>
            <a:ext cx="1827145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chemeClr val="tx1"/>
                </a:solidFill>
              </a:rPr>
              <a:t>max_papr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=13.84dB</a:t>
            </a:r>
          </a:p>
        </p:txBody>
      </p:sp>
      <p:graphicFrame>
        <p:nvGraphicFramePr>
          <p:cNvPr id="39" name="表格 38"/>
          <p:cNvGraphicFramePr>
            <a:graphicFrameLocks noGrp="1"/>
          </p:cNvGraphicFramePr>
          <p:nvPr>
            <p:extLst/>
          </p:nvPr>
        </p:nvGraphicFramePr>
        <p:xfrm>
          <a:off x="71504" y="2819401"/>
          <a:ext cx="9000992" cy="26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  <a:gridCol w="281281"/>
              </a:tblGrid>
              <a:tr h="263622"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矩形 39"/>
          <p:cNvSpPr/>
          <p:nvPr/>
        </p:nvSpPr>
        <p:spPr bwMode="auto">
          <a:xfrm>
            <a:off x="128065" y="2743200"/>
            <a:ext cx="1000475" cy="3765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1267063" y="2743200"/>
            <a:ext cx="1000475" cy="3765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2369857" y="2743200"/>
            <a:ext cx="1000475" cy="3765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3493219" y="2743200"/>
            <a:ext cx="1000475" cy="3765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4617345" y="2743200"/>
            <a:ext cx="1000475" cy="3765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5752754" y="2743200"/>
            <a:ext cx="1000475" cy="3765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6855548" y="2756848"/>
            <a:ext cx="1000475" cy="3765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7990957" y="2756848"/>
            <a:ext cx="1000475" cy="3765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6824784" y="5202940"/>
            <a:ext cx="2166648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chemeClr val="tx1"/>
                </a:solidFill>
              </a:rPr>
              <a:t>max_papr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=13.79dB</a:t>
            </a:r>
          </a:p>
        </p:txBody>
      </p:sp>
      <p:graphicFrame>
        <p:nvGraphicFramePr>
          <p:cNvPr id="49" name="表格 48"/>
          <p:cNvGraphicFramePr>
            <a:graphicFrameLocks noGrp="1"/>
          </p:cNvGraphicFramePr>
          <p:nvPr>
            <p:extLst/>
          </p:nvPr>
        </p:nvGraphicFramePr>
        <p:xfrm>
          <a:off x="30018" y="4800600"/>
          <a:ext cx="9028288" cy="24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67364"/>
                <a:gridCol w="29690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  <a:gridCol w="282134"/>
              </a:tblGrid>
              <a:tr h="248560"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0" name="矩形 49"/>
          <p:cNvSpPr/>
          <p:nvPr/>
        </p:nvSpPr>
        <p:spPr bwMode="auto">
          <a:xfrm>
            <a:off x="85168" y="4763615"/>
            <a:ext cx="972138" cy="301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1209706" y="4763615"/>
            <a:ext cx="972138" cy="301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2352706" y="4763615"/>
            <a:ext cx="972138" cy="301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3495706" y="4763615"/>
            <a:ext cx="972138" cy="301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4615833" y="4763615"/>
            <a:ext cx="972138" cy="301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矩形 54"/>
          <p:cNvSpPr/>
          <p:nvPr/>
        </p:nvSpPr>
        <p:spPr bwMode="auto">
          <a:xfrm>
            <a:off x="5714737" y="4763615"/>
            <a:ext cx="972138" cy="301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6848506" y="4763615"/>
            <a:ext cx="972138" cy="301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7982275" y="4763615"/>
            <a:ext cx="972138" cy="301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8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/>
              <a:t>11-15-0132-13-00ax-spec-framework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Zhengzheng Xiang, Huawei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74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</a:t>
            </a:r>
            <a:r>
              <a:rPr lang="en-US" altLang="zh-CN" dirty="0" smtClean="0"/>
              <a:t>support to add to the SFD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 content of 4 </a:t>
            </a:r>
            <a:r>
              <a:rPr lang="en-US" altLang="zh-CN" dirty="0" smtClean="0"/>
              <a:t>extra tones </a:t>
            </a:r>
            <a:r>
              <a:rPr lang="en-US" altLang="zh-CN" b="1" dirty="0" smtClean="0">
                <a:solidFill>
                  <a:srgbClr val="3333FF"/>
                </a:solidFill>
              </a:rPr>
              <a:t>[-</a:t>
            </a:r>
            <a:r>
              <a:rPr lang="en-US" altLang="zh-CN" b="1" dirty="0">
                <a:solidFill>
                  <a:srgbClr val="3333FF"/>
                </a:solidFill>
              </a:rPr>
              <a:t>28,-</a:t>
            </a:r>
            <a:r>
              <a:rPr lang="en-US" altLang="zh-CN" b="1" dirty="0" smtClean="0">
                <a:solidFill>
                  <a:srgbClr val="3333FF"/>
                </a:solidFill>
              </a:rPr>
              <a:t>27,27,28]</a:t>
            </a:r>
            <a:r>
              <a:rPr lang="en-US" altLang="zh-CN" dirty="0" smtClean="0"/>
              <a:t> of L-SIG and RL-SIG </a:t>
            </a:r>
            <a:r>
              <a:rPr lang="en-US" altLang="zh-CN" dirty="0"/>
              <a:t>in 20MHz </a:t>
            </a:r>
            <a:r>
              <a:rPr lang="en-US" altLang="zh-CN" dirty="0" smtClean="0"/>
              <a:t>HE PPDU is </a:t>
            </a:r>
            <a:r>
              <a:rPr lang="en-US" altLang="zh-CN" b="1" dirty="0" smtClean="0"/>
              <a:t>[-1,-1,-1,1]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pPr marL="800100" lvl="1" indent="-342900">
              <a:buClr>
                <a:schemeClr val="tx1"/>
              </a:buClr>
              <a:buFont typeface="Times New Roman" pitchFamily="18" charset="0"/>
              <a:buChar char="‒"/>
              <a:defRPr/>
            </a:pPr>
            <a:r>
              <a:rPr lang="en-US" altLang="zh-CN" dirty="0"/>
              <a:t>Yes</a:t>
            </a:r>
          </a:p>
          <a:p>
            <a:pPr marL="800100" lvl="1" indent="-342900">
              <a:buClr>
                <a:schemeClr val="tx1"/>
              </a:buClr>
              <a:buFont typeface="Times New Roman" pitchFamily="18" charset="0"/>
              <a:buChar char="‒"/>
              <a:defRPr/>
            </a:pPr>
            <a:r>
              <a:rPr lang="en-US" altLang="zh-CN" dirty="0"/>
              <a:t>No</a:t>
            </a:r>
          </a:p>
          <a:p>
            <a:pPr marL="800100" lvl="1" indent="-342900">
              <a:buClr>
                <a:schemeClr val="tx1"/>
              </a:buClr>
              <a:buFont typeface="Times New Roman" pitchFamily="18" charset="0"/>
              <a:buChar char="‒"/>
              <a:defRPr/>
            </a:pPr>
            <a:r>
              <a:rPr lang="en-US" altLang="zh-CN" dirty="0"/>
              <a:t>Abstain</a:t>
            </a:r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Zhengzheng Xiang, Huawei Technologies</a:t>
            </a:r>
            <a:endParaRPr 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195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8"/>
          <p:cNvGraphicFramePr>
            <a:graphicFrameLocks noGrp="1"/>
          </p:cNvGraphicFramePr>
          <p:nvPr>
            <p:extLst/>
          </p:nvPr>
        </p:nvGraphicFramePr>
        <p:xfrm>
          <a:off x="971600" y="2492897"/>
          <a:ext cx="7344816" cy="38164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3"/>
                <a:gridCol w="1159708"/>
                <a:gridCol w="1623591"/>
                <a:gridCol w="1314335"/>
                <a:gridCol w="1778219"/>
              </a:tblGrid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47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4"/>
          <p:cNvGraphicFramePr>
            <a:graphicFrameLocks noGrp="1"/>
          </p:cNvGraphicFramePr>
          <p:nvPr>
            <p:extLst/>
          </p:nvPr>
        </p:nvGraphicFramePr>
        <p:xfrm>
          <a:off x="685800" y="1276596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33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0" name="Table 7"/>
          <p:cNvGraphicFramePr>
            <a:graphicFrameLocks noGrp="1"/>
          </p:cNvGraphicFramePr>
          <p:nvPr>
            <p:extLst/>
          </p:nvPr>
        </p:nvGraphicFramePr>
        <p:xfrm>
          <a:off x="789972" y="493206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9"/>
          <p:cNvGraphicFramePr>
            <a:graphicFrameLocks noGrp="1"/>
          </p:cNvGraphicFramePr>
          <p:nvPr>
            <p:extLst/>
          </p:nvPr>
        </p:nvGraphicFramePr>
        <p:xfrm>
          <a:off x="789972" y="127785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able 9"/>
          <p:cNvGraphicFramePr>
            <a:graphicFrameLocks noGrp="1"/>
          </p:cNvGraphicFramePr>
          <p:nvPr>
            <p:extLst/>
          </p:nvPr>
        </p:nvGraphicFramePr>
        <p:xfrm>
          <a:off x="800100" y="3071308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/>
          </p:nvPr>
        </p:nvGraphicFramePr>
        <p:xfrm>
          <a:off x="800100" y="1313656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15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ble 12"/>
          <p:cNvGraphicFramePr>
            <a:graphicFrameLocks noGrp="1"/>
          </p:cNvGraphicFramePr>
          <p:nvPr/>
        </p:nvGraphicFramePr>
        <p:xfrm>
          <a:off x="762000" y="126876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6"/>
          <p:cNvGraphicFramePr>
            <a:graphicFrameLocks noGrp="1"/>
          </p:cNvGraphicFramePr>
          <p:nvPr/>
        </p:nvGraphicFramePr>
        <p:xfrm>
          <a:off x="762000" y="4577779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Zhengzheng Xiang,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/>
          </p:nvPr>
        </p:nvGraphicFramePr>
        <p:xfrm>
          <a:off x="381000" y="962732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2"/>
          <p:cNvGraphicFramePr>
            <a:graphicFrameLocks noGrp="1"/>
          </p:cNvGraphicFramePr>
          <p:nvPr>
            <p:extLst/>
          </p:nvPr>
        </p:nvGraphicFramePr>
        <p:xfrm>
          <a:off x="377113" y="5013176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18713"/>
                <a:gridCol w="2014297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8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IEEE passed a motion that 4 extra</a:t>
            </a:r>
            <a:r>
              <a:rPr lang="en-US" altLang="zh-CN" dirty="0" smtClean="0"/>
              <a:t> </a:t>
            </a:r>
            <a:r>
              <a:rPr lang="en-US" altLang="zh-CN" dirty="0"/>
              <a:t>tones </a:t>
            </a:r>
            <a:r>
              <a:rPr lang="en-US" altLang="zh-CN" dirty="0" smtClean="0"/>
              <a:t>have been added for each 20MHz for the LSIG,RLSIG,SIGA,SIGB </a:t>
            </a:r>
            <a:r>
              <a:rPr lang="en-US" dirty="0" smtClean="0"/>
              <a:t>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The added </a:t>
            </a:r>
            <a:r>
              <a:rPr lang="en-US" altLang="zh-CN" dirty="0" smtClean="0"/>
              <a:t>tones </a:t>
            </a:r>
            <a:r>
              <a:rPr lang="en-US" altLang="zh-CN" dirty="0"/>
              <a:t>in LSIG/R-LSIG </a:t>
            </a:r>
            <a:r>
              <a:rPr lang="en-US" altLang="zh-CN" dirty="0" smtClean="0"/>
              <a:t>are used for channel estimation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</a:t>
            </a:r>
            <a:r>
              <a:rPr lang="en-US" altLang="zh-CN" dirty="0"/>
              <a:t>need to determine the </a:t>
            </a:r>
            <a:r>
              <a:rPr lang="en-US" altLang="zh-CN" dirty="0" smtClean="0"/>
              <a:t>content </a:t>
            </a:r>
            <a:r>
              <a:rPr lang="en-US" altLang="zh-CN" dirty="0"/>
              <a:t>on each added tones in </a:t>
            </a:r>
            <a:r>
              <a:rPr lang="en-US" altLang="zh-CN" dirty="0" smtClean="0"/>
              <a:t>LSIG and RLSIG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Zhengzheng Xiang, Huawei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6420</TotalTime>
  <Words>2093</Words>
  <Application>Microsoft Office PowerPoint</Application>
  <PresentationFormat>全屏显示(4:3)</PresentationFormat>
  <Paragraphs>692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 Unicode MS</vt:lpstr>
      <vt:lpstr>MS Gothic</vt:lpstr>
      <vt:lpstr>Arial</vt:lpstr>
      <vt:lpstr>Calibri</vt:lpstr>
      <vt:lpstr>Cambria Math</vt:lpstr>
      <vt:lpstr>Times New Roman</vt:lpstr>
      <vt:lpstr>Wingdings</vt:lpstr>
      <vt:lpstr>802-11-Submission (1)</vt:lpstr>
      <vt:lpstr>Visio</vt:lpstr>
      <vt:lpstr>Content of the extra tones in LSIG and RLSIG</vt:lpstr>
      <vt:lpstr>Authors (continued)</vt:lpstr>
      <vt:lpstr>Authors (continued)</vt:lpstr>
      <vt:lpstr>Authors (continued)</vt:lpstr>
      <vt:lpstr>Authors (continued)</vt:lpstr>
      <vt:lpstr>PowerPoint 演示文稿</vt:lpstr>
      <vt:lpstr>PowerPoint 演示文稿</vt:lpstr>
      <vt:lpstr>PowerPoint 演示文稿</vt:lpstr>
      <vt:lpstr>Background</vt:lpstr>
      <vt:lpstr>The LSIG</vt:lpstr>
      <vt:lpstr>For 20MHz</vt:lpstr>
      <vt:lpstr>For 40MHz</vt:lpstr>
      <vt:lpstr>For 80MHz</vt:lpstr>
      <vt:lpstr>For 160MHz</vt:lpstr>
      <vt:lpstr>References</vt:lpstr>
      <vt:lpstr>Straw poll 1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Zhangjiayin</cp:lastModifiedBy>
  <cp:revision>73</cp:revision>
  <cp:lastPrinted>1601-01-01T00:00:00Z</cp:lastPrinted>
  <dcterms:created xsi:type="dcterms:W3CDTF">2015-07-11T18:28:29Z</dcterms:created>
  <dcterms:modified xsi:type="dcterms:W3CDTF">2016-01-17T18:19:14Z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(3)5beR4QO+2Ma25za/6rB/BsGpfJZe9SLUq4nr5wO42KMEMcmqAB9sdYrzKqA0hzYXYEHhzFPI
s/dJNmDyrh7HCvArNO9GtUGq2hJ8v/AV8gTt9MZ8LU0YLUmIv2R8YJYco/GEPZSwCYca14Sq
VgZuE8JvmTKHeGxKkYqpLxSGga8WSWZ344gAaHxvAMexldsRfuSZ+QN4Dlw/0WQkpd418GYg
hwoxxolQV4drtTT8xK</vt:lpwstr>
  </property>
  <property fmtid="{D5CDD505-2E9C-101B-9397-08002B2CF9AE}" pid="3" name="_new_ms_pID_725431">
    <vt:lpwstr>bCx3VFxCex3jEu9ghTR8DG06bDd6vvzENBBtcZWyFrwj+wNPhSxGbt
yFSaQQ3GJGZrzK//eDfyHFR1mTBcaXdutmkLmbAyBQf2xtoHTqOeHLtlZNGq4oxlc9P9+Bvh
rQplNulKc+ZLQ39n+44NhLuen7d+ITP115Unp2xQ8rasSjmSt2DbGJZtfLaHIu/Z34CpvYN2
4u9+UN7YVZNSQEl4/ZVsYMxP4F9901o/C4A8</vt:lpwstr>
  </property>
  <property fmtid="{D5CDD505-2E9C-101B-9397-08002B2CF9AE}" pid="4" name="_new_ms_pID_725432">
    <vt:lpwstr>kHqv1NJrfWNRfDq6zdSU39lwmb1pkVBAogS/
Oy447+8XZuaK3LAXhtPELKUXT7LarZDhFyuN765uCRv4nXCOyoQR4PrEk8NPB6aQG9jujj8m
m15QWxqousyLo3Mg+IyMpLYOxC60/9xgw7ZPg0jCeFxWl9ohkjYAhxyG3mHe2Tldu+qDkFRb
JWVQBvRyKZiUbb9oKEzlbQ8erNVSdE3Z/5g=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1453053815</vt:lpwstr>
  </property>
</Properties>
</file>