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31" r:id="rId3"/>
    <p:sldId id="447" r:id="rId4"/>
    <p:sldId id="440" r:id="rId5"/>
    <p:sldId id="432" r:id="rId6"/>
    <p:sldId id="442" r:id="rId7"/>
    <p:sldId id="450" r:id="rId8"/>
    <p:sldId id="456" r:id="rId9"/>
    <p:sldId id="444" r:id="rId10"/>
    <p:sldId id="459" r:id="rId11"/>
    <p:sldId id="457" r:id="rId12"/>
    <p:sldId id="451" r:id="rId13"/>
    <p:sldId id="449" r:id="rId14"/>
    <p:sldId id="347" r:id="rId15"/>
    <p:sldId id="45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361" autoAdjust="0"/>
    <p:restoredTop sz="94637" autoAdjust="0"/>
  </p:normalViewPr>
  <p:slideViewPr>
    <p:cSldViewPr>
      <p:cViewPr varScale="1">
        <p:scale>
          <a:sx n="138" d="100"/>
          <a:sy n="138" d="100"/>
        </p:scale>
        <p:origin x="184" y="6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dirty="0" smtClean="0"/>
              <a:t>doc.: IEEE 802.11-16/0045r1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Jan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doc.: IEEE 802.11-16/0045r1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802.11-16/0045r1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5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buFontTx/>
              <a:buChar char="-"/>
            </a:pPr>
            <a:endParaRPr lang="ko-KR" altLang="en-US">
              <a:latin typeface="Times New Roman" charset="0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802.11-16/0045r1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19463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dirty="0">
                <a:cs typeface="Arial" charset="0"/>
              </a:rPr>
              <a:t>Page </a:t>
            </a:r>
            <a:fld id="{316911D5-C784-F347-8DAE-5CAEE904B183}" type="slidenum">
              <a:rPr lang="en-US" altLang="ko-KR">
                <a:cs typeface="Arial" charset="0"/>
              </a:rPr>
              <a:pPr>
                <a:spcBef>
                  <a:spcPct val="0"/>
                </a:spcBef>
              </a:pPr>
              <a:t>6</a:t>
            </a:fld>
            <a:endParaRPr lang="en-US" altLang="ko-K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0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802.11-16/0045r1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8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802.11-16/0045r1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802.11-16/0045r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3gpp.org/ftp/specs/archive/36_series/36.213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Flexible Wider Bandwidth Transmission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77084"/>
              </p:ext>
            </p:extLst>
          </p:nvPr>
        </p:nvGraphicFramePr>
        <p:xfrm>
          <a:off x="695399" y="3224213"/>
          <a:ext cx="769302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" name="Document" r:id="rId4" imgW="8255000" imgH="2540000" progId="Word.Document.8">
                  <p:embed/>
                </p:oleObj>
              </mc:Choice>
              <mc:Fallback>
                <p:oleObj name="Document" r:id="rId4" imgW="8255000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99" y="3224213"/>
                        <a:ext cx="7693025" cy="239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graphicFrame>
        <p:nvGraphicFramePr>
          <p:cNvPr id="51" name="Content Placeholder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575620"/>
              </p:ext>
            </p:extLst>
          </p:nvPr>
        </p:nvGraphicFramePr>
        <p:xfrm>
          <a:off x="395536" y="1623864"/>
          <a:ext cx="8103656" cy="2229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9610"/>
                <a:gridCol w="1268730"/>
                <a:gridCol w="1503829"/>
                <a:gridCol w="1503829"/>
                <a:gridCol w="1503829"/>
                <a:gridCol w="1503829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Cont.,</a:t>
                      </a:r>
                      <a:r>
                        <a:rPr lang="en-US" sz="1000" b="1" baseline="0" dirty="0" smtClean="0"/>
                        <a:t> Fixed Ext. (11ac)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 smtClean="0"/>
                        <a:t>Method A.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Non-Cont., Fixed</a:t>
                      </a:r>
                      <a:r>
                        <a:rPr lang="en-US" sz="1000" b="1" baseline="0" dirty="0" smtClean="0"/>
                        <a:t> Ext.</a:t>
                      </a:r>
                      <a:endParaRPr lang="en-US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 smtClean="0"/>
                        <a:t>Method B.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Cont., Flexible Ext.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/>
                        <a:t>Method C.</a:t>
                      </a:r>
                    </a:p>
                    <a:p>
                      <a:pPr algn="ctr"/>
                      <a:r>
                        <a:rPr lang="en-US" sz="1000" b="1" dirty="0" smtClean="0"/>
                        <a:t>Non-Cont., Flexible Ext.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3549">
                <a:tc rowSpan="2">
                  <a:txBody>
                    <a:bodyPr/>
                    <a:lstStyle/>
                    <a:p>
                      <a:r>
                        <a:rPr lang="en-US" sz="1000" b="0" dirty="0" smtClean="0"/>
                        <a:t>Channel Utilization Gains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/>
                        <a:t>80MHz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-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10.3%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17.9%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28.2%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3549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/>
                        <a:t>160MHz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-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21.9%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37.0%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/>
                        <a:t>94.9%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024">
                <a:tc gridSpan="2">
                  <a:txBody>
                    <a:bodyPr/>
                    <a:lstStyle/>
                    <a:p>
                      <a:r>
                        <a:rPr lang="en-US" sz="1000" b="0" dirty="0" smtClean="0"/>
                        <a:t>Secondary CH CCA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CCA</a:t>
                      </a:r>
                      <a:r>
                        <a:rPr lang="en-US" sz="1100" b="0" baseline="0" dirty="0" smtClean="0">
                          <a:solidFill>
                            <a:sysClr val="windowText" lastClr="000000"/>
                          </a:solidFill>
                        </a:rPr>
                        <a:t> per </a:t>
                      </a:r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S20/S40/S80 CHs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CCA</a:t>
                      </a:r>
                      <a:r>
                        <a:rPr lang="en-US" sz="1100" b="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per non-primary </a:t>
                      </a:r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20MHz CHs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024">
                <a:tc rowSpan="2">
                  <a:txBody>
                    <a:bodyPr/>
                    <a:lstStyle/>
                    <a:p>
                      <a:r>
                        <a:rPr lang="en-US" sz="1000" b="0" dirty="0" smtClean="0"/>
                        <a:t>HE-SIG-A overheads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/>
                        <a:t># of PPDU BWs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4+4=8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4+14=18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4+124=128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024">
                <a:tc vMerge="1">
                  <a:txBody>
                    <a:bodyPr/>
                    <a:lstStyle/>
                    <a:p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baseline="0" dirty="0" smtClean="0"/>
                        <a:t>BW subfield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2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3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5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7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024">
                <a:tc>
                  <a:txBody>
                    <a:bodyPr/>
                    <a:lstStyle/>
                    <a:p>
                      <a:r>
                        <a:rPr lang="en-US" sz="1000" b="0" dirty="0" smtClean="0"/>
                        <a:t>HE-SIG-B</a:t>
                      </a:r>
                    </a:p>
                    <a:p>
                      <a:r>
                        <a:rPr lang="en-US" sz="1000" b="0" dirty="0" smtClean="0"/>
                        <a:t>overheads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baseline="0" dirty="0" smtClean="0"/>
                        <a:t>Pri CH overheads</a:t>
                      </a:r>
                    </a:p>
                    <a:p>
                      <a:r>
                        <a:rPr lang="en-US" sz="1000" b="0" baseline="0" dirty="0" smtClean="0"/>
                        <a:t>(# of 20M to handle)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3.125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2.44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ysClr val="windowText" lastClr="000000"/>
                          </a:solidFill>
                        </a:rPr>
                        <a:t>3.25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761627" y="4077072"/>
            <a:ext cx="7770813" cy="2326333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Method A: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Provides modest channel utilization gains without additional CCA requirements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increase in HE-SIG-B overheads would require higher MCS in HE-SIG-B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Method B: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Provides higher channel utilization gains, but requires 20MHz based CCA requirements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Method C: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Maximum channel utilization gains in all cases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Requires 20MHz based CCA requirements, has the highest HE-SIG-A/B signaling overheads</a:t>
            </a:r>
          </a:p>
        </p:txBody>
      </p:sp>
    </p:spTree>
    <p:extLst>
      <p:ext uri="{BB962C8B-B14F-4D97-AF65-F5344CB8AC3E}">
        <p14:creationId xmlns:p14="http://schemas.microsoft.com/office/powerpoint/2010/main" val="686849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Straight Connector 172"/>
          <p:cNvCxnSpPr/>
          <p:nvPr/>
        </p:nvCxnSpPr>
        <p:spPr>
          <a:xfrm flipH="1" flipV="1">
            <a:off x="1858700" y="1993383"/>
            <a:ext cx="5138568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74" name="Straight Connector 173"/>
          <p:cNvCxnSpPr/>
          <p:nvPr/>
        </p:nvCxnSpPr>
        <p:spPr>
          <a:xfrm flipH="1" flipV="1">
            <a:off x="1858700" y="2421207"/>
            <a:ext cx="5138568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75" name="Straight Connector 174"/>
          <p:cNvCxnSpPr/>
          <p:nvPr/>
        </p:nvCxnSpPr>
        <p:spPr>
          <a:xfrm flipH="1" flipV="1">
            <a:off x="1858700" y="2853255"/>
            <a:ext cx="5138568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76" name="Straight Connector 175"/>
          <p:cNvCxnSpPr/>
          <p:nvPr/>
        </p:nvCxnSpPr>
        <p:spPr>
          <a:xfrm flipH="1" flipV="1">
            <a:off x="1858700" y="3285303"/>
            <a:ext cx="5138568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1928203" y="1556792"/>
            <a:ext cx="555565" cy="864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S40MHz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878845"/>
          </a:xfrm>
        </p:spPr>
        <p:txBody>
          <a:bodyPr/>
          <a:lstStyle/>
          <a:p>
            <a:r>
              <a:rPr lang="en-US" dirty="0" smtClean="0"/>
              <a:t>(B) Dynamic HE </a:t>
            </a:r>
            <a:r>
              <a:rPr lang="en-US" dirty="0" smtClean="0"/>
              <a:t>MU PPDU </a:t>
            </a:r>
            <a:r>
              <a:rPr lang="en-US" dirty="0" smtClean="0"/>
              <a:t>Reconstruction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45024"/>
            <a:ext cx="8062664" cy="2849201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11ac, dynamic PPDU reconstruction at transmit time is hard to be implemented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A-MPDU should be reformed to meet TXOP/PPDU length limit with the </a:t>
            </a:r>
            <a:r>
              <a:rPr lang="en-US" dirty="0" smtClean="0"/>
              <a:t>narrower </a:t>
            </a:r>
            <a:r>
              <a:rPr lang="en-US" dirty="0" smtClean="0"/>
              <a:t>BW </a:t>
            </a:r>
            <a:r>
              <a:rPr lang="en-US" dirty="0" smtClean="0"/>
              <a:t>PPDU 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Dynamic HE PPDU reconstruction procedure</a:t>
            </a:r>
          </a:p>
          <a:p>
            <a:pPr marL="757238" lvl="1" indent="-300038">
              <a:buFont typeface="Arial" charset="0"/>
              <a:buChar char="•"/>
            </a:pPr>
            <a:r>
              <a:rPr lang="en-US" dirty="0"/>
              <a:t>Prepare a HE </a:t>
            </a:r>
            <a:r>
              <a:rPr lang="en-US" dirty="0" smtClean="0"/>
              <a:t>MU PPDU </a:t>
            </a:r>
            <a:r>
              <a:rPr lang="en-US" dirty="0" smtClean="0"/>
              <a:t>with the </a:t>
            </a:r>
            <a:r>
              <a:rPr lang="en-US" dirty="0"/>
              <a:t>intended wider bandwidth configuration</a:t>
            </a:r>
          </a:p>
          <a:p>
            <a:pPr marL="757238" lvl="1" indent="-300038">
              <a:buFont typeface="Arial" charset="0"/>
              <a:buChar char="•"/>
            </a:pPr>
            <a:r>
              <a:rPr lang="en-US" dirty="0" smtClean="0"/>
              <a:t>Perform </a:t>
            </a:r>
            <a:r>
              <a:rPr lang="en-US" dirty="0"/>
              <a:t>multi-channel </a:t>
            </a:r>
            <a:r>
              <a:rPr lang="en-US" dirty="0" smtClean="0"/>
              <a:t>CCA </a:t>
            </a:r>
            <a:r>
              <a:rPr lang="en-US" dirty="0"/>
              <a:t>and identify busy channels</a:t>
            </a:r>
          </a:p>
          <a:p>
            <a:pPr marL="757238" lvl="1" indent="-300038">
              <a:buFont typeface="Arial" charset="0"/>
              <a:buChar char="•"/>
            </a:pPr>
            <a:r>
              <a:rPr lang="en-US" dirty="0"/>
              <a:t>Transmit </a:t>
            </a:r>
            <a:r>
              <a:rPr lang="en-US" dirty="0" smtClean="0"/>
              <a:t>HE </a:t>
            </a:r>
            <a:r>
              <a:rPr lang="en-US" dirty="0" smtClean="0"/>
              <a:t>MU PPDU </a:t>
            </a:r>
            <a:r>
              <a:rPr lang="en-US" dirty="0"/>
              <a:t>in idle-sensed </a:t>
            </a:r>
            <a:r>
              <a:rPr lang="en-US" dirty="0" smtClean="0"/>
              <a:t>channels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2648429" y="1561565"/>
            <a:ext cx="592044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L-Part</a:t>
            </a:r>
          </a:p>
        </p:txBody>
      </p: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3247718" y="1561565"/>
            <a:ext cx="288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3539668" y="1561565"/>
            <a:ext cx="576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(A, C, D)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120979" y="1561565"/>
            <a:ext cx="449673" cy="1737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STF/LTF</a:t>
            </a: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2648429" y="1992966"/>
            <a:ext cx="592044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L-Part</a:t>
            </a: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3247718" y="1992966"/>
            <a:ext cx="288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32" name="Rectangle 6"/>
          <p:cNvSpPr>
            <a:spLocks noChangeArrowheads="1"/>
          </p:cNvSpPr>
          <p:nvPr/>
        </p:nvSpPr>
        <p:spPr bwMode="auto">
          <a:xfrm>
            <a:off x="3539668" y="1992966"/>
            <a:ext cx="576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(A, C, D)</a:t>
            </a: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2648429" y="2424965"/>
            <a:ext cx="592044" cy="431999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L-Part</a:t>
            </a: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3247718" y="2424965"/>
            <a:ext cx="288000" cy="431999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38" name="Rectangle 6"/>
          <p:cNvSpPr>
            <a:spLocks noChangeArrowheads="1"/>
          </p:cNvSpPr>
          <p:nvPr/>
        </p:nvSpPr>
        <p:spPr bwMode="auto">
          <a:xfrm>
            <a:off x="3539668" y="2424965"/>
            <a:ext cx="576000" cy="431999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(A, C, D)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0" name="Rectangle 139"/>
          <p:cNvSpPr>
            <a:spLocks noChangeArrowheads="1"/>
          </p:cNvSpPr>
          <p:nvPr/>
        </p:nvSpPr>
        <p:spPr bwMode="auto">
          <a:xfrm>
            <a:off x="2648429" y="2856366"/>
            <a:ext cx="592044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L-LTF</a:t>
            </a:r>
          </a:p>
        </p:txBody>
      </p:sp>
      <p:sp>
        <p:nvSpPr>
          <p:cNvPr id="143" name="Rectangle 5"/>
          <p:cNvSpPr>
            <a:spLocks noChangeArrowheads="1"/>
          </p:cNvSpPr>
          <p:nvPr/>
        </p:nvSpPr>
        <p:spPr bwMode="auto">
          <a:xfrm>
            <a:off x="3247718" y="2856366"/>
            <a:ext cx="288000" cy="4319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44" name="Rectangle 6"/>
          <p:cNvSpPr>
            <a:spLocks noChangeArrowheads="1"/>
          </p:cNvSpPr>
          <p:nvPr/>
        </p:nvSpPr>
        <p:spPr bwMode="auto">
          <a:xfrm>
            <a:off x="3539668" y="2856366"/>
            <a:ext cx="576000" cy="431999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HE-SIG-B</a:t>
            </a:r>
          </a:p>
        </p:txBody>
      </p:sp>
      <p:sp>
        <p:nvSpPr>
          <p:cNvPr id="145" name="Text Box 19"/>
          <p:cNvSpPr txBox="1">
            <a:spLocks noChangeArrowheads="1"/>
          </p:cNvSpPr>
          <p:nvPr/>
        </p:nvSpPr>
        <p:spPr bwMode="auto">
          <a:xfrm>
            <a:off x="1950996" y="1717855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(C)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6" name="Text Box 19"/>
          <p:cNvSpPr txBox="1">
            <a:spLocks noChangeArrowheads="1"/>
          </p:cNvSpPr>
          <p:nvPr/>
        </p:nvSpPr>
        <p:spPr bwMode="auto">
          <a:xfrm>
            <a:off x="1950996" y="2158138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(D)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7" name="Text Box 19"/>
          <p:cNvSpPr txBox="1">
            <a:spLocks noChangeArrowheads="1"/>
          </p:cNvSpPr>
          <p:nvPr/>
        </p:nvSpPr>
        <p:spPr bwMode="auto">
          <a:xfrm>
            <a:off x="1950996" y="2555988"/>
            <a:ext cx="455831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b="1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P20MHz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(A)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8" name="Text Box 19"/>
          <p:cNvSpPr txBox="1">
            <a:spLocks noChangeArrowheads="1"/>
          </p:cNvSpPr>
          <p:nvPr/>
        </p:nvSpPr>
        <p:spPr bwMode="auto">
          <a:xfrm>
            <a:off x="1928204" y="2972971"/>
            <a:ext cx="501414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b="1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S20MHz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(B)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4572000" y="1561564"/>
            <a:ext cx="2160000" cy="126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(C1)</a:t>
            </a: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4572000" y="1962856"/>
            <a:ext cx="2160000" cy="126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(D1)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4572000" y="2497912"/>
            <a:ext cx="2160000" cy="126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RU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 (A1)</a:t>
            </a: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4572000" y="1695328"/>
            <a:ext cx="2160000" cy="126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4572000" y="2096620"/>
            <a:ext cx="2160000" cy="126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4572000" y="2631676"/>
            <a:ext cx="2160000" cy="126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4572000" y="1829092"/>
            <a:ext cx="2160000" cy="126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(Cn)</a:t>
            </a: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4572000" y="2230384"/>
            <a:ext cx="2160000" cy="126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RU(Dn)</a:t>
            </a:r>
          </a:p>
        </p:txBody>
      </p:sp>
      <p:sp>
        <p:nvSpPr>
          <p:cNvPr id="158" name="Rectangle 157"/>
          <p:cNvSpPr>
            <a:spLocks noChangeArrowheads="1"/>
          </p:cNvSpPr>
          <p:nvPr/>
        </p:nvSpPr>
        <p:spPr bwMode="auto">
          <a:xfrm>
            <a:off x="4572000" y="2364148"/>
            <a:ext cx="2160000" cy="126000"/>
          </a:xfrm>
          <a:prstGeom prst="rect">
            <a:avLst/>
          </a:prstGeom>
          <a:solidFill>
            <a:srgbClr val="FFFF66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RU (X)</a:t>
            </a:r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4570652" y="2899204"/>
            <a:ext cx="2160000" cy="126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(B1)</a:t>
            </a:r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4570652" y="3032968"/>
            <a:ext cx="2160000" cy="126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4570652" y="3166732"/>
            <a:ext cx="2160000" cy="126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RU (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66" name="Rectangle 165"/>
          <p:cNvSpPr>
            <a:spLocks noChangeArrowheads="1"/>
          </p:cNvSpPr>
          <p:nvPr/>
        </p:nvSpPr>
        <p:spPr bwMode="auto">
          <a:xfrm>
            <a:off x="4572000" y="2764106"/>
            <a:ext cx="2160000" cy="126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RU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 (An)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2483769" y="2853983"/>
            <a:ext cx="4517142" cy="434382"/>
          </a:xfrm>
          <a:prstGeom prst="rect">
            <a:avLst/>
          </a:prstGeom>
          <a:solidFill>
            <a:srgbClr val="C0504D">
              <a:lumMod val="40000"/>
              <a:lumOff val="60000"/>
              <a:alpha val="5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8" name="Text Box 19"/>
          <p:cNvSpPr txBox="1">
            <a:spLocks noChangeArrowheads="1"/>
          </p:cNvSpPr>
          <p:nvPr/>
        </p:nvSpPr>
        <p:spPr bwMode="auto">
          <a:xfrm>
            <a:off x="7076836" y="2609810"/>
            <a:ext cx="807532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b="1" i="1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not transmitted</a:t>
            </a:r>
            <a:endParaRPr lang="en-US" sz="700" i="1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169" name="Straight Arrow Connector 168"/>
          <p:cNvCxnSpPr>
            <a:stCxn id="168" idx="2"/>
            <a:endCxn id="163" idx="3"/>
          </p:cNvCxnSpPr>
          <p:nvPr/>
        </p:nvCxnSpPr>
        <p:spPr>
          <a:xfrm flipH="1">
            <a:off x="7000911" y="2717532"/>
            <a:ext cx="479691" cy="353642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77" name="Left Brace 176"/>
          <p:cNvSpPr/>
          <p:nvPr/>
        </p:nvSpPr>
        <p:spPr>
          <a:xfrm>
            <a:off x="1701561" y="1595302"/>
            <a:ext cx="134135" cy="810644"/>
          </a:xfrm>
          <a:prstGeom prst="leftBrac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/>
          <p:cNvSpPr>
            <a:spLocks noChangeArrowheads="1"/>
          </p:cNvSpPr>
          <p:nvPr/>
        </p:nvSpPr>
        <p:spPr bwMode="auto">
          <a:xfrm>
            <a:off x="1217268" y="1916832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CCA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(idle)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79" name="Left Brace 178"/>
          <p:cNvSpPr/>
          <p:nvPr/>
        </p:nvSpPr>
        <p:spPr>
          <a:xfrm>
            <a:off x="1691680" y="2420888"/>
            <a:ext cx="134135" cy="415988"/>
          </a:xfrm>
          <a:prstGeom prst="leftBrac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Left Brace 179"/>
          <p:cNvSpPr/>
          <p:nvPr/>
        </p:nvSpPr>
        <p:spPr>
          <a:xfrm>
            <a:off x="1691680" y="2852936"/>
            <a:ext cx="134135" cy="415988"/>
          </a:xfrm>
          <a:prstGeom prst="leftBrac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/>
          <p:cNvSpPr>
            <a:spLocks noChangeArrowheads="1"/>
          </p:cNvSpPr>
          <p:nvPr/>
        </p:nvSpPr>
        <p:spPr bwMode="auto">
          <a:xfrm>
            <a:off x="1217268" y="2501363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CCA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(idle)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82" name="Rectangle 181"/>
          <p:cNvSpPr>
            <a:spLocks noChangeArrowheads="1"/>
          </p:cNvSpPr>
          <p:nvPr/>
        </p:nvSpPr>
        <p:spPr bwMode="auto">
          <a:xfrm>
            <a:off x="1217268" y="2924944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CCA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(busy)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92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11ac, the chance to transmit wider bandwidth PPDU is low from OBSS interferences in secondary channels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We proposed wider bandwidth PPDU transmission methods and compared their advantages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We also proposed the dynamic HE </a:t>
            </a:r>
            <a:r>
              <a:rPr lang="en-US" dirty="0" smtClean="0"/>
              <a:t>MU PPDU </a:t>
            </a:r>
            <a:r>
              <a:rPr lang="en-US" dirty="0" smtClean="0"/>
              <a:t>reconstruction to quickly adapt PPDU bandwidth according to CCA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30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Do you agree to add the following text into 11ax SFD?</a:t>
            </a:r>
            <a:endParaRPr lang="en-US" altLang="ko-KR" dirty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3.x.x The spec shall </a:t>
            </a:r>
            <a:r>
              <a:rPr lang="en-US" altLang="ko-KR" dirty="0" smtClean="0"/>
              <a:t>support</a:t>
            </a:r>
            <a:r>
              <a:rPr lang="en-US" altLang="ko-KR" dirty="0" smtClean="0"/>
              <a:t> </a:t>
            </a:r>
            <a:r>
              <a:rPr lang="en-US" altLang="ko-KR" dirty="0" smtClean="0"/>
              <a:t>HE PPDU bandwidth options other than 20/40/80/160(80+80)MHz for HE MU PPDU </a:t>
            </a:r>
            <a:r>
              <a:rPr lang="en-US" altLang="ko-KR" dirty="0" smtClean="0"/>
              <a:t>format.</a:t>
            </a:r>
            <a:endParaRPr lang="en-US" altLang="ko-KR" dirty="0" smtClean="0"/>
          </a:p>
          <a:p>
            <a:pPr lvl="1">
              <a:buFont typeface="Arial" charset="0"/>
              <a:buChar char="•"/>
            </a:pPr>
            <a:endParaRPr lang="en-US" altLang="ko-KR" dirty="0" smtClean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799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IEEE Std. 802.11ac-2013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11-13/1058r0, Efficient Wider Bandwidth </a:t>
            </a:r>
            <a:r>
              <a:rPr lang="en-US" altLang="ko-KR" dirty="0" smtClean="0"/>
              <a:t>Operation</a:t>
            </a:r>
          </a:p>
          <a:p>
            <a:pPr marL="0" lvl="1" indent="0">
              <a:spcBef>
                <a:spcPts val="600"/>
              </a:spcBef>
            </a:pPr>
            <a:r>
              <a:rPr lang="en-GB" altLang="ko-KR" dirty="0"/>
              <a:t>[3] </a:t>
            </a:r>
            <a:r>
              <a:rPr lang="en-GB" altLang="ko-KR" dirty="0" smtClean="0"/>
              <a:t>11-13/0839r1, Discussion </a:t>
            </a:r>
            <a:r>
              <a:rPr lang="en-GB" altLang="ko-KR" dirty="0"/>
              <a:t>on OFDMA in IEEE </a:t>
            </a:r>
            <a:r>
              <a:rPr lang="en-GB" altLang="ko-KR" dirty="0" smtClean="0"/>
              <a:t>802.11ax</a:t>
            </a:r>
            <a:endParaRPr lang="en-US" altLang="ko-KR" dirty="0" smtClean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11-15/0353r1, OFDMA Non-contiguous Channel Utilization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[5] </a:t>
            </a:r>
            <a:r>
              <a:rPr lang="en-US" altLang="ko-KR" dirty="0"/>
              <a:t>“15.1.5 Channel access procedure for transmission(s) on multiple channels” in 3GPP TS 36.213 V13.0.0 (2015-12) </a:t>
            </a:r>
            <a:r>
              <a:rPr lang="en-US" dirty="0">
                <a:hlinkClick r:id="rId3"/>
              </a:rPr>
              <a:t>http://www.3gpp.org/ftp/specs/archive/36_series/36.213/</a:t>
            </a:r>
            <a:r>
              <a:rPr lang="en-US" dirty="0"/>
              <a:t> 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[6] 11-15/0132r13, Spec Framework Doc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[7] 11-15/1337r1, Secondary Channel CCA of HE STA</a:t>
            </a:r>
            <a:endParaRPr lang="ko-KR" altLang="en-US" dirty="0" smtClean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2854"/>
            <a:ext cx="7770813" cy="596025"/>
          </a:xfrm>
        </p:spPr>
        <p:txBody>
          <a:bodyPr/>
          <a:lstStyle/>
          <a:p>
            <a:r>
              <a:rPr lang="en-US" dirty="0" smtClean="0"/>
              <a:t>Ref: PPDU BW </a:t>
            </a:r>
            <a:r>
              <a:rPr lang="en-US" dirty="0" smtClean="0"/>
              <a:t>options of Method A &amp;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702" y="4692943"/>
            <a:ext cx="835286" cy="543822"/>
          </a:xfrm>
        </p:spPr>
        <p:txBody>
          <a:bodyPr lIns="0" tIns="0" rIns="0" bIns="0"/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u="sng" dirty="0" smtClean="0"/>
              <a:t>Method B: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/>
              <a:t>Contiguous,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/>
              <a:t>Flexible Ext.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826436" y="3940740"/>
            <a:ext cx="8282068" cy="2368580"/>
            <a:chOff x="826436" y="3940740"/>
            <a:chExt cx="8282068" cy="2368580"/>
          </a:xfrm>
        </p:grpSpPr>
        <p:cxnSp>
          <p:nvCxnSpPr>
            <p:cNvPr id="10" name="Straight Connector 9"/>
            <p:cNvCxnSpPr/>
            <p:nvPr/>
          </p:nvCxnSpPr>
          <p:spPr>
            <a:xfrm flipH="1">
              <a:off x="828504" y="5119276"/>
              <a:ext cx="828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>
            <a:xfrm flipH="1">
              <a:off x="827896" y="4242036"/>
              <a:ext cx="828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876807" y="4529403"/>
              <a:ext cx="288000" cy="288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P20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MHz</a:t>
              </a: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876807" y="4830007"/>
              <a:ext cx="288000" cy="286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i="1" kern="0" dirty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</a:t>
              </a: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20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MHz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876807" y="3943961"/>
              <a:ext cx="288000" cy="575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i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</a:t>
              </a: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0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MHz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827896" y="4518782"/>
              <a:ext cx="828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 flipH="1">
              <a:off x="828504" y="4817114"/>
              <a:ext cx="828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>
            <a:xfrm flipH="1">
              <a:off x="827044" y="6303064"/>
              <a:ext cx="828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>
            <a:xfrm flipH="1">
              <a:off x="826436" y="5425824"/>
              <a:ext cx="828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>
            <a:xfrm flipH="1">
              <a:off x="826436" y="5702570"/>
              <a:ext cx="828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>
            <a:xfrm flipH="1">
              <a:off x="827044" y="6000902"/>
              <a:ext cx="828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875347" y="5127749"/>
              <a:ext cx="288000" cy="11753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i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</a:t>
              </a: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0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MHz</a:t>
              </a:r>
            </a:p>
          </p:txBody>
        </p:sp>
        <p:sp>
          <p:nvSpPr>
            <p:cNvPr id="148" name="Rectangle 147"/>
            <p:cNvSpPr>
              <a:spLocks noChangeArrowheads="1"/>
            </p:cNvSpPr>
            <p:nvPr/>
          </p:nvSpPr>
          <p:spPr bwMode="auto">
            <a:xfrm>
              <a:off x="5622598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149" name="Rectangle 148"/>
            <p:cNvSpPr>
              <a:spLocks noChangeArrowheads="1"/>
            </p:cNvSpPr>
            <p:nvPr/>
          </p:nvSpPr>
          <p:spPr bwMode="auto">
            <a:xfrm>
              <a:off x="5622598" y="6007071"/>
              <a:ext cx="360000" cy="29721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51" name="Rectangle 150"/>
            <p:cNvSpPr>
              <a:spLocks noChangeArrowheads="1"/>
            </p:cNvSpPr>
            <p:nvPr/>
          </p:nvSpPr>
          <p:spPr bwMode="auto">
            <a:xfrm>
              <a:off x="5622598" y="5125289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S80A</a:t>
              </a:r>
            </a:p>
          </p:txBody>
        </p:sp>
        <p:sp>
          <p:nvSpPr>
            <p:cNvPr id="152" name="Rectangle 151"/>
            <p:cNvSpPr>
              <a:spLocks noChangeArrowheads="1"/>
            </p:cNvSpPr>
            <p:nvPr/>
          </p:nvSpPr>
          <p:spPr bwMode="auto">
            <a:xfrm>
              <a:off x="5622598" y="5419718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S80B</a:t>
              </a:r>
            </a:p>
          </p:txBody>
        </p:sp>
        <p:sp>
          <p:nvSpPr>
            <p:cNvPr id="153" name="Rectangle 152"/>
            <p:cNvSpPr>
              <a:spLocks noChangeArrowheads="1"/>
            </p:cNvSpPr>
            <p:nvPr/>
          </p:nvSpPr>
          <p:spPr bwMode="auto">
            <a:xfrm>
              <a:off x="5622598" y="5711277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S80C</a:t>
              </a: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5622598" y="4241469"/>
              <a:ext cx="360000" cy="266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S40B</a:t>
              </a:r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5622598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1290858" y="3941709"/>
              <a:ext cx="360000" cy="23613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P160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724032" y="3941709"/>
              <a:ext cx="360000" cy="2363972"/>
              <a:chOff x="1115926" y="2133825"/>
              <a:chExt cx="360000" cy="2363972"/>
            </a:xfrm>
          </p:grpSpPr>
          <p:sp>
            <p:nvSpPr>
              <p:cNvPr id="97" name="Rectangle 96"/>
              <p:cNvSpPr>
                <a:spLocks noChangeArrowheads="1"/>
              </p:cNvSpPr>
              <p:nvPr/>
            </p:nvSpPr>
            <p:spPr bwMode="auto">
              <a:xfrm>
                <a:off x="1115926" y="2133825"/>
                <a:ext cx="360000" cy="11711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P80</a:t>
                </a:r>
              </a:p>
            </p:txBody>
          </p:sp>
          <p:sp>
            <p:nvSpPr>
              <p:cNvPr id="101" name="Rectangle 100"/>
              <p:cNvSpPr>
                <a:spLocks noChangeArrowheads="1"/>
              </p:cNvSpPr>
              <p:nvPr/>
            </p:nvSpPr>
            <p:spPr bwMode="auto">
              <a:xfrm>
                <a:off x="1115926" y="4197792"/>
                <a:ext cx="360000" cy="300005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03" name="Rectangle 102"/>
              <p:cNvSpPr>
                <a:spLocks noChangeArrowheads="1"/>
              </p:cNvSpPr>
              <p:nvPr/>
            </p:nvSpPr>
            <p:spPr bwMode="auto">
              <a:xfrm>
                <a:off x="1115926" y="3316066"/>
                <a:ext cx="360000" cy="288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S80A</a:t>
                </a:r>
              </a:p>
            </p:txBody>
          </p:sp>
          <p:sp>
            <p:nvSpPr>
              <p:cNvPr id="104" name="Rectangle 103"/>
              <p:cNvSpPr>
                <a:spLocks noChangeArrowheads="1"/>
              </p:cNvSpPr>
              <p:nvPr/>
            </p:nvSpPr>
            <p:spPr bwMode="auto">
              <a:xfrm>
                <a:off x="1115926" y="3610495"/>
                <a:ext cx="360000" cy="288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S80B</a:t>
                </a:r>
              </a:p>
            </p:txBody>
          </p:sp>
          <p:sp>
            <p:nvSpPr>
              <p:cNvPr id="105" name="Rectangle 104"/>
              <p:cNvSpPr>
                <a:spLocks noChangeArrowheads="1"/>
              </p:cNvSpPr>
              <p:nvPr/>
            </p:nvSpPr>
            <p:spPr bwMode="auto">
              <a:xfrm>
                <a:off x="1115926" y="3902054"/>
                <a:ext cx="360000" cy="288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S80C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157206" y="3940740"/>
              <a:ext cx="360000" cy="2364941"/>
              <a:chOff x="1547393" y="2132856"/>
              <a:chExt cx="360000" cy="2364941"/>
            </a:xfrm>
          </p:grpSpPr>
          <p:sp>
            <p:nvSpPr>
              <p:cNvPr id="108" name="Rectangle 107"/>
              <p:cNvSpPr>
                <a:spLocks noChangeArrowheads="1"/>
              </p:cNvSpPr>
              <p:nvPr/>
            </p:nvSpPr>
            <p:spPr bwMode="auto">
              <a:xfrm>
                <a:off x="1547393" y="2132856"/>
                <a:ext cx="360000" cy="11711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P80</a:t>
                </a:r>
              </a:p>
            </p:txBody>
          </p:sp>
          <p:sp>
            <p:nvSpPr>
              <p:cNvPr id="109" name="Rectangle 108"/>
              <p:cNvSpPr>
                <a:spLocks noChangeArrowheads="1"/>
              </p:cNvSpPr>
              <p:nvPr/>
            </p:nvSpPr>
            <p:spPr bwMode="auto">
              <a:xfrm>
                <a:off x="1547393" y="4197792"/>
                <a:ext cx="360000" cy="300005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10" name="Rectangle 109"/>
              <p:cNvSpPr>
                <a:spLocks noChangeArrowheads="1"/>
              </p:cNvSpPr>
              <p:nvPr/>
            </p:nvSpPr>
            <p:spPr bwMode="auto">
              <a:xfrm>
                <a:off x="1547393" y="3316066"/>
                <a:ext cx="360000" cy="288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S80A</a:t>
                </a:r>
              </a:p>
            </p:txBody>
          </p:sp>
          <p:sp>
            <p:nvSpPr>
              <p:cNvPr id="111" name="Rectangle 110"/>
              <p:cNvSpPr>
                <a:spLocks noChangeArrowheads="1"/>
              </p:cNvSpPr>
              <p:nvPr/>
            </p:nvSpPr>
            <p:spPr bwMode="auto">
              <a:xfrm>
                <a:off x="1547393" y="3610495"/>
                <a:ext cx="360000" cy="288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S80B</a:t>
                </a:r>
              </a:p>
            </p:txBody>
          </p:sp>
          <p:sp>
            <p:nvSpPr>
              <p:cNvPr id="112" name="Rectangle 111"/>
              <p:cNvSpPr>
                <a:spLocks noChangeArrowheads="1"/>
              </p:cNvSpPr>
              <p:nvPr/>
            </p:nvSpPr>
            <p:spPr bwMode="auto">
              <a:xfrm>
                <a:off x="1547393" y="3902054"/>
                <a:ext cx="360000" cy="28800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590380" y="3940740"/>
              <a:ext cx="360000" cy="2364941"/>
              <a:chOff x="1979441" y="2132856"/>
              <a:chExt cx="360000" cy="2364941"/>
            </a:xfrm>
          </p:grpSpPr>
          <p:sp>
            <p:nvSpPr>
              <p:cNvPr id="113" name="Rectangle 112"/>
              <p:cNvSpPr>
                <a:spLocks noChangeArrowheads="1"/>
              </p:cNvSpPr>
              <p:nvPr/>
            </p:nvSpPr>
            <p:spPr bwMode="auto">
              <a:xfrm>
                <a:off x="1979441" y="2132856"/>
                <a:ext cx="360000" cy="11711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P80</a:t>
                </a:r>
              </a:p>
            </p:txBody>
          </p:sp>
          <p:sp>
            <p:nvSpPr>
              <p:cNvPr id="114" name="Rectangle 113"/>
              <p:cNvSpPr>
                <a:spLocks noChangeArrowheads="1"/>
              </p:cNvSpPr>
              <p:nvPr/>
            </p:nvSpPr>
            <p:spPr bwMode="auto">
              <a:xfrm>
                <a:off x="1979441" y="4197792"/>
                <a:ext cx="360000" cy="300005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15" name="Rectangle 114"/>
              <p:cNvSpPr>
                <a:spLocks noChangeArrowheads="1"/>
              </p:cNvSpPr>
              <p:nvPr/>
            </p:nvSpPr>
            <p:spPr bwMode="auto">
              <a:xfrm>
                <a:off x="1979441" y="3316066"/>
                <a:ext cx="360000" cy="288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S80A</a:t>
                </a:r>
              </a:p>
            </p:txBody>
          </p:sp>
          <p:sp>
            <p:nvSpPr>
              <p:cNvPr id="123" name="Rectangle 122"/>
              <p:cNvSpPr>
                <a:spLocks noChangeArrowheads="1"/>
              </p:cNvSpPr>
              <p:nvPr/>
            </p:nvSpPr>
            <p:spPr bwMode="auto">
              <a:xfrm>
                <a:off x="1979441" y="3610495"/>
                <a:ext cx="360000" cy="28800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35" name="Rectangle 134"/>
              <p:cNvSpPr>
                <a:spLocks noChangeArrowheads="1"/>
              </p:cNvSpPr>
              <p:nvPr/>
            </p:nvSpPr>
            <p:spPr bwMode="auto">
              <a:xfrm>
                <a:off x="1979441" y="3902054"/>
                <a:ext cx="360000" cy="28800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023554" y="3948138"/>
              <a:ext cx="360000" cy="2357543"/>
              <a:chOff x="2412070" y="2140254"/>
              <a:chExt cx="360000" cy="2357543"/>
            </a:xfrm>
          </p:grpSpPr>
          <p:sp>
            <p:nvSpPr>
              <p:cNvPr id="136" name="Rectangle 135"/>
              <p:cNvSpPr>
                <a:spLocks noChangeArrowheads="1"/>
              </p:cNvSpPr>
              <p:nvPr/>
            </p:nvSpPr>
            <p:spPr bwMode="auto">
              <a:xfrm>
                <a:off x="2412070" y="2140254"/>
                <a:ext cx="360000" cy="11711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P80</a:t>
                </a:r>
              </a:p>
            </p:txBody>
          </p:sp>
          <p:sp>
            <p:nvSpPr>
              <p:cNvPr id="137" name="Rectangle 136"/>
              <p:cNvSpPr>
                <a:spLocks noChangeArrowheads="1"/>
              </p:cNvSpPr>
              <p:nvPr/>
            </p:nvSpPr>
            <p:spPr bwMode="auto">
              <a:xfrm>
                <a:off x="2412070" y="4197792"/>
                <a:ext cx="360000" cy="300005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38" name="Rectangle 137"/>
              <p:cNvSpPr>
                <a:spLocks noChangeArrowheads="1"/>
              </p:cNvSpPr>
              <p:nvPr/>
            </p:nvSpPr>
            <p:spPr bwMode="auto">
              <a:xfrm>
                <a:off x="2412070" y="3316066"/>
                <a:ext cx="360000" cy="28800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39" name="Rectangle 138"/>
              <p:cNvSpPr>
                <a:spLocks noChangeArrowheads="1"/>
              </p:cNvSpPr>
              <p:nvPr/>
            </p:nvSpPr>
            <p:spPr bwMode="auto">
              <a:xfrm>
                <a:off x="2412070" y="3610495"/>
                <a:ext cx="360000" cy="28800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40" name="Rectangle 139"/>
              <p:cNvSpPr>
                <a:spLocks noChangeArrowheads="1"/>
              </p:cNvSpPr>
              <p:nvPr/>
            </p:nvSpPr>
            <p:spPr bwMode="auto">
              <a:xfrm>
                <a:off x="2412070" y="3902054"/>
                <a:ext cx="360000" cy="28800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456728" y="3948138"/>
              <a:ext cx="360000" cy="2356148"/>
              <a:chOff x="2841132" y="2140254"/>
              <a:chExt cx="360000" cy="2356148"/>
            </a:xfrm>
          </p:grpSpPr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2841132" y="3010327"/>
                <a:ext cx="360000" cy="285322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2841132" y="2710968"/>
                <a:ext cx="360000" cy="28532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P20</a:t>
                </a:r>
              </a:p>
            </p:txBody>
          </p:sp>
          <p:sp>
            <p:nvSpPr>
              <p:cNvPr id="100" name="Rectangle 99"/>
              <p:cNvSpPr>
                <a:spLocks noChangeArrowheads="1"/>
              </p:cNvSpPr>
              <p:nvPr/>
            </p:nvSpPr>
            <p:spPr bwMode="auto">
              <a:xfrm>
                <a:off x="2841132" y="2140254"/>
                <a:ext cx="360000" cy="5706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S40</a:t>
                </a:r>
              </a:p>
            </p:txBody>
          </p:sp>
          <p:sp>
            <p:nvSpPr>
              <p:cNvPr id="192" name="Rectangle 191"/>
              <p:cNvSpPr>
                <a:spLocks noChangeArrowheads="1"/>
              </p:cNvSpPr>
              <p:nvPr/>
            </p:nvSpPr>
            <p:spPr bwMode="auto">
              <a:xfrm>
                <a:off x="2841132" y="4199187"/>
                <a:ext cx="360000" cy="297215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93" name="Rectangle 192"/>
              <p:cNvSpPr>
                <a:spLocks noChangeArrowheads="1"/>
              </p:cNvSpPr>
              <p:nvPr/>
            </p:nvSpPr>
            <p:spPr bwMode="auto">
              <a:xfrm>
                <a:off x="2841132" y="3317405"/>
                <a:ext cx="360000" cy="285322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94" name="Rectangle 193"/>
              <p:cNvSpPr>
                <a:spLocks noChangeArrowheads="1"/>
              </p:cNvSpPr>
              <p:nvPr/>
            </p:nvSpPr>
            <p:spPr bwMode="auto">
              <a:xfrm>
                <a:off x="2841132" y="3611834"/>
                <a:ext cx="360000" cy="285322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95" name="Rectangle 194"/>
              <p:cNvSpPr>
                <a:spLocks noChangeArrowheads="1"/>
              </p:cNvSpPr>
              <p:nvPr/>
            </p:nvSpPr>
            <p:spPr bwMode="auto">
              <a:xfrm>
                <a:off x="2841132" y="3903393"/>
                <a:ext cx="360000" cy="285322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3889902" y="3941844"/>
              <a:ext cx="360000" cy="2362442"/>
              <a:chOff x="3272998" y="2133960"/>
              <a:chExt cx="360000" cy="2362442"/>
            </a:xfrm>
          </p:grpSpPr>
          <p:sp>
            <p:nvSpPr>
              <p:cNvPr id="118" name="Rectangle 117"/>
              <p:cNvSpPr>
                <a:spLocks noChangeArrowheads="1"/>
              </p:cNvSpPr>
              <p:nvPr/>
            </p:nvSpPr>
            <p:spPr bwMode="auto">
              <a:xfrm>
                <a:off x="3272998" y="3010327"/>
                <a:ext cx="360000" cy="285322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19" name="Rectangle 118"/>
              <p:cNvSpPr>
                <a:spLocks noChangeArrowheads="1"/>
              </p:cNvSpPr>
              <p:nvPr/>
            </p:nvSpPr>
            <p:spPr bwMode="auto">
              <a:xfrm>
                <a:off x="3272998" y="2710968"/>
                <a:ext cx="360000" cy="28532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P20</a:t>
                </a:r>
              </a:p>
            </p:txBody>
          </p:sp>
          <p:sp>
            <p:nvSpPr>
              <p:cNvPr id="120" name="Rectangle 119"/>
              <p:cNvSpPr>
                <a:spLocks noChangeArrowheads="1"/>
              </p:cNvSpPr>
              <p:nvPr/>
            </p:nvSpPr>
            <p:spPr bwMode="auto">
              <a:xfrm>
                <a:off x="3272998" y="2433585"/>
                <a:ext cx="360000" cy="26601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S40B</a:t>
                </a:r>
              </a:p>
            </p:txBody>
          </p:sp>
          <p:sp>
            <p:nvSpPr>
              <p:cNvPr id="122" name="Rectangle 121"/>
              <p:cNvSpPr>
                <a:spLocks noChangeArrowheads="1"/>
              </p:cNvSpPr>
              <p:nvPr/>
            </p:nvSpPr>
            <p:spPr bwMode="auto">
              <a:xfrm>
                <a:off x="3272998" y="2133960"/>
                <a:ext cx="360000" cy="285322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96" name="Rectangle 195"/>
              <p:cNvSpPr>
                <a:spLocks noChangeArrowheads="1"/>
              </p:cNvSpPr>
              <p:nvPr/>
            </p:nvSpPr>
            <p:spPr bwMode="auto">
              <a:xfrm>
                <a:off x="3272998" y="4199187"/>
                <a:ext cx="360000" cy="297215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97" name="Rectangle 196"/>
              <p:cNvSpPr>
                <a:spLocks noChangeArrowheads="1"/>
              </p:cNvSpPr>
              <p:nvPr/>
            </p:nvSpPr>
            <p:spPr bwMode="auto">
              <a:xfrm>
                <a:off x="3272998" y="3317405"/>
                <a:ext cx="360000" cy="285322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98" name="Rectangle 197"/>
              <p:cNvSpPr>
                <a:spLocks noChangeArrowheads="1"/>
              </p:cNvSpPr>
              <p:nvPr/>
            </p:nvSpPr>
            <p:spPr bwMode="auto">
              <a:xfrm>
                <a:off x="3272998" y="3611834"/>
                <a:ext cx="360000" cy="285322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199" name="Rectangle 198"/>
              <p:cNvSpPr>
                <a:spLocks noChangeArrowheads="1"/>
              </p:cNvSpPr>
              <p:nvPr/>
            </p:nvSpPr>
            <p:spPr bwMode="auto">
              <a:xfrm>
                <a:off x="3272998" y="3903393"/>
                <a:ext cx="360000" cy="285322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</p:grp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6055772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6055772" y="5122618"/>
              <a:ext cx="360000" cy="11778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</a:t>
              </a:r>
            </a:p>
          </p:txBody>
        </p:sp>
        <p:sp>
          <p:nvSpPr>
            <p:cNvPr id="214" name="Rectangle 213"/>
            <p:cNvSpPr>
              <a:spLocks noChangeArrowheads="1"/>
            </p:cNvSpPr>
            <p:nvPr/>
          </p:nvSpPr>
          <p:spPr bwMode="auto">
            <a:xfrm>
              <a:off x="6055772" y="4241469"/>
              <a:ext cx="360000" cy="266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S40B</a:t>
              </a:r>
            </a:p>
          </p:txBody>
        </p:sp>
        <p:sp>
          <p:nvSpPr>
            <p:cNvPr id="215" name="Rectangle 214"/>
            <p:cNvSpPr>
              <a:spLocks noChangeArrowheads="1"/>
            </p:cNvSpPr>
            <p:nvPr/>
          </p:nvSpPr>
          <p:spPr bwMode="auto">
            <a:xfrm>
              <a:off x="6055772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24" name="Rectangle 123"/>
            <p:cNvSpPr>
              <a:spLocks noChangeArrowheads="1"/>
            </p:cNvSpPr>
            <p:nvPr/>
          </p:nvSpPr>
          <p:spPr bwMode="auto">
            <a:xfrm>
              <a:off x="4323076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125" name="Rectangle 124"/>
            <p:cNvSpPr>
              <a:spLocks noChangeArrowheads="1"/>
            </p:cNvSpPr>
            <p:nvPr/>
          </p:nvSpPr>
          <p:spPr bwMode="auto">
            <a:xfrm>
              <a:off x="4323076" y="4241469"/>
              <a:ext cx="360000" cy="266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S40B</a:t>
              </a:r>
            </a:p>
          </p:txBody>
        </p:sp>
        <p:sp>
          <p:nvSpPr>
            <p:cNvPr id="127" name="Rectangle 126"/>
            <p:cNvSpPr>
              <a:spLocks noChangeArrowheads="1"/>
            </p:cNvSpPr>
            <p:nvPr/>
          </p:nvSpPr>
          <p:spPr bwMode="auto">
            <a:xfrm>
              <a:off x="4323076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16" name="Rectangle 215"/>
            <p:cNvSpPr>
              <a:spLocks noChangeArrowheads="1"/>
            </p:cNvSpPr>
            <p:nvPr/>
          </p:nvSpPr>
          <p:spPr bwMode="auto">
            <a:xfrm>
              <a:off x="4323076" y="6007071"/>
              <a:ext cx="360000" cy="29721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4323076" y="5125289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4323076" y="5419718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4323076" y="571127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4756250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130" name="Rectangle 129"/>
            <p:cNvSpPr>
              <a:spLocks noChangeArrowheads="1"/>
            </p:cNvSpPr>
            <p:nvPr/>
          </p:nvSpPr>
          <p:spPr bwMode="auto">
            <a:xfrm>
              <a:off x="4756250" y="4241469"/>
              <a:ext cx="360000" cy="266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S40B</a:t>
              </a:r>
            </a:p>
          </p:txBody>
        </p:sp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4756250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/>
          </p:nvSpPr>
          <p:spPr bwMode="auto">
            <a:xfrm>
              <a:off x="4756250" y="5125289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S80A</a:t>
              </a:r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4756250" y="5419718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22" name="Rectangle 221"/>
            <p:cNvSpPr>
              <a:spLocks noChangeArrowheads="1"/>
            </p:cNvSpPr>
            <p:nvPr/>
          </p:nvSpPr>
          <p:spPr bwMode="auto">
            <a:xfrm>
              <a:off x="4756250" y="571127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4756250" y="601301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42" name="Rectangle 141"/>
            <p:cNvSpPr>
              <a:spLocks noChangeArrowheads="1"/>
            </p:cNvSpPr>
            <p:nvPr/>
          </p:nvSpPr>
          <p:spPr bwMode="auto">
            <a:xfrm>
              <a:off x="5189424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145" name="Rectangle 144"/>
            <p:cNvSpPr>
              <a:spLocks noChangeArrowheads="1"/>
            </p:cNvSpPr>
            <p:nvPr/>
          </p:nvSpPr>
          <p:spPr bwMode="auto">
            <a:xfrm>
              <a:off x="5189424" y="5125289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S80A</a:t>
              </a:r>
            </a:p>
          </p:txBody>
        </p:sp>
        <p:sp>
          <p:nvSpPr>
            <p:cNvPr id="146" name="Rectangle 145"/>
            <p:cNvSpPr>
              <a:spLocks noChangeArrowheads="1"/>
            </p:cNvSpPr>
            <p:nvPr/>
          </p:nvSpPr>
          <p:spPr bwMode="auto">
            <a:xfrm>
              <a:off x="5189424" y="5419718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S80B</a:t>
              </a:r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>
              <a:off x="5189424" y="4241469"/>
              <a:ext cx="360000" cy="2660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S40B</a:t>
              </a: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5189424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5189424" y="571127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5189424" y="601301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6488946" y="3941844"/>
              <a:ext cx="360000" cy="2362442"/>
              <a:chOff x="5869840" y="2133960"/>
              <a:chExt cx="360000" cy="2362442"/>
            </a:xfrm>
          </p:grpSpPr>
          <p:sp>
            <p:nvSpPr>
              <p:cNvPr id="228" name="Rectangle 227"/>
              <p:cNvSpPr>
                <a:spLocks noChangeArrowheads="1"/>
              </p:cNvSpPr>
              <p:nvPr/>
            </p:nvSpPr>
            <p:spPr bwMode="auto">
              <a:xfrm>
                <a:off x="5869840" y="3010327"/>
                <a:ext cx="360000" cy="285322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229" name="Rectangle 228"/>
              <p:cNvSpPr>
                <a:spLocks noChangeArrowheads="1"/>
              </p:cNvSpPr>
              <p:nvPr/>
            </p:nvSpPr>
            <p:spPr bwMode="auto">
              <a:xfrm>
                <a:off x="5869840" y="2710968"/>
                <a:ext cx="360000" cy="28532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b="1" kern="0" dirty="0" smtClean="0">
                    <a:solidFill>
                      <a:sysClr val="windowText" lastClr="000000"/>
                    </a:solidFill>
                    <a:latin typeface="Arial" charset="0"/>
                    <a:ea typeface=""/>
                    <a:cs typeface="ＭＳ Ｐゴシック" charset="0"/>
                  </a:rPr>
                  <a:t>P20</a:t>
                </a:r>
              </a:p>
            </p:txBody>
          </p:sp>
          <p:sp>
            <p:nvSpPr>
              <p:cNvPr id="230" name="Rectangle 229"/>
              <p:cNvSpPr>
                <a:spLocks noChangeArrowheads="1"/>
              </p:cNvSpPr>
              <p:nvPr/>
            </p:nvSpPr>
            <p:spPr bwMode="auto">
              <a:xfrm>
                <a:off x="5869840" y="2433585"/>
                <a:ext cx="360000" cy="266013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231" name="Rectangle 230"/>
              <p:cNvSpPr>
                <a:spLocks noChangeArrowheads="1"/>
              </p:cNvSpPr>
              <p:nvPr/>
            </p:nvSpPr>
            <p:spPr bwMode="auto">
              <a:xfrm>
                <a:off x="5869840" y="2133960"/>
                <a:ext cx="360000" cy="285322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232" name="Rectangle 231"/>
              <p:cNvSpPr>
                <a:spLocks noChangeArrowheads="1"/>
              </p:cNvSpPr>
              <p:nvPr/>
            </p:nvSpPr>
            <p:spPr bwMode="auto">
              <a:xfrm>
                <a:off x="5869840" y="4199187"/>
                <a:ext cx="360000" cy="297215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233" name="Rectangle 232"/>
              <p:cNvSpPr>
                <a:spLocks noChangeArrowheads="1"/>
              </p:cNvSpPr>
              <p:nvPr/>
            </p:nvSpPr>
            <p:spPr bwMode="auto">
              <a:xfrm>
                <a:off x="5869840" y="3317405"/>
                <a:ext cx="360000" cy="285322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234" name="Rectangle 233"/>
              <p:cNvSpPr>
                <a:spLocks noChangeArrowheads="1"/>
              </p:cNvSpPr>
              <p:nvPr/>
            </p:nvSpPr>
            <p:spPr bwMode="auto">
              <a:xfrm>
                <a:off x="5869840" y="3611834"/>
                <a:ext cx="360000" cy="285322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  <p:sp>
            <p:nvSpPr>
              <p:cNvPr id="235" name="Rectangle 234"/>
              <p:cNvSpPr>
                <a:spLocks noChangeArrowheads="1"/>
              </p:cNvSpPr>
              <p:nvPr/>
            </p:nvSpPr>
            <p:spPr bwMode="auto">
              <a:xfrm>
                <a:off x="5869840" y="3903393"/>
                <a:ext cx="360000" cy="285322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endParaRPr>
              </a:p>
            </p:txBody>
          </p:sp>
        </p:grpSp>
        <p:sp>
          <p:nvSpPr>
            <p:cNvPr id="249" name="Rectangle 248"/>
            <p:cNvSpPr>
              <a:spLocks noChangeArrowheads="1"/>
            </p:cNvSpPr>
            <p:nvPr/>
          </p:nvSpPr>
          <p:spPr bwMode="auto">
            <a:xfrm>
              <a:off x="8221642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250" name="Rectangle 249"/>
            <p:cNvSpPr>
              <a:spLocks noChangeArrowheads="1"/>
            </p:cNvSpPr>
            <p:nvPr/>
          </p:nvSpPr>
          <p:spPr bwMode="auto">
            <a:xfrm>
              <a:off x="8221642" y="6007071"/>
              <a:ext cx="360000" cy="29721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52" name="Rectangle 251"/>
            <p:cNvSpPr>
              <a:spLocks noChangeArrowheads="1"/>
            </p:cNvSpPr>
            <p:nvPr/>
          </p:nvSpPr>
          <p:spPr bwMode="auto">
            <a:xfrm>
              <a:off x="8221642" y="5125289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S80A</a:t>
              </a:r>
            </a:p>
          </p:txBody>
        </p:sp>
        <p:sp>
          <p:nvSpPr>
            <p:cNvPr id="253" name="Rectangle 252"/>
            <p:cNvSpPr>
              <a:spLocks noChangeArrowheads="1"/>
            </p:cNvSpPr>
            <p:nvPr/>
          </p:nvSpPr>
          <p:spPr bwMode="auto">
            <a:xfrm>
              <a:off x="8221642" y="5419718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S80B</a:t>
              </a:r>
            </a:p>
          </p:txBody>
        </p:sp>
        <p:sp>
          <p:nvSpPr>
            <p:cNvPr id="254" name="Rectangle 253"/>
            <p:cNvSpPr>
              <a:spLocks noChangeArrowheads="1"/>
            </p:cNvSpPr>
            <p:nvPr/>
          </p:nvSpPr>
          <p:spPr bwMode="auto">
            <a:xfrm>
              <a:off x="8221642" y="5711277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S80C</a:t>
              </a:r>
            </a:p>
          </p:txBody>
        </p:sp>
        <p:sp>
          <p:nvSpPr>
            <p:cNvPr id="257" name="Rectangle 256"/>
            <p:cNvSpPr>
              <a:spLocks noChangeArrowheads="1"/>
            </p:cNvSpPr>
            <p:nvPr/>
          </p:nvSpPr>
          <p:spPr bwMode="auto">
            <a:xfrm>
              <a:off x="8221642" y="4241469"/>
              <a:ext cx="360000" cy="266013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58" name="Rectangle 257"/>
            <p:cNvSpPr>
              <a:spLocks noChangeArrowheads="1"/>
            </p:cNvSpPr>
            <p:nvPr/>
          </p:nvSpPr>
          <p:spPr bwMode="auto">
            <a:xfrm>
              <a:off x="8221642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36" name="Rectangle 235"/>
            <p:cNvSpPr>
              <a:spLocks noChangeArrowheads="1"/>
            </p:cNvSpPr>
            <p:nvPr/>
          </p:nvSpPr>
          <p:spPr bwMode="auto">
            <a:xfrm>
              <a:off x="6922120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237" name="Rectangle 236"/>
            <p:cNvSpPr>
              <a:spLocks noChangeArrowheads="1"/>
            </p:cNvSpPr>
            <p:nvPr/>
          </p:nvSpPr>
          <p:spPr bwMode="auto">
            <a:xfrm>
              <a:off x="6922120" y="4241469"/>
              <a:ext cx="360000" cy="266013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38" name="Rectangle 237"/>
            <p:cNvSpPr>
              <a:spLocks noChangeArrowheads="1"/>
            </p:cNvSpPr>
            <p:nvPr/>
          </p:nvSpPr>
          <p:spPr bwMode="auto">
            <a:xfrm>
              <a:off x="6922120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67" name="Rectangle 266"/>
            <p:cNvSpPr>
              <a:spLocks noChangeArrowheads="1"/>
            </p:cNvSpPr>
            <p:nvPr/>
          </p:nvSpPr>
          <p:spPr bwMode="auto">
            <a:xfrm>
              <a:off x="6922120" y="6007071"/>
              <a:ext cx="360000" cy="29721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68" name="Rectangle 267"/>
            <p:cNvSpPr>
              <a:spLocks noChangeArrowheads="1"/>
            </p:cNvSpPr>
            <p:nvPr/>
          </p:nvSpPr>
          <p:spPr bwMode="auto">
            <a:xfrm>
              <a:off x="6922120" y="5125289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69" name="Rectangle 268"/>
            <p:cNvSpPr>
              <a:spLocks noChangeArrowheads="1"/>
            </p:cNvSpPr>
            <p:nvPr/>
          </p:nvSpPr>
          <p:spPr bwMode="auto">
            <a:xfrm>
              <a:off x="6922120" y="5419718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70" name="Rectangle 269"/>
            <p:cNvSpPr>
              <a:spLocks noChangeArrowheads="1"/>
            </p:cNvSpPr>
            <p:nvPr/>
          </p:nvSpPr>
          <p:spPr bwMode="auto">
            <a:xfrm>
              <a:off x="6922120" y="571127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40" name="Rectangle 239"/>
            <p:cNvSpPr>
              <a:spLocks noChangeArrowheads="1"/>
            </p:cNvSpPr>
            <p:nvPr/>
          </p:nvSpPr>
          <p:spPr bwMode="auto">
            <a:xfrm>
              <a:off x="7355294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7355294" y="4241469"/>
              <a:ext cx="360000" cy="266013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42" name="Rectangle 241"/>
            <p:cNvSpPr>
              <a:spLocks noChangeArrowheads="1"/>
            </p:cNvSpPr>
            <p:nvPr/>
          </p:nvSpPr>
          <p:spPr bwMode="auto">
            <a:xfrm>
              <a:off x="7355294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44" name="Rectangle 243"/>
            <p:cNvSpPr>
              <a:spLocks noChangeArrowheads="1"/>
            </p:cNvSpPr>
            <p:nvPr/>
          </p:nvSpPr>
          <p:spPr bwMode="auto">
            <a:xfrm>
              <a:off x="7355294" y="5125289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S80A</a:t>
              </a:r>
            </a:p>
          </p:txBody>
        </p:sp>
        <p:sp>
          <p:nvSpPr>
            <p:cNvPr id="271" name="Rectangle 270"/>
            <p:cNvSpPr>
              <a:spLocks noChangeArrowheads="1"/>
            </p:cNvSpPr>
            <p:nvPr/>
          </p:nvSpPr>
          <p:spPr bwMode="auto">
            <a:xfrm>
              <a:off x="7355294" y="5419718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72" name="Rectangle 271"/>
            <p:cNvSpPr>
              <a:spLocks noChangeArrowheads="1"/>
            </p:cNvSpPr>
            <p:nvPr/>
          </p:nvSpPr>
          <p:spPr bwMode="auto">
            <a:xfrm>
              <a:off x="7355294" y="571127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73" name="Rectangle 272"/>
            <p:cNvSpPr>
              <a:spLocks noChangeArrowheads="1"/>
            </p:cNvSpPr>
            <p:nvPr/>
          </p:nvSpPr>
          <p:spPr bwMode="auto">
            <a:xfrm>
              <a:off x="7355294" y="601301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45" name="Rectangle 244"/>
            <p:cNvSpPr>
              <a:spLocks noChangeArrowheads="1"/>
            </p:cNvSpPr>
            <p:nvPr/>
          </p:nvSpPr>
          <p:spPr bwMode="auto">
            <a:xfrm>
              <a:off x="7788468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247" name="Rectangle 246"/>
            <p:cNvSpPr>
              <a:spLocks noChangeArrowheads="1"/>
            </p:cNvSpPr>
            <p:nvPr/>
          </p:nvSpPr>
          <p:spPr bwMode="auto">
            <a:xfrm>
              <a:off x="7788468" y="5125289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S80A</a:t>
              </a:r>
            </a:p>
          </p:txBody>
        </p:sp>
        <p:sp>
          <p:nvSpPr>
            <p:cNvPr id="248" name="Rectangle 247"/>
            <p:cNvSpPr>
              <a:spLocks noChangeArrowheads="1"/>
            </p:cNvSpPr>
            <p:nvPr/>
          </p:nvSpPr>
          <p:spPr bwMode="auto">
            <a:xfrm>
              <a:off x="7788468" y="5419718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S80B</a:t>
              </a:r>
            </a:p>
          </p:txBody>
        </p:sp>
        <p:sp>
          <p:nvSpPr>
            <p:cNvPr id="255" name="Rectangle 254"/>
            <p:cNvSpPr>
              <a:spLocks noChangeArrowheads="1"/>
            </p:cNvSpPr>
            <p:nvPr/>
          </p:nvSpPr>
          <p:spPr bwMode="auto">
            <a:xfrm>
              <a:off x="7788468" y="4241469"/>
              <a:ext cx="360000" cy="266013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7788468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74" name="Rectangle 273"/>
            <p:cNvSpPr>
              <a:spLocks noChangeArrowheads="1"/>
            </p:cNvSpPr>
            <p:nvPr/>
          </p:nvSpPr>
          <p:spPr bwMode="auto">
            <a:xfrm>
              <a:off x="7788468" y="571127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75" name="Rectangle 274"/>
            <p:cNvSpPr>
              <a:spLocks noChangeArrowheads="1"/>
            </p:cNvSpPr>
            <p:nvPr/>
          </p:nvSpPr>
          <p:spPr bwMode="auto">
            <a:xfrm>
              <a:off x="7788468" y="6013017"/>
              <a:ext cx="360000" cy="285322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76" name="Rectangle 275"/>
            <p:cNvSpPr>
              <a:spLocks noChangeArrowheads="1"/>
            </p:cNvSpPr>
            <p:nvPr/>
          </p:nvSpPr>
          <p:spPr bwMode="auto">
            <a:xfrm>
              <a:off x="8654823" y="4518852"/>
              <a:ext cx="360000" cy="57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279" name="Rectangle 278"/>
            <p:cNvSpPr>
              <a:spLocks noChangeArrowheads="1"/>
            </p:cNvSpPr>
            <p:nvPr/>
          </p:nvSpPr>
          <p:spPr bwMode="auto">
            <a:xfrm>
              <a:off x="8654823" y="5112103"/>
              <a:ext cx="360000" cy="11819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</a:t>
              </a:r>
            </a:p>
          </p:txBody>
        </p:sp>
        <p:sp>
          <p:nvSpPr>
            <p:cNvPr id="282" name="Rectangle 281"/>
            <p:cNvSpPr>
              <a:spLocks noChangeArrowheads="1"/>
            </p:cNvSpPr>
            <p:nvPr/>
          </p:nvSpPr>
          <p:spPr bwMode="auto">
            <a:xfrm>
              <a:off x="8654823" y="4241469"/>
              <a:ext cx="360000" cy="266013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283" name="Rectangle 282"/>
            <p:cNvSpPr>
              <a:spLocks noChangeArrowheads="1"/>
            </p:cNvSpPr>
            <p:nvPr/>
          </p:nvSpPr>
          <p:spPr bwMode="auto">
            <a:xfrm>
              <a:off x="8654823" y="394184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26436" y="1340768"/>
            <a:ext cx="3962068" cy="2376925"/>
            <a:chOff x="826436" y="1340768"/>
            <a:chExt cx="3962068" cy="2376925"/>
          </a:xfrm>
        </p:grpSpPr>
        <p:cxnSp>
          <p:nvCxnSpPr>
            <p:cNvPr id="141" name="Straight Connector 140"/>
            <p:cNvCxnSpPr/>
            <p:nvPr/>
          </p:nvCxnSpPr>
          <p:spPr>
            <a:xfrm flipH="1">
              <a:off x="828504" y="2527649"/>
              <a:ext cx="396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>
            <a:xfrm flipH="1">
              <a:off x="827896" y="1650409"/>
              <a:ext cx="396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44" name="Rectangle 143"/>
            <p:cNvSpPr>
              <a:spLocks noChangeArrowheads="1"/>
            </p:cNvSpPr>
            <p:nvPr/>
          </p:nvSpPr>
          <p:spPr bwMode="auto">
            <a:xfrm>
              <a:off x="876807" y="1937776"/>
              <a:ext cx="288000" cy="288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P20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MHz</a:t>
              </a:r>
            </a:p>
          </p:txBody>
        </p:sp>
        <p:sp>
          <p:nvSpPr>
            <p:cNvPr id="147" name="Rectangle 146"/>
            <p:cNvSpPr>
              <a:spLocks noChangeArrowheads="1"/>
            </p:cNvSpPr>
            <p:nvPr/>
          </p:nvSpPr>
          <p:spPr bwMode="auto">
            <a:xfrm>
              <a:off x="876807" y="2238380"/>
              <a:ext cx="288000" cy="286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i="1" kern="0" dirty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</a:t>
              </a: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20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MHz</a:t>
              </a:r>
            </a:p>
          </p:txBody>
        </p:sp>
        <p:sp>
          <p:nvSpPr>
            <p:cNvPr id="150" name="Rectangle 149"/>
            <p:cNvSpPr>
              <a:spLocks noChangeArrowheads="1"/>
            </p:cNvSpPr>
            <p:nvPr/>
          </p:nvSpPr>
          <p:spPr bwMode="auto">
            <a:xfrm>
              <a:off x="876807" y="1352334"/>
              <a:ext cx="288000" cy="575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i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</a:t>
              </a: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0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MHz</a:t>
              </a:r>
            </a:p>
          </p:txBody>
        </p:sp>
        <p:cxnSp>
          <p:nvCxnSpPr>
            <p:cNvPr id="154" name="Straight Connector 153"/>
            <p:cNvCxnSpPr/>
            <p:nvPr/>
          </p:nvCxnSpPr>
          <p:spPr>
            <a:xfrm flipH="1">
              <a:off x="827896" y="1927155"/>
              <a:ext cx="396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>
            <a:xfrm flipH="1">
              <a:off x="828504" y="2225487"/>
              <a:ext cx="396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>
            <a:xfrm flipH="1">
              <a:off x="827044" y="3711437"/>
              <a:ext cx="396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>
            <a:xfrm flipH="1">
              <a:off x="826436" y="2834197"/>
              <a:ext cx="396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>
            <a:xfrm flipH="1">
              <a:off x="826436" y="3110943"/>
              <a:ext cx="396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>
            <a:xfrm flipH="1">
              <a:off x="827044" y="3409275"/>
              <a:ext cx="3960000" cy="625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60" name="Rectangle 159"/>
            <p:cNvSpPr>
              <a:spLocks noChangeArrowheads="1"/>
            </p:cNvSpPr>
            <p:nvPr/>
          </p:nvSpPr>
          <p:spPr bwMode="auto">
            <a:xfrm>
              <a:off x="875347" y="2536122"/>
              <a:ext cx="288000" cy="11753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i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</a:t>
              </a: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0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"/>
                  <a:cs typeface="ＭＳ Ｐゴシック" charset="0"/>
                </a:rPr>
                <a:t>MHz</a:t>
              </a:r>
            </a:p>
          </p:txBody>
        </p:sp>
        <p:sp>
          <p:nvSpPr>
            <p:cNvPr id="161" name="Rectangle 160"/>
            <p:cNvSpPr>
              <a:spLocks noChangeArrowheads="1"/>
            </p:cNvSpPr>
            <p:nvPr/>
          </p:nvSpPr>
          <p:spPr bwMode="auto">
            <a:xfrm>
              <a:off x="1290858" y="1350082"/>
              <a:ext cx="360000" cy="23613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P160</a:t>
              </a:r>
            </a:p>
          </p:txBody>
        </p:sp>
        <p:sp>
          <p:nvSpPr>
            <p:cNvPr id="162" name="Rectangle 161"/>
            <p:cNvSpPr>
              <a:spLocks noChangeArrowheads="1"/>
            </p:cNvSpPr>
            <p:nvPr/>
          </p:nvSpPr>
          <p:spPr bwMode="auto">
            <a:xfrm>
              <a:off x="1722906" y="1356511"/>
              <a:ext cx="360000" cy="11711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P80</a:t>
              </a:r>
            </a:p>
          </p:txBody>
        </p:sp>
        <p:sp>
          <p:nvSpPr>
            <p:cNvPr id="163" name="Rectangle 162"/>
            <p:cNvSpPr>
              <a:spLocks noChangeArrowheads="1"/>
            </p:cNvSpPr>
            <p:nvPr/>
          </p:nvSpPr>
          <p:spPr bwMode="auto">
            <a:xfrm>
              <a:off x="1722906" y="2540007"/>
              <a:ext cx="360000" cy="1152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64" name="Rectangle 163"/>
            <p:cNvSpPr>
              <a:spLocks noChangeArrowheads="1"/>
            </p:cNvSpPr>
            <p:nvPr/>
          </p:nvSpPr>
          <p:spPr bwMode="auto">
            <a:xfrm>
              <a:off x="2156080" y="2234268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65" name="Rectangle 164"/>
            <p:cNvSpPr>
              <a:spLocks noChangeArrowheads="1"/>
            </p:cNvSpPr>
            <p:nvPr/>
          </p:nvSpPr>
          <p:spPr bwMode="auto">
            <a:xfrm>
              <a:off x="2156080" y="1934909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P20</a:t>
              </a:r>
            </a:p>
          </p:txBody>
        </p:sp>
        <p:sp>
          <p:nvSpPr>
            <p:cNvPr id="166" name="Rectangle 165"/>
            <p:cNvSpPr>
              <a:spLocks noChangeArrowheads="1"/>
            </p:cNvSpPr>
            <p:nvPr/>
          </p:nvSpPr>
          <p:spPr bwMode="auto">
            <a:xfrm>
              <a:off x="2156080" y="1356511"/>
              <a:ext cx="360000" cy="5706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S40</a:t>
              </a:r>
            </a:p>
          </p:txBody>
        </p:sp>
        <p:sp>
          <p:nvSpPr>
            <p:cNvPr id="167" name="Rectangle 166"/>
            <p:cNvSpPr>
              <a:spLocks noChangeArrowheads="1"/>
            </p:cNvSpPr>
            <p:nvPr/>
          </p:nvSpPr>
          <p:spPr bwMode="auto">
            <a:xfrm>
              <a:off x="2156080" y="2533662"/>
              <a:ext cx="360000" cy="1152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68" name="Rectangle 167"/>
            <p:cNvSpPr>
              <a:spLocks noChangeArrowheads="1"/>
            </p:cNvSpPr>
            <p:nvPr/>
          </p:nvSpPr>
          <p:spPr bwMode="auto">
            <a:xfrm>
              <a:off x="3019050" y="1927225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P20</a:t>
              </a:r>
            </a:p>
          </p:txBody>
        </p:sp>
        <p:sp>
          <p:nvSpPr>
            <p:cNvPr id="169" name="Rectangle 168"/>
            <p:cNvSpPr>
              <a:spLocks noChangeArrowheads="1"/>
            </p:cNvSpPr>
            <p:nvPr/>
          </p:nvSpPr>
          <p:spPr bwMode="auto">
            <a:xfrm>
              <a:off x="3019050" y="1341872"/>
              <a:ext cx="360000" cy="57398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70" name="Rectangle 169"/>
            <p:cNvSpPr>
              <a:spLocks noChangeArrowheads="1"/>
            </p:cNvSpPr>
            <p:nvPr/>
          </p:nvSpPr>
          <p:spPr bwMode="auto">
            <a:xfrm>
              <a:off x="3897784" y="1934909"/>
              <a:ext cx="360000" cy="575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3897784" y="1341872"/>
              <a:ext cx="360000" cy="57398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72" name="Rectangle 171"/>
            <p:cNvSpPr>
              <a:spLocks noChangeArrowheads="1"/>
            </p:cNvSpPr>
            <p:nvPr/>
          </p:nvSpPr>
          <p:spPr bwMode="auto">
            <a:xfrm>
              <a:off x="4315194" y="1934909"/>
              <a:ext cx="360000" cy="575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P40</a:t>
              </a:r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4315194" y="2520476"/>
              <a:ext cx="360000" cy="11819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</a:t>
              </a:r>
            </a:p>
          </p:txBody>
        </p:sp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4315194" y="1341872"/>
              <a:ext cx="360000" cy="57398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3019050" y="2233060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3019050" y="2540138"/>
              <a:ext cx="360000" cy="1152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3897784" y="2546550"/>
              <a:ext cx="360000" cy="1152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2582498" y="2234554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2582498" y="1935195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P20</a:t>
              </a:r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2582498" y="1349113"/>
              <a:ext cx="360000" cy="5706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S40</a:t>
              </a:r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2582498" y="2533948"/>
              <a:ext cx="360000" cy="115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</a:t>
              </a:r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3471366" y="1926121"/>
              <a:ext cx="360000" cy="285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P20</a:t>
              </a:r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3471366" y="1340768"/>
              <a:ext cx="360000" cy="57398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3471366" y="2231956"/>
              <a:ext cx="360000" cy="285322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endParaRPr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3471366" y="2546718"/>
              <a:ext cx="360000" cy="115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800" b="1" kern="0" dirty="0" smtClean="0">
                  <a:solidFill>
                    <a:sysClr val="windowText" lastClr="000000"/>
                  </a:solidFill>
                  <a:latin typeface="Arial" charset="0"/>
                  <a:ea typeface=""/>
                  <a:cs typeface="ＭＳ Ｐゴシック" charset="0"/>
                </a:rPr>
                <a:t>S80</a:t>
              </a:r>
            </a:p>
          </p:txBody>
        </p:sp>
      </p:grpSp>
      <p:sp>
        <p:nvSpPr>
          <p:cNvPr id="190" name="Content Placeholder 2"/>
          <p:cNvSpPr txBox="1">
            <a:spLocks/>
          </p:cNvSpPr>
          <p:nvPr/>
        </p:nvSpPr>
        <p:spPr bwMode="auto">
          <a:xfrm>
            <a:off x="-7702" y="2307398"/>
            <a:ext cx="835286" cy="54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u="sng" kern="0" dirty="0" smtClean="0"/>
              <a:t>Method A: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kern="0" dirty="0" smtClean="0"/>
              <a:t>Non-Contig.,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00" kern="0" dirty="0" smtClean="0"/>
              <a:t>Fixed Ext.</a:t>
            </a:r>
            <a:endParaRPr lang="en-US" sz="1100" kern="0" dirty="0"/>
          </a:p>
        </p:txBody>
      </p:sp>
      <p:pic>
        <p:nvPicPr>
          <p:cNvPr id="191" name="Picture 1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560" y="1609777"/>
            <a:ext cx="2733370" cy="1632323"/>
          </a:xfrm>
          <a:prstGeom prst="rect">
            <a:avLst/>
          </a:prstGeom>
        </p:spPr>
      </p:pic>
      <p:sp>
        <p:nvSpPr>
          <p:cNvPr id="200" name="Rectangle 199"/>
          <p:cNvSpPr>
            <a:spLocks noChangeArrowheads="1"/>
          </p:cNvSpPr>
          <p:nvPr/>
        </p:nvSpPr>
        <p:spPr bwMode="auto">
          <a:xfrm>
            <a:off x="5414954" y="3212976"/>
            <a:ext cx="290146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i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Based on the above wider channel construction example [1]</a:t>
            </a:r>
            <a:endParaRPr kumimoji="0" lang="en-US" sz="80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2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0813" cy="4113213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IEEE 802.11ac [1] allows wider bandwidth PPDU transmissions up to 160MHz with contiguous channel extension rule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However</a:t>
            </a:r>
            <a:r>
              <a:rPr lang="en-US" dirty="0"/>
              <a:t>, the probability of </a:t>
            </a:r>
            <a:r>
              <a:rPr lang="en-US" dirty="0" smtClean="0"/>
              <a:t>wider bandwidth PPDU transmission is low </a:t>
            </a:r>
            <a:r>
              <a:rPr lang="en-US" dirty="0"/>
              <a:t>in dense </a:t>
            </a:r>
            <a:r>
              <a:rPr lang="en-US" dirty="0" smtClean="0"/>
              <a:t>environments from OBSS interferences in secondary channels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There has been several contributions [2~4] proposing more flexible wider bandwidth operations in 11ax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Also, 3GPP’s </a:t>
            </a:r>
            <a:r>
              <a:rPr lang="en-US" dirty="0"/>
              <a:t>LAA(Licensed Assisted Access) </a:t>
            </a:r>
            <a:r>
              <a:rPr lang="en-US" dirty="0" smtClean="0"/>
              <a:t>recently specified channel </a:t>
            </a:r>
            <a:r>
              <a:rPr lang="en-US" dirty="0"/>
              <a:t>access </a:t>
            </a:r>
            <a:r>
              <a:rPr lang="en-US" dirty="0" smtClean="0"/>
              <a:t>procedures for multiple channels in </a:t>
            </a:r>
            <a:r>
              <a:rPr lang="en-US" dirty="0"/>
              <a:t>5GHz </a:t>
            </a:r>
            <a:r>
              <a:rPr lang="en-US" dirty="0" smtClean="0"/>
              <a:t>band [5]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discuss several wider bandwidth PPDU transmission methods and discuss related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3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PPDU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3169"/>
            <a:ext cx="7770813" cy="439687"/>
          </a:xfrm>
        </p:spPr>
        <p:txBody>
          <a:bodyPr/>
          <a:lstStyle/>
          <a:p>
            <a:r>
              <a:rPr lang="en-US" sz="1600" i="1" dirty="0" smtClean="0"/>
              <a:t>3.2.4 HE-SIG-A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20220"/>
              </p:ext>
            </p:extLst>
          </p:nvPr>
        </p:nvGraphicFramePr>
        <p:xfrm>
          <a:off x="2947206" y="2302272"/>
          <a:ext cx="3208970" cy="846335"/>
        </p:xfrm>
        <a:graphic>
          <a:graphicData uri="http://schemas.openxmlformats.org/drawingml/2006/table">
            <a:tbl>
              <a:tblPr firstRow="1" firstCol="1" bandRow="1"/>
              <a:tblGrid>
                <a:gridCol w="646271"/>
                <a:gridCol w="531881"/>
                <a:gridCol w="2030818"/>
              </a:tblGrid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Field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Length (bits)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Description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Bandwidth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≥ 2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May accommodate more than in SU case to take advantage of OFDMA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364277" y="2072084"/>
            <a:ext cx="1938975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Table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2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- HE-SIG-A field for an HE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MU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PPDU</a:t>
            </a:r>
            <a:endParaRPr lang="en-US" sz="800" i="1" dirty="0">
              <a:solidFill>
                <a:srgbClr val="44546A"/>
              </a:solidFill>
              <a:effectLst/>
              <a:latin typeface="Times New Roman" charset="0"/>
              <a:ea typeface="Times New Roman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870369"/>
              </p:ext>
            </p:extLst>
          </p:nvPr>
        </p:nvGraphicFramePr>
        <p:xfrm>
          <a:off x="6409789" y="2302272"/>
          <a:ext cx="2265341" cy="699825"/>
        </p:xfrm>
        <a:graphic>
          <a:graphicData uri="http://schemas.openxmlformats.org/drawingml/2006/table">
            <a:tbl>
              <a:tblPr firstRow="1" firstCol="1" bandRow="1"/>
              <a:tblGrid>
                <a:gridCol w="646271"/>
                <a:gridCol w="531881"/>
                <a:gridCol w="1087189"/>
              </a:tblGrid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Field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Length (bits)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Description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Bandwidth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311705" y="2072084"/>
            <a:ext cx="2580775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Table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3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- HE-SIG-A field for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the HE Trigger-based PPDU</a:t>
            </a:r>
            <a:endParaRPr lang="en-US" sz="800" i="1" dirty="0">
              <a:solidFill>
                <a:srgbClr val="44546A"/>
              </a:solidFill>
              <a:effectLst/>
              <a:latin typeface="Times New Roman" charset="0"/>
              <a:ea typeface="Times New Roman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3292623"/>
            <a:ext cx="7770813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i="1" kern="0" dirty="0" smtClean="0"/>
              <a:t>4.4 MU RTS/CTS procedure</a:t>
            </a:r>
          </a:p>
          <a:p>
            <a:pPr>
              <a:spcAft>
                <a:spcPts val="0"/>
              </a:spcAft>
            </a:pPr>
            <a:r>
              <a:rPr lang="en-GB" sz="1400" dirty="0">
                <a:latin typeface="Times New Roman" charset="0"/>
                <a:ea typeface="Times New Roman" charset="0"/>
              </a:rPr>
              <a:t>MU-RTS will carry signaling for each STA to indicate the 20 MHz channel(s) for transmitting CTS responses when CTS is sent in (duplicate) non-HT </a:t>
            </a:r>
            <a:r>
              <a:rPr lang="en-GB" sz="1400" dirty="0" smtClean="0">
                <a:latin typeface="Times New Roman" charset="0"/>
                <a:ea typeface="Times New Roman" charset="0"/>
              </a:rPr>
              <a:t>PPDU</a:t>
            </a:r>
            <a:endParaRPr lang="en-US" sz="1400" dirty="0">
              <a:latin typeface="Times New Roman" charset="0"/>
              <a:ea typeface="Times New Roman" charset="0"/>
            </a:endParaRPr>
          </a:p>
          <a:p>
            <a:pPr lvl="0">
              <a:spcAft>
                <a:spcPts val="0"/>
              </a:spcAft>
              <a:buFont typeface="Symbol" charset="2"/>
              <a:buChar char=""/>
            </a:pPr>
            <a:r>
              <a:rPr lang="en-GB" sz="1400" dirty="0">
                <a:latin typeface="Times New Roman" charset="0"/>
                <a:ea typeface="Times New Roman" charset="0"/>
              </a:rPr>
              <a:t>The indicated 20 MHz channel(s) can be either Primary20, Primary40, Primary80 or 160/80+80 MHz. </a:t>
            </a:r>
            <a:r>
              <a:rPr lang="en-GB" sz="1400" dirty="0">
                <a:solidFill>
                  <a:srgbClr val="FF0000"/>
                </a:solidFill>
                <a:latin typeface="Times New Roman" charset="0"/>
                <a:ea typeface="Times New Roman" charset="0"/>
              </a:rPr>
              <a:t>Other indications are TBD</a:t>
            </a:r>
            <a:r>
              <a:rPr lang="en-GB" sz="1400" dirty="0" smtClean="0">
                <a:solidFill>
                  <a:srgbClr val="FF0000"/>
                </a:solidFill>
                <a:latin typeface="Times New Roman" charset="0"/>
                <a:ea typeface="Times New Roman" charset="0"/>
              </a:rPr>
              <a:t>.</a:t>
            </a:r>
            <a:endParaRPr lang="en-US" kern="0" dirty="0" smtClean="0"/>
          </a:p>
          <a:p>
            <a:endParaRPr lang="en-US" kern="0" dirty="0" smtClean="0"/>
          </a:p>
          <a:p>
            <a:endParaRPr lang="en-US" kern="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53500" y="4869160"/>
            <a:ext cx="7770813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1800" kern="0" dirty="0" smtClean="0"/>
              <a:t>Current HE PPDU </a:t>
            </a:r>
            <a:r>
              <a:rPr lang="en-US" sz="1800" kern="0" dirty="0"/>
              <a:t>b</a:t>
            </a:r>
            <a:r>
              <a:rPr lang="en-US" sz="1800" kern="0" dirty="0" smtClean="0"/>
              <a:t>andwidth definitions in 11ax SFD [6]</a:t>
            </a:r>
          </a:p>
          <a:p>
            <a:pPr lvl="1">
              <a:buFont typeface="Arial" charset="0"/>
              <a:buChar char="•"/>
            </a:pPr>
            <a:r>
              <a:rPr lang="en-US" sz="1400" kern="0" dirty="0" smtClean="0"/>
              <a:t>For HE SU PPDU: 20/40/80/160(80+80) MHz</a:t>
            </a:r>
          </a:p>
          <a:p>
            <a:pPr lvl="1">
              <a:buFont typeface="Arial" charset="0"/>
              <a:buChar char="•"/>
            </a:pPr>
            <a:r>
              <a:rPr lang="en-US" sz="1400" kern="0" dirty="0" smtClean="0"/>
              <a:t>For HE MU PPDU and HE Trigger-based PPDUs: </a:t>
            </a:r>
            <a:r>
              <a:rPr lang="en-US" sz="1400" kern="0" dirty="0"/>
              <a:t>B</a:t>
            </a:r>
            <a:r>
              <a:rPr lang="en-US" sz="1400" kern="0" dirty="0" smtClean="0"/>
              <a:t>andwidth options are TBD</a:t>
            </a:r>
          </a:p>
          <a:p>
            <a:pPr lvl="1">
              <a:buFont typeface="Arial" charset="0"/>
              <a:buChar char="•"/>
            </a:pPr>
            <a:r>
              <a:rPr lang="en-US" sz="1400" kern="0" dirty="0" smtClean="0">
                <a:latin typeface="Times New Roman" charset="0"/>
                <a:ea typeface="Times New Roman" charset="0"/>
              </a:rPr>
              <a:t>MU-RTS can indicate </a:t>
            </a:r>
            <a:r>
              <a:rPr lang="en-US" sz="1400" kern="0" dirty="0" smtClean="0">
                <a:latin typeface="Times New Roman" charset="0"/>
                <a:ea typeface="Times New Roman" charset="0"/>
              </a:rPr>
              <a:t>channel(s) </a:t>
            </a:r>
            <a:r>
              <a:rPr lang="en-US" sz="1400" kern="0" dirty="0" smtClean="0">
                <a:latin typeface="Times New Roman" charset="0"/>
                <a:ea typeface="Times New Roman" charset="0"/>
              </a:rPr>
              <a:t>options for CTS other than P20, P40, P80, P160/80+80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>
              <a:buFont typeface="Arial" charset="0"/>
              <a:buChar char="•"/>
            </a:pPr>
            <a:endParaRPr lang="en-US" sz="2000" i="1" kern="0" dirty="0" smtClean="0"/>
          </a:p>
          <a:p>
            <a:pPr>
              <a:buFont typeface="Arial" charset="0"/>
              <a:buChar char="•"/>
            </a:pPr>
            <a:endParaRPr lang="en-US" sz="2000" i="1" kern="0" dirty="0" smtClean="0"/>
          </a:p>
          <a:p>
            <a:pPr>
              <a:buFont typeface="Arial" charset="0"/>
              <a:buChar char="•"/>
            </a:pPr>
            <a:endParaRPr lang="en-US" sz="2000" i="1" kern="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05115"/>
              </p:ext>
            </p:extLst>
          </p:nvPr>
        </p:nvGraphicFramePr>
        <p:xfrm>
          <a:off x="683568" y="2298675"/>
          <a:ext cx="2016224" cy="846335"/>
        </p:xfrm>
        <a:graphic>
          <a:graphicData uri="http://schemas.openxmlformats.org/drawingml/2006/table">
            <a:tbl>
              <a:tblPr firstRow="1" firstCol="1" bandRow="1"/>
              <a:tblGrid>
                <a:gridCol w="646271"/>
                <a:gridCol w="531881"/>
                <a:gridCol w="838072"/>
              </a:tblGrid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Field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Length (bits)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Times New Roman" charset="0"/>
                          <a:ea typeface="Times New Roman" charset="0"/>
                        </a:rPr>
                        <a:t>Description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Bandwidth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ea typeface="Times New Roman" charset="0"/>
                        </a:rPr>
                        <a:t>2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charset="0"/>
                          <a:ea typeface="Times New Roman" charset="0"/>
                        </a:rPr>
                        <a:t>...</a:t>
                      </a: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8023" marR="5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11560" y="2068487"/>
            <a:ext cx="1938975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Table 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1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- HE-SIG-A field for an HE S</a:t>
            </a:r>
            <a:r>
              <a:rPr lang="en-GB" sz="800" i="1" dirty="0" smtClean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U </a:t>
            </a:r>
            <a:r>
              <a:rPr lang="en-GB" sz="800" i="1" dirty="0">
                <a:solidFill>
                  <a:srgbClr val="44546A"/>
                </a:solidFill>
                <a:latin typeface="Times New Roman" charset="0"/>
                <a:ea typeface="Times New Roman" charset="0"/>
              </a:rPr>
              <a:t>PPDU</a:t>
            </a:r>
            <a:endParaRPr lang="en-US" sz="800" i="1" dirty="0">
              <a:solidFill>
                <a:srgbClr val="44546A"/>
              </a:solidFill>
              <a:effectLst/>
              <a:latin typeface="Times New Roman" charset="0"/>
              <a:ea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7544" y="1685200"/>
            <a:ext cx="8424936" cy="2965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13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945095"/>
            <a:ext cx="8547894" cy="546623"/>
          </a:xfrm>
        </p:spPr>
        <p:txBody>
          <a:bodyPr/>
          <a:lstStyle/>
          <a:p>
            <a:r>
              <a:rPr lang="en-US" dirty="0" smtClean="0"/>
              <a:t>11ac’s </a:t>
            </a:r>
            <a:r>
              <a:rPr lang="en-US" dirty="0"/>
              <a:t>W</a:t>
            </a:r>
            <a:r>
              <a:rPr lang="en-US" dirty="0" smtClean="0"/>
              <a:t>ider Bandwidth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84687"/>
            <a:ext cx="7770813" cy="3251731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A STA wishes to send wider bandwidth PPDU performs multi-channel CCA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Then, if any Secondary channel (e.g. S20 MHz) is busy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If the STA </a:t>
            </a:r>
            <a:r>
              <a:rPr lang="en-US" dirty="0" smtClean="0"/>
              <a:t>supports Static bandwidth operation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dirty="0" smtClean="0"/>
              <a:t>Restart backoff procedure to perform multi-channel CCA again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u="sng" dirty="0" smtClean="0"/>
              <a:t>Therefore, the channel </a:t>
            </a:r>
            <a:r>
              <a:rPr lang="en-US" u="sng" dirty="0"/>
              <a:t>access is delayed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If the STA supports Dynamic bandwidth operation</a:t>
            </a:r>
            <a:endParaRPr lang="ko-KR" altLang="en-US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Reconstruct PPDU instantly, transmit in smaller BW</a:t>
            </a:r>
          </a:p>
          <a:p>
            <a:pPr lvl="2">
              <a:buFont typeface="Arial" charset="0"/>
              <a:buChar char="•"/>
            </a:pPr>
            <a:r>
              <a:rPr lang="en-US" u="sng" dirty="0" smtClean="0"/>
              <a:t>Therefore, the other idle secondary channel (e.g. S40 MHz) is not utilized</a:t>
            </a:r>
          </a:p>
          <a:p>
            <a:pPr lvl="2">
              <a:buFont typeface="Arial" charset="0"/>
              <a:buChar char="•"/>
            </a:pPr>
            <a:r>
              <a:rPr lang="en-US" u="sng" dirty="0" smtClean="0"/>
              <a:t>Also the dynamic PPDU reconstruction is not widely implemented due to complexities</a:t>
            </a:r>
          </a:p>
          <a:p>
            <a:pPr lvl="2">
              <a:buFont typeface="Arial" charset="0"/>
              <a:buChar char="•"/>
            </a:pPr>
            <a:endParaRPr lang="en-US" u="sng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propose several (A) wider bandwidth </a:t>
            </a:r>
            <a:r>
              <a:rPr lang="en-US" dirty="0"/>
              <a:t>transmission methods, and </a:t>
            </a:r>
            <a:r>
              <a:rPr lang="en-US" dirty="0" smtClean="0"/>
              <a:t>(B) a dynamic </a:t>
            </a:r>
            <a:r>
              <a:rPr lang="en-US" dirty="0"/>
              <a:t>HE </a:t>
            </a:r>
            <a:r>
              <a:rPr lang="en-US" dirty="0" smtClean="0"/>
              <a:t>MU PPDU </a:t>
            </a:r>
            <a:r>
              <a:rPr lang="en-US" dirty="0"/>
              <a:t>reconstruction </a:t>
            </a:r>
            <a:r>
              <a:rPr lang="en-US" dirty="0" smtClean="0"/>
              <a:t>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52514" y="6566693"/>
            <a:ext cx="3184520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124" name="TextBox 123"/>
          <p:cNvSpPr txBox="1"/>
          <p:nvPr/>
        </p:nvSpPr>
        <p:spPr>
          <a:xfrm>
            <a:off x="4639515" y="1860192"/>
            <a:ext cx="367135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P20MHz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 flipH="1">
            <a:off x="5016317" y="2676811"/>
            <a:ext cx="3600000" cy="556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4639515" y="2156274"/>
            <a:ext cx="367135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S20MHz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161" name="Rectangle 8"/>
          <p:cNvSpPr>
            <a:spLocks noChangeArrowheads="1"/>
          </p:cNvSpPr>
          <p:nvPr/>
        </p:nvSpPr>
        <p:spPr bwMode="auto">
          <a:xfrm>
            <a:off x="5646277" y="2084385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yIFS</a:t>
            </a:r>
          </a:p>
        </p:txBody>
      </p:sp>
      <p:sp>
        <p:nvSpPr>
          <p:cNvPr id="162" name="Rectangle 8"/>
          <p:cNvSpPr>
            <a:spLocks noChangeArrowheads="1"/>
          </p:cNvSpPr>
          <p:nvPr/>
        </p:nvSpPr>
        <p:spPr bwMode="auto">
          <a:xfrm>
            <a:off x="5646277" y="2084403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yIFS</a:t>
            </a:r>
          </a:p>
        </p:txBody>
      </p:sp>
      <p:sp>
        <p:nvSpPr>
          <p:cNvPr id="163" name="Rectangle 8"/>
          <p:cNvSpPr>
            <a:spLocks noChangeArrowheads="1"/>
          </p:cNvSpPr>
          <p:nvPr/>
        </p:nvSpPr>
        <p:spPr bwMode="auto">
          <a:xfrm>
            <a:off x="5205737" y="1801064"/>
            <a:ext cx="396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5202238" y="2135373"/>
            <a:ext cx="1079998" cy="23800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166" name="Rectangle 8"/>
          <p:cNvSpPr>
            <a:spLocks noChangeArrowheads="1"/>
          </p:cNvSpPr>
          <p:nvPr/>
        </p:nvSpPr>
        <p:spPr bwMode="auto">
          <a:xfrm>
            <a:off x="5223938" y="1568328"/>
            <a:ext cx="1503809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Dynamic PPDU reconstruction</a:t>
            </a:r>
          </a:p>
        </p:txBody>
      </p:sp>
      <p:sp>
        <p:nvSpPr>
          <p:cNvPr id="167" name="Rectangle 8"/>
          <p:cNvSpPr>
            <a:spLocks noChangeArrowheads="1"/>
          </p:cNvSpPr>
          <p:nvPr/>
        </p:nvSpPr>
        <p:spPr bwMode="auto">
          <a:xfrm>
            <a:off x="5599042" y="1795868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3</a:t>
            </a:r>
          </a:p>
        </p:txBody>
      </p:sp>
      <p:sp>
        <p:nvSpPr>
          <p:cNvPr id="168" name="Rectangle 8"/>
          <p:cNvSpPr>
            <a:spLocks noChangeArrowheads="1"/>
          </p:cNvSpPr>
          <p:nvPr/>
        </p:nvSpPr>
        <p:spPr bwMode="auto">
          <a:xfrm>
            <a:off x="5706323" y="1795868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</a:p>
        </p:txBody>
      </p:sp>
      <p:sp>
        <p:nvSpPr>
          <p:cNvPr id="169" name="Rectangle 8"/>
          <p:cNvSpPr>
            <a:spLocks noChangeArrowheads="1"/>
          </p:cNvSpPr>
          <p:nvPr/>
        </p:nvSpPr>
        <p:spPr bwMode="auto">
          <a:xfrm>
            <a:off x="5814318" y="1795868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5931642" y="1803880"/>
            <a:ext cx="2452289" cy="2880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0MHz PPDU</a:t>
            </a:r>
          </a:p>
        </p:txBody>
      </p:sp>
      <p:cxnSp>
        <p:nvCxnSpPr>
          <p:cNvPr id="177" name="Straight Arrow Connector 176"/>
          <p:cNvCxnSpPr/>
          <p:nvPr/>
        </p:nvCxnSpPr>
        <p:spPr>
          <a:xfrm flipH="1">
            <a:off x="5943600" y="1740099"/>
            <a:ext cx="52738" cy="33410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44" name="Straight Connector 443"/>
          <p:cNvCxnSpPr/>
          <p:nvPr/>
        </p:nvCxnSpPr>
        <p:spPr>
          <a:xfrm flipH="1">
            <a:off x="5016316" y="2964973"/>
            <a:ext cx="3600000" cy="1499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45" name="Straight Connector 444"/>
          <p:cNvCxnSpPr/>
          <p:nvPr/>
        </p:nvCxnSpPr>
        <p:spPr>
          <a:xfrm flipH="1" flipV="1">
            <a:off x="5016317" y="2091584"/>
            <a:ext cx="3600000" cy="1582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46" name="Straight Connector 445"/>
          <p:cNvCxnSpPr/>
          <p:nvPr/>
        </p:nvCxnSpPr>
        <p:spPr>
          <a:xfrm flipH="1">
            <a:off x="5016317" y="2388784"/>
            <a:ext cx="3600000" cy="39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1191573" y="2091389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yIFS</a:t>
            </a: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751033" y="1800384"/>
            <a:ext cx="396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1475333" y="1800384"/>
            <a:ext cx="396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auto">
          <a:xfrm>
            <a:off x="1154381" y="1800384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3</a:t>
            </a: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1261662" y="1800384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1369657" y="1800384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747534" y="2142377"/>
            <a:ext cx="1074198" cy="23800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2667529" y="2089725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2417577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5</a:t>
            </a:r>
          </a:p>
        </p:txBody>
      </p:sp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2524858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4</a:t>
            </a: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2632144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3</a:t>
            </a:r>
          </a:p>
        </p:txBody>
      </p:sp>
      <p:sp>
        <p:nvSpPr>
          <p:cNvPr id="70" name="Rectangle 8"/>
          <p:cNvSpPr>
            <a:spLocks noChangeArrowheads="1"/>
          </p:cNvSpPr>
          <p:nvPr/>
        </p:nvSpPr>
        <p:spPr bwMode="auto">
          <a:xfrm>
            <a:off x="2739425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</a:p>
        </p:txBody>
      </p:sp>
      <p:sp>
        <p:nvSpPr>
          <p:cNvPr id="71" name="Rectangle 8"/>
          <p:cNvSpPr>
            <a:spLocks noChangeArrowheads="1"/>
          </p:cNvSpPr>
          <p:nvPr/>
        </p:nvSpPr>
        <p:spPr bwMode="auto">
          <a:xfrm>
            <a:off x="2847420" y="17987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72" name="Rectangle 8"/>
          <p:cNvSpPr>
            <a:spLocks noChangeArrowheads="1"/>
          </p:cNvSpPr>
          <p:nvPr/>
        </p:nvSpPr>
        <p:spPr bwMode="auto">
          <a:xfrm>
            <a:off x="2308721" y="1800399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6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1491530" y="1730127"/>
            <a:ext cx="56134" cy="36812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4" name="Rectangle 8"/>
          <p:cNvSpPr>
            <a:spLocks noChangeArrowheads="1"/>
          </p:cNvSpPr>
          <p:nvPr/>
        </p:nvSpPr>
        <p:spPr bwMode="auto">
          <a:xfrm>
            <a:off x="1251882" y="1556792"/>
            <a:ext cx="527076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Delayed channel access</a:t>
            </a: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1983000" y="17993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9</a:t>
            </a:r>
            <a:endParaRPr lang="en-US" sz="6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6" name="Rectangle 8"/>
          <p:cNvSpPr>
            <a:spLocks noChangeArrowheads="1"/>
          </p:cNvSpPr>
          <p:nvPr/>
        </p:nvSpPr>
        <p:spPr bwMode="auto">
          <a:xfrm>
            <a:off x="2090281" y="17993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8</a:t>
            </a:r>
          </a:p>
        </p:txBody>
      </p:sp>
      <p:sp>
        <p:nvSpPr>
          <p:cNvPr id="77" name="Rectangle 8"/>
          <p:cNvSpPr>
            <a:spLocks noChangeArrowheads="1"/>
          </p:cNvSpPr>
          <p:nvPr/>
        </p:nvSpPr>
        <p:spPr bwMode="auto">
          <a:xfrm>
            <a:off x="2197567" y="1799320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7</a:t>
            </a:r>
            <a:endParaRPr lang="en-US" sz="6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8" name="Rectangle 8"/>
          <p:cNvSpPr>
            <a:spLocks noChangeArrowheads="1"/>
          </p:cNvSpPr>
          <p:nvPr/>
        </p:nvSpPr>
        <p:spPr bwMode="auto">
          <a:xfrm>
            <a:off x="1874144" y="1800999"/>
            <a:ext cx="108000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90500" y="1861813"/>
            <a:ext cx="367135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P20MHz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H="1">
            <a:off x="567302" y="2678432"/>
            <a:ext cx="3600000" cy="556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190500" y="2157895"/>
            <a:ext cx="367135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S20MHz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 flipH="1">
            <a:off x="567301" y="2966594"/>
            <a:ext cx="3600000" cy="1499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6" name="Straight Connector 105"/>
          <p:cNvCxnSpPr/>
          <p:nvPr/>
        </p:nvCxnSpPr>
        <p:spPr>
          <a:xfrm flipH="1" flipV="1">
            <a:off x="567302" y="2093205"/>
            <a:ext cx="3600000" cy="1582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7" name="Straight Connector 106"/>
          <p:cNvCxnSpPr/>
          <p:nvPr/>
        </p:nvCxnSpPr>
        <p:spPr>
          <a:xfrm flipH="1">
            <a:off x="567302" y="2390405"/>
            <a:ext cx="3600000" cy="39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2954386" y="1796669"/>
            <a:ext cx="1079998" cy="116485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80MHz PPDU</a:t>
            </a:r>
          </a:p>
        </p:txBody>
      </p:sp>
      <p:sp>
        <p:nvSpPr>
          <p:cNvPr id="109" name="Rectangle 8"/>
          <p:cNvSpPr>
            <a:spLocks noChangeArrowheads="1"/>
          </p:cNvSpPr>
          <p:nvPr/>
        </p:nvSpPr>
        <p:spPr bwMode="auto">
          <a:xfrm>
            <a:off x="5763468" y="3019190"/>
            <a:ext cx="1503809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(b) Dynamic bandwidth operation</a:t>
            </a:r>
          </a:p>
        </p:txBody>
      </p:sp>
      <p:sp>
        <p:nvSpPr>
          <p:cNvPr id="110" name="Rectangle 8"/>
          <p:cNvSpPr>
            <a:spLocks noChangeArrowheads="1"/>
          </p:cNvSpPr>
          <p:nvPr/>
        </p:nvSpPr>
        <p:spPr bwMode="auto">
          <a:xfrm>
            <a:off x="1791412" y="3007654"/>
            <a:ext cx="527076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(a) Static bandwidth operation</a:t>
            </a:r>
          </a:p>
        </p:txBody>
      </p:sp>
      <p:sp>
        <p:nvSpPr>
          <p:cNvPr id="112" name="Rectangle 8"/>
          <p:cNvSpPr>
            <a:spLocks noChangeArrowheads="1"/>
          </p:cNvSpPr>
          <p:nvPr/>
        </p:nvSpPr>
        <p:spPr bwMode="auto">
          <a:xfrm>
            <a:off x="1187014" y="2683048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3" name="Rectangle 8"/>
          <p:cNvSpPr>
            <a:spLocks noChangeArrowheads="1"/>
          </p:cNvSpPr>
          <p:nvPr/>
        </p:nvSpPr>
        <p:spPr bwMode="auto">
          <a:xfrm>
            <a:off x="1187014" y="2390485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2662970" y="2663904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2662970" y="2371341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7" name="Rectangle 8"/>
          <p:cNvSpPr>
            <a:spLocks noChangeArrowheads="1"/>
          </p:cNvSpPr>
          <p:nvPr/>
        </p:nvSpPr>
        <p:spPr bwMode="auto">
          <a:xfrm>
            <a:off x="5643643" y="2675364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18" name="Rectangle 8"/>
          <p:cNvSpPr>
            <a:spLocks noChangeArrowheads="1"/>
          </p:cNvSpPr>
          <p:nvPr/>
        </p:nvSpPr>
        <p:spPr bwMode="auto">
          <a:xfrm>
            <a:off x="5643642" y="2387573"/>
            <a:ext cx="287999" cy="288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PIFS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5935659" y="2420888"/>
            <a:ext cx="2452289" cy="510257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unutilized secondary channel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i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8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639515" y="2580638"/>
            <a:ext cx="367135" cy="22940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S40MHz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90500" y="2582259"/>
            <a:ext cx="367135" cy="22940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S40MHz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79939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dirty="0" smtClean="0"/>
              <a:t>(A) Wider Bandwidth Transmission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49080"/>
            <a:ext cx="7770813" cy="2246333"/>
          </a:xfrm>
        </p:spPr>
        <p:txBody>
          <a:bodyPr>
            <a:normAutofit fontScale="6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Contiguous vs. Non-contiguous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Contiguous: a PPDU is only constructed with contiguous span of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Non-contiguous: a PPDU can be constructed with non-contiguous span of channels</a:t>
            </a:r>
          </a:p>
          <a:p>
            <a:pPr lvl="3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Fixed (</a:t>
            </a:r>
            <a:r>
              <a:rPr lang="en-US" dirty="0" smtClean="0"/>
              <a:t>11ac-based) </a:t>
            </a:r>
            <a:r>
              <a:rPr lang="en-US" dirty="0" smtClean="0"/>
              <a:t>Extension vs. Flexible (</a:t>
            </a:r>
            <a:r>
              <a:rPr lang="en-US" dirty="0" smtClean="0"/>
              <a:t>20MHz-based) </a:t>
            </a:r>
            <a:r>
              <a:rPr lang="en-US" dirty="0" smtClean="0"/>
              <a:t>Extension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Fixed </a:t>
            </a:r>
            <a:r>
              <a:rPr lang="en-US" dirty="0" smtClean="0"/>
              <a:t>Extension</a:t>
            </a:r>
            <a:r>
              <a:rPr lang="en-US" dirty="0" smtClean="0"/>
              <a:t>: a PPDU is extended with S20/S40/S80MHz units only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Flexible </a:t>
            </a:r>
            <a:r>
              <a:rPr lang="en-US" dirty="0" smtClean="0"/>
              <a:t>Extension</a:t>
            </a:r>
            <a:r>
              <a:rPr lang="en-US" dirty="0" smtClean="0"/>
              <a:t>: a PPDU can be extended with 20MHz unit</a:t>
            </a:r>
          </a:p>
          <a:p>
            <a:pPr lvl="3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We compare the above three methods in terms of 1) Channel utilization, 2) 2</a:t>
            </a:r>
            <a:r>
              <a:rPr lang="en-US" baseline="30000" dirty="0" smtClean="0"/>
              <a:t>nd</a:t>
            </a:r>
            <a:r>
              <a:rPr lang="en-US" dirty="0" smtClean="0"/>
              <a:t> CH CCA </a:t>
            </a:r>
            <a:r>
              <a:rPr lang="en-US" dirty="0"/>
              <a:t>r</a:t>
            </a:r>
            <a:r>
              <a:rPr lang="en-US" dirty="0" smtClean="0"/>
              <a:t>equirements, 3) HE-SIG-A overheads, and 4) HE-SIG-B overheads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733810" y="2841586"/>
            <a:ext cx="720000" cy="866841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631968" y="2467204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663415" y="1658193"/>
            <a:ext cx="860790" cy="2235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Method A</a:t>
            </a:r>
            <a:endParaRPr lang="en-US" sz="10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002626" y="1965400"/>
            <a:ext cx="720000" cy="438556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1900784" y="2467204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971358" y="1658193"/>
            <a:ext cx="782536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Current 11ac</a:t>
            </a:r>
            <a:endParaRPr lang="en-US" sz="10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115006" y="1968678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7115006" y="2851984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7013164" y="2467204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7001572" y="1658193"/>
            <a:ext cx="946869" cy="2235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Method C</a:t>
            </a:r>
            <a:endParaRPr lang="en-US" sz="10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7013164" y="3336568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827765" y="1968678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Primary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20MHz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827765" y="2411366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Secondary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20MHz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827584" y="2850690"/>
            <a:ext cx="720000" cy="864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Secondary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40MHz</a:t>
            </a: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3733810" y="1968678"/>
            <a:ext cx="72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460320" y="1981332"/>
            <a:ext cx="720000" cy="1296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PPDU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358478" y="3336568"/>
            <a:ext cx="923685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Busy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389925" y="1658193"/>
            <a:ext cx="860790" cy="2235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Method B</a:t>
            </a:r>
            <a:endParaRPr lang="en-US" sz="10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3671769" y="3781532"/>
            <a:ext cx="860790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Non-contiguous,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Fixed Extension</a:t>
            </a:r>
            <a:endParaRPr lang="en-US" sz="10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979712" y="3781532"/>
            <a:ext cx="782536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Contiguous,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Fixed Extension</a:t>
            </a:r>
            <a:endParaRPr lang="en-US" sz="10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7009926" y="3781532"/>
            <a:ext cx="946869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Non-Contiguous,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Flexible Extension</a:t>
            </a:r>
            <a:endParaRPr lang="en-US" sz="10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398279" y="3781532"/>
            <a:ext cx="860790" cy="22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Contiguous,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10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Flexible Extension</a:t>
            </a:r>
            <a:endParaRPr lang="en-US" sz="10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내용 개체 틀 2"/>
          <p:cNvSpPr>
            <a:spLocks noGrp="1"/>
          </p:cNvSpPr>
          <p:nvPr>
            <p:ph idx="1"/>
          </p:nvPr>
        </p:nvSpPr>
        <p:spPr>
          <a:xfrm>
            <a:off x="648460" y="4437112"/>
            <a:ext cx="7772400" cy="187220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altLang="ko-KR" sz="2000" dirty="0" smtClean="0">
                <a:ea typeface="굴림" charset="0"/>
              </a:rPr>
              <a:t>Based on analysis of [2][4], we calculated average PPDU bandwidths according to various 20MHz CH busy probability (</a:t>
            </a:r>
            <a:r>
              <a:rPr lang="en-US" altLang="ko-KR" sz="2000" i="1" dirty="0" smtClean="0">
                <a:ea typeface="굴림" charset="0"/>
              </a:rPr>
              <a:t>p</a:t>
            </a:r>
            <a:r>
              <a:rPr lang="en-US" altLang="ko-KR" sz="2000" dirty="0" smtClean="0">
                <a:ea typeface="굴림" charset="0"/>
              </a:rPr>
              <a:t>)</a:t>
            </a:r>
          </a:p>
          <a:p>
            <a:pPr>
              <a:buFont typeface="Arial" charset="0"/>
              <a:buChar char="•"/>
            </a:pPr>
            <a:r>
              <a:rPr lang="en-US" altLang="ko-KR" sz="2000" dirty="0" smtClean="0">
                <a:ea typeface="굴림" charset="0"/>
              </a:rPr>
              <a:t>Compared to the current 11ac operation, the proposed methods provided 10~28% and 22~95% higher channel utilizations </a:t>
            </a:r>
            <a:r>
              <a:rPr lang="en-US" altLang="ko-KR" sz="2000" dirty="0" smtClean="0">
                <a:ea typeface="굴림" charset="0"/>
              </a:rPr>
              <a:t>under</a:t>
            </a:r>
            <a:r>
              <a:rPr lang="en-US" altLang="ko-KR" sz="2000" dirty="0" smtClean="0">
                <a:ea typeface="굴림" charset="0"/>
              </a:rPr>
              <a:t> </a:t>
            </a:r>
            <a:r>
              <a:rPr lang="en-US" altLang="ko-KR" sz="2000" dirty="0" smtClean="0">
                <a:ea typeface="굴림" charset="0"/>
              </a:rPr>
              <a:t>the max 80MHz and 160MHz PPDU sizes respectively</a:t>
            </a:r>
            <a:endParaRPr lang="en-US" altLang="ko-KR" sz="2000" dirty="0">
              <a:ea typeface="굴림" charset="0"/>
            </a:endParaRPr>
          </a:p>
        </p:txBody>
      </p:sp>
      <p:sp>
        <p:nvSpPr>
          <p:cNvPr id="717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0"/>
              </a:rPr>
              <a:t>1. Channel </a:t>
            </a:r>
            <a:r>
              <a:rPr lang="en-US" altLang="ko-KR" dirty="0">
                <a:ea typeface="굴림" charset="0"/>
              </a:rPr>
              <a:t>u</a:t>
            </a:r>
            <a:r>
              <a:rPr lang="en-US" altLang="ko-KR" dirty="0" smtClean="0">
                <a:ea typeface="굴림" charset="0"/>
              </a:rPr>
              <a:t>tilization</a:t>
            </a:r>
            <a:endParaRPr lang="ko-KR" altLang="en-US" dirty="0">
              <a:ea typeface="굴림" charset="0"/>
            </a:endParaRPr>
          </a:p>
        </p:txBody>
      </p:sp>
      <p:sp>
        <p:nvSpPr>
          <p:cNvPr id="717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charset="0"/>
              </a:rPr>
              <a:t>Slide </a:t>
            </a:r>
            <a:fld id="{A09258FE-FE59-1946-9268-E88D71A46FCA}" type="slidenum">
              <a:rPr lang="en-US" altLang="ko-KR" sz="1200" b="0">
                <a:cs typeface="Arial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charset="0"/>
            </a:endParaRPr>
          </a:p>
        </p:txBody>
      </p:sp>
      <p:sp>
        <p:nvSpPr>
          <p:cNvPr id="1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93" y="1704081"/>
            <a:ext cx="3890640" cy="2517006"/>
          </a:xfrm>
          <a:prstGeom prst="rect">
            <a:avLst/>
          </a:prstGeom>
        </p:spPr>
      </p:pic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2035946" y="2394522"/>
            <a:ext cx="396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10.3%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943388" y="2296168"/>
            <a:ext cx="360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17.9%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3814830" y="2163262"/>
            <a:ext cx="360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28.2%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6230" y="1704082"/>
            <a:ext cx="3830226" cy="2517006"/>
          </a:xfrm>
          <a:prstGeom prst="rect">
            <a:avLst/>
          </a:prstGeom>
        </p:spPr>
      </p:pic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6192224" y="2693452"/>
            <a:ext cx="396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21.9%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084934" y="2564362"/>
            <a:ext cx="360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37.0%</a:t>
            </a: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7956376" y="2033385"/>
            <a:ext cx="360000" cy="196707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94.9%</a:t>
            </a:r>
          </a:p>
        </p:txBody>
      </p:sp>
    </p:spTree>
    <p:extLst>
      <p:ext uri="{BB962C8B-B14F-4D97-AF65-F5344CB8AC3E}">
        <p14:creationId xmlns:p14="http://schemas.microsoft.com/office/powerpoint/2010/main" val="157984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70957"/>
            <a:ext cx="7770813" cy="685835"/>
          </a:xfrm>
        </p:spPr>
        <p:txBody>
          <a:bodyPr/>
          <a:lstStyle/>
          <a:p>
            <a:r>
              <a:rPr lang="en-US" dirty="0" smtClean="0"/>
              <a:t>2. Secondary channel CCA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3"/>
            <a:ext cx="7770813" cy="1368152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11ax needs to define </a:t>
            </a:r>
            <a:r>
              <a:rPr lang="en-US" dirty="0" smtClean="0"/>
              <a:t>CCA </a:t>
            </a:r>
            <a:r>
              <a:rPr lang="en-US" dirty="0"/>
              <a:t>procedures in secondary </a:t>
            </a:r>
            <a:r>
              <a:rPr lang="en-US" dirty="0" smtClean="0"/>
              <a:t>channels</a:t>
            </a:r>
            <a:r>
              <a:rPr lang="en-US" dirty="0"/>
              <a:t> </a:t>
            </a:r>
            <a:r>
              <a:rPr lang="en-US" dirty="0" smtClean="0"/>
              <a:t>[7].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Secondary </a:t>
            </a:r>
            <a:r>
              <a:rPr lang="en-US" dirty="0" smtClean="0"/>
              <a:t>channel CCA requirements of the methods are as follows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394257"/>
              </p:ext>
            </p:extLst>
          </p:nvPr>
        </p:nvGraphicFramePr>
        <p:xfrm>
          <a:off x="611560" y="3303632"/>
          <a:ext cx="7992888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2399"/>
                <a:gridCol w="1622456"/>
                <a:gridCol w="1661649"/>
                <a:gridCol w="1728192"/>
                <a:gridCol w="1728192"/>
              </a:tblGrid>
              <a:tr h="295266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11ac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B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19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PHY</a:t>
                      </a:r>
                    </a:p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Detect</a:t>
                      </a:r>
                      <a:endParaRPr lang="en-US" sz="14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Detect signals in Secondary 20,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Secondary 40 and Secondary 80MHz channels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Detect signals in each non-primary 20MHz channels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735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PHY</a:t>
                      </a:r>
                      <a:r>
                        <a:rPr lang="en-US" sz="1400" b="1" i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</a:t>
                      </a:r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MAC</a:t>
                      </a:r>
                    </a:p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Report</a:t>
                      </a:r>
                      <a:endParaRPr lang="en-US" sz="14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Report the first busy secondary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Report each channel’s busy/idle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Report the first busy 20MHz channel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Report each 20MHz channel’s busy/idle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683568" y="5085182"/>
            <a:ext cx="7770813" cy="1368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200" kern="0" dirty="0" smtClean="0"/>
              <a:t>Method A does not </a:t>
            </a:r>
            <a:r>
              <a:rPr lang="en-US" sz="2200" kern="0" dirty="0" smtClean="0"/>
              <a:t>impose</a:t>
            </a:r>
            <a:r>
              <a:rPr lang="en-US" sz="2200" kern="0" dirty="0" smtClean="0"/>
              <a:t> </a:t>
            </a:r>
            <a:r>
              <a:rPr lang="en-US" sz="2200" kern="0" dirty="0" smtClean="0"/>
              <a:t>new </a:t>
            </a:r>
            <a:r>
              <a:rPr lang="en-US" sz="2200" kern="0" dirty="0" smtClean="0"/>
              <a:t>CCA requirements compared to 11ac</a:t>
            </a:r>
            <a:endParaRPr lang="en-US" sz="2200" kern="0" dirty="0" smtClean="0"/>
          </a:p>
          <a:p>
            <a:pPr>
              <a:buFont typeface="Arial" charset="0"/>
              <a:buChar char="•"/>
            </a:pPr>
            <a:r>
              <a:rPr lang="en-US" sz="2200" kern="0" dirty="0" smtClean="0"/>
              <a:t>Method B &amp; C requires finer 20MHz-based CCA decisions in non-primary channels</a:t>
            </a:r>
          </a:p>
        </p:txBody>
      </p:sp>
    </p:spTree>
    <p:extLst>
      <p:ext uri="{BB962C8B-B14F-4D97-AF65-F5344CB8AC3E}">
        <p14:creationId xmlns:p14="http://schemas.microsoft.com/office/powerpoint/2010/main" val="1552299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HE-SIG-A overheads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87923"/>
            <a:ext cx="7770813" cy="259340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A transmitting STA should indicate PPDU bandwidth early in SIG-A for receiving STA(s</a:t>
            </a:r>
            <a:r>
              <a:rPr lang="en-US" dirty="0" smtClean="0"/>
              <a:t>)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Considering insufficient bit spaces of HE-SIG-A in HE MU PPDU format, the PPDU BW subfield should be limited to max 3~4 bits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439201"/>
              </p:ext>
            </p:extLst>
          </p:nvPr>
        </p:nvGraphicFramePr>
        <p:xfrm>
          <a:off x="539553" y="1844825"/>
          <a:ext cx="7776864" cy="17451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55525"/>
                <a:gridCol w="1678386"/>
                <a:gridCol w="1636608"/>
                <a:gridCol w="1678386"/>
                <a:gridCol w="1627959"/>
              </a:tblGrid>
              <a:tr h="434530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11ac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B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Method 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9782">
                <a:tc>
                  <a:txBody>
                    <a:bodyPr/>
                    <a:lstStyle/>
                    <a:p>
                      <a:r>
                        <a:rPr lang="en-US" sz="1200" b="1" i="0" dirty="0" smtClean="0">
                          <a:solidFill>
                            <a:schemeClr val="tx1"/>
                          </a:solidFill>
                        </a:rPr>
                        <a:t># of PPDU BW </a:t>
                      </a:r>
                    </a:p>
                    <a:p>
                      <a:r>
                        <a:rPr lang="en-US" sz="1200" b="1" i="0" dirty="0" smtClean="0">
                          <a:solidFill>
                            <a:schemeClr val="tx1"/>
                          </a:solidFill>
                        </a:rPr>
                        <a:t>options</a:t>
                      </a:r>
                      <a:endParaRPr lang="en-US" sz="12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(20/40/80/160(80+80))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[see Appendix]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[see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Appendix]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(busy/idle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of 7 non-primary 20MHz CHs)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669">
                <a:tc>
                  <a:txBody>
                    <a:bodyPr/>
                    <a:lstStyle/>
                    <a:p>
                      <a:r>
                        <a:rPr lang="en-US" sz="1200" b="1" i="0" dirty="0" smtClean="0">
                          <a:solidFill>
                            <a:schemeClr val="tx1"/>
                          </a:solidFill>
                        </a:rPr>
                        <a:t>Required</a:t>
                      </a:r>
                    </a:p>
                    <a:p>
                      <a:r>
                        <a:rPr lang="en-US" sz="1200" b="1" i="0" dirty="0" smtClean="0">
                          <a:solidFill>
                            <a:schemeClr val="tx1"/>
                          </a:solidFill>
                        </a:rPr>
                        <a:t>SIG-A BW</a:t>
                      </a:r>
                      <a:r>
                        <a:rPr lang="en-US" sz="1200" b="1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1" i="0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5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7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892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HE-SIG-B overheads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2016</a:t>
            </a:r>
            <a:endParaRPr lang="en-GB" dirty="0"/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3244740" y="2733529"/>
            <a:ext cx="316801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P20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(A)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3244740" y="1855923"/>
            <a:ext cx="316801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(C)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244740" y="2294726"/>
            <a:ext cx="316801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(D)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5" name="Rectangle 5"/>
          <p:cNvSpPr>
            <a:spLocks noChangeArrowheads="1"/>
          </p:cNvSpPr>
          <p:nvPr/>
        </p:nvSpPr>
        <p:spPr bwMode="auto">
          <a:xfrm>
            <a:off x="3244740" y="3172332"/>
            <a:ext cx="316801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S20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(B)</a:t>
            </a:r>
          </a:p>
        </p:txBody>
      </p:sp>
      <p:sp>
        <p:nvSpPr>
          <p:cNvPr id="106" name="Content Placeholder 2"/>
          <p:cNvSpPr txBox="1">
            <a:spLocks/>
          </p:cNvSpPr>
          <p:nvPr/>
        </p:nvSpPr>
        <p:spPr bwMode="auto">
          <a:xfrm>
            <a:off x="685800" y="4005064"/>
            <a:ext cx="7770813" cy="2422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kern="0" dirty="0" smtClean="0"/>
              <a:t>HE-SIG-B’s MU signaling information should be contained in both Primary </a:t>
            </a:r>
            <a:r>
              <a:rPr lang="en-US" kern="0" dirty="0" smtClean="0"/>
              <a:t>20 &amp; </a:t>
            </a:r>
            <a:r>
              <a:rPr lang="en-US" kern="0" dirty="0" smtClean="0"/>
              <a:t>Secondary 20MHz channels</a:t>
            </a:r>
          </a:p>
          <a:p>
            <a:pPr lvl="1">
              <a:buFont typeface="Arial" charset="0"/>
              <a:buChar char="•"/>
            </a:pPr>
            <a:r>
              <a:rPr lang="en-US" kern="0" dirty="0" smtClean="0"/>
              <a:t>If the secondary 20MHz is not utilized, the MU signaling should be transferred to the primary 20MHz channel</a:t>
            </a:r>
          </a:p>
          <a:p>
            <a:pPr>
              <a:buFont typeface="Arial" charset="0"/>
              <a:buChar char="•"/>
            </a:pPr>
            <a:endParaRPr lang="en-US" kern="0" dirty="0" smtClean="0"/>
          </a:p>
          <a:p>
            <a:pPr>
              <a:buFont typeface="Arial" charset="0"/>
              <a:buChar char="•"/>
            </a:pPr>
            <a:r>
              <a:rPr lang="en-US" kern="0" dirty="0" smtClean="0"/>
              <a:t>Method A &amp; C imposes higher signaling overheads on </a:t>
            </a:r>
            <a:r>
              <a:rPr lang="en-US" kern="0" dirty="0" smtClean="0"/>
              <a:t>the primary </a:t>
            </a:r>
            <a:r>
              <a:rPr lang="en-US" kern="0" dirty="0" smtClean="0"/>
              <a:t>channel having more PPDU BW options without </a:t>
            </a:r>
            <a:r>
              <a:rPr lang="en-US" kern="0" dirty="0" smtClean="0"/>
              <a:t>secondary </a:t>
            </a:r>
            <a:r>
              <a:rPr lang="en-US" kern="0" dirty="0" smtClean="0"/>
              <a:t>20MHz channel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3815418" y="2727337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4113295" y="2727337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11" name="Rectangle 6"/>
          <p:cNvSpPr>
            <a:spLocks noChangeArrowheads="1"/>
          </p:cNvSpPr>
          <p:nvPr/>
        </p:nvSpPr>
        <p:spPr bwMode="auto">
          <a:xfrm>
            <a:off x="4409511" y="2727337"/>
            <a:ext cx="432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(A,C,D</a:t>
            </a: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)</a:t>
            </a: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3780112" y="3247851"/>
            <a:ext cx="1800000" cy="2380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Busy</a:t>
            </a: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3779912" y="1556792"/>
            <a:ext cx="11457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P20+S40 case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3815418" y="1852841"/>
            <a:ext cx="288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4113295" y="1852841"/>
            <a:ext cx="288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3815418" y="2293984"/>
            <a:ext cx="288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4113295" y="2293984"/>
            <a:ext cx="288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33" name="Rectangle 6"/>
          <p:cNvSpPr>
            <a:spLocks noChangeArrowheads="1"/>
          </p:cNvSpPr>
          <p:nvPr/>
        </p:nvSpPr>
        <p:spPr bwMode="auto">
          <a:xfrm>
            <a:off x="4409511" y="1852841"/>
            <a:ext cx="432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(A,C,D</a:t>
            </a: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4409511" y="2293984"/>
            <a:ext cx="432000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(A,C,D)</a:t>
            </a: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5090912" y="1861701"/>
            <a:ext cx="432000" cy="1297635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Data</a:t>
            </a:r>
          </a:p>
        </p:txBody>
      </p:sp>
      <p:sp>
        <p:nvSpPr>
          <p:cNvPr id="136" name="Rectangle 7"/>
          <p:cNvSpPr>
            <a:spLocks noChangeArrowheads="1"/>
          </p:cNvSpPr>
          <p:nvPr/>
        </p:nvSpPr>
        <p:spPr bwMode="auto">
          <a:xfrm>
            <a:off x="4855118" y="1861701"/>
            <a:ext cx="223200" cy="1297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/LTF</a:t>
            </a:r>
          </a:p>
        </p:txBody>
      </p:sp>
    </p:spTree>
    <p:extLst>
      <p:ext uri="{BB962C8B-B14F-4D97-AF65-F5344CB8AC3E}">
        <p14:creationId xmlns:p14="http://schemas.microsoft.com/office/powerpoint/2010/main" val="973943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41518</TotalTime>
  <Words>1801</Words>
  <Application>Microsoft Macintosh PowerPoint</Application>
  <PresentationFormat>On-screen Show (4:3)</PresentationFormat>
  <Paragraphs>504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 Unicode MS</vt:lpstr>
      <vt:lpstr>Calibri</vt:lpstr>
      <vt:lpstr>MS Gothic</vt:lpstr>
      <vt:lpstr>ＭＳ Ｐゴシック</vt:lpstr>
      <vt:lpstr>Symbol</vt:lpstr>
      <vt:lpstr>Times New Roman</vt:lpstr>
      <vt:lpstr>Wingdings</vt:lpstr>
      <vt:lpstr>굴림</vt:lpstr>
      <vt:lpstr>맑은 고딕</vt:lpstr>
      <vt:lpstr>Arial</vt:lpstr>
      <vt:lpstr>Office Theme</vt:lpstr>
      <vt:lpstr>Document</vt:lpstr>
      <vt:lpstr>Flexible Wider Bandwidth Transmission</vt:lpstr>
      <vt:lpstr>Introduction</vt:lpstr>
      <vt:lpstr>HE PPDU bandwidth</vt:lpstr>
      <vt:lpstr>11ac’s Wider Bandwidth Transmission</vt:lpstr>
      <vt:lpstr>(A) Wider Bandwidth Transmission Methods</vt:lpstr>
      <vt:lpstr>1. Channel utilization</vt:lpstr>
      <vt:lpstr>2. Secondary channel CCA requirements</vt:lpstr>
      <vt:lpstr>3. HE-SIG-A overheads</vt:lpstr>
      <vt:lpstr>4. HE-SIG-B overheads</vt:lpstr>
      <vt:lpstr>Comparisons</vt:lpstr>
      <vt:lpstr>(B) Dynamic HE MU PPDU Reconstruction</vt:lpstr>
      <vt:lpstr>Summary</vt:lpstr>
      <vt:lpstr>Straw poll</vt:lpstr>
      <vt:lpstr>References</vt:lpstr>
      <vt:lpstr>Ref: PPDU BW options of Method A &amp; B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2075</cp:revision>
  <cp:lastPrinted>2016-01-11T10:51:24Z</cp:lastPrinted>
  <dcterms:created xsi:type="dcterms:W3CDTF">2014-04-14T10:59:07Z</dcterms:created>
  <dcterms:modified xsi:type="dcterms:W3CDTF">2016-01-19T12:38:07Z</dcterms:modified>
</cp:coreProperties>
</file>