
<file path=[Content_Types].xml><?xml version="1.0" encoding="utf-8"?>
<Types xmlns="http://schemas.openxmlformats.org/package/2006/content-types">
  <Default Extension="xml" ContentType="application/xml"/>
  <Default Extension="doc" ContentType="application/msword"/>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oleObject"/>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330" r:id="rId3"/>
    <p:sldId id="349" r:id="rId4"/>
    <p:sldId id="350" r:id="rId5"/>
    <p:sldId id="352" r:id="rId6"/>
    <p:sldId id="351" r:id="rId7"/>
    <p:sldId id="353" r:id="rId8"/>
    <p:sldId id="357" r:id="rId9"/>
    <p:sldId id="355" r:id="rId10"/>
    <p:sldId id="356" r:id="rId11"/>
    <p:sldId id="358" r:id="rId12"/>
    <p:sldId id="347"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scaleToFitPaper="1"/>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FFFF"/>
    <a:srgbClr val="FF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27" autoAdjust="0"/>
    <p:restoredTop sz="89868" autoAdjust="0"/>
  </p:normalViewPr>
  <p:slideViewPr>
    <p:cSldViewPr>
      <p:cViewPr varScale="1">
        <p:scale>
          <a:sx n="113" d="100"/>
          <a:sy n="113" d="100"/>
        </p:scale>
        <p:origin x="176" y="73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200" d="100"/>
        <a:sy n="200" d="100"/>
      </p:scale>
      <p:origin x="0" y="0"/>
    </p:cViewPr>
  </p:sorterViewPr>
  <p:notesViewPr>
    <p:cSldViewPr>
      <p:cViewPr varScale="1">
        <p:scale>
          <a:sx n="122" d="100"/>
          <a:sy n="122" d="100"/>
        </p:scale>
        <p:origin x="-2648" y="-68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fi-FI" dirty="0" smtClean="0"/>
              <a:t>doc.: IEEE 802.11-16/0043r0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ko-KR" dirty="0" smtClean="0"/>
              <a:t>Jan 2016</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smtClean="0"/>
              <a:t>John Son et al., WILUS</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fi-FI" dirty="0" smtClean="0"/>
              <a:t>doc.: IEEE 802.11-16/0043r0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ko-KR" dirty="0" smtClean="0"/>
              <a:t>Jan 2016</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John Son et al., WILUS</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fi-FI" dirty="0" smtClean="0"/>
              <a:t>doc.: IEEE 802.11-16/0043r0</a:t>
            </a:r>
            <a:endParaRPr lang="en-US" dirty="0"/>
          </a:p>
        </p:txBody>
      </p:sp>
      <p:sp>
        <p:nvSpPr>
          <p:cNvPr id="5" name="Rectangle 3"/>
          <p:cNvSpPr>
            <a:spLocks noGrp="1" noChangeArrowheads="1"/>
          </p:cNvSpPr>
          <p:nvPr>
            <p:ph type="dt"/>
          </p:nvPr>
        </p:nvSpPr>
        <p:spPr>
          <a:ln/>
        </p:spPr>
        <p:txBody>
          <a:bodyPr/>
          <a:lstStyle/>
          <a:p>
            <a:r>
              <a:rPr lang="en-US" altLang="ko-KR" dirty="0" smtClean="0"/>
              <a:t>Jan 2016</a:t>
            </a:r>
            <a:endParaRPr lang="en-US" dirty="0"/>
          </a:p>
        </p:txBody>
      </p:sp>
      <p:sp>
        <p:nvSpPr>
          <p:cNvPr id="6" name="Rectangle 6"/>
          <p:cNvSpPr>
            <a:spLocks noGrp="1" noChangeArrowheads="1"/>
          </p:cNvSpPr>
          <p:nvPr>
            <p:ph type="ftr"/>
          </p:nvPr>
        </p:nvSpPr>
        <p:spPr>
          <a:ln/>
        </p:spPr>
        <p:txBody>
          <a:bodyPr/>
          <a:lstStyle/>
          <a:p>
            <a:r>
              <a:rPr lang="en-US" dirty="0" smtClean="0"/>
              <a:t>John Son et al., WILUS</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fi-FI" dirty="0" smtClean="0"/>
              <a:t>doc.: IEEE 802.11-16/0043r0</a:t>
            </a:r>
            <a:endParaRPr lang="en-US" dirty="0"/>
          </a:p>
        </p:txBody>
      </p:sp>
      <p:sp>
        <p:nvSpPr>
          <p:cNvPr id="5" name="Date Placeholder 4"/>
          <p:cNvSpPr>
            <a:spLocks noGrp="1"/>
          </p:cNvSpPr>
          <p:nvPr>
            <p:ph type="dt" idx="11"/>
          </p:nvPr>
        </p:nvSpPr>
        <p:spPr/>
        <p:txBody>
          <a:bodyPr/>
          <a:lstStyle/>
          <a:p>
            <a:r>
              <a:rPr lang="en-US" altLang="ko-KR" dirty="0" smtClean="0"/>
              <a:t>Jan 2016</a:t>
            </a:r>
            <a:endParaRPr lang="en-US" dirty="0"/>
          </a:p>
        </p:txBody>
      </p:sp>
      <p:sp>
        <p:nvSpPr>
          <p:cNvPr id="6" name="Footer Placeholder 5"/>
          <p:cNvSpPr>
            <a:spLocks noGrp="1"/>
          </p:cNvSpPr>
          <p:nvPr>
            <p:ph type="ftr" idx="12"/>
          </p:nvPr>
        </p:nvSpPr>
        <p:spPr/>
        <p:txBody>
          <a:bodyPr/>
          <a:lstStyle/>
          <a:p>
            <a:r>
              <a:rPr lang="en-US" dirty="0" smtClean="0"/>
              <a:t>John Son et al., WILUS</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159483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fi-FI" dirty="0" smtClean="0"/>
              <a:t>doc.: IEEE 802.11-16/0043r0</a:t>
            </a:r>
            <a:endParaRPr lang="en-US" dirty="0"/>
          </a:p>
        </p:txBody>
      </p:sp>
      <p:sp>
        <p:nvSpPr>
          <p:cNvPr id="5" name="Date Placeholder 4"/>
          <p:cNvSpPr>
            <a:spLocks noGrp="1"/>
          </p:cNvSpPr>
          <p:nvPr>
            <p:ph type="dt" idx="11"/>
          </p:nvPr>
        </p:nvSpPr>
        <p:spPr/>
        <p:txBody>
          <a:bodyPr/>
          <a:lstStyle/>
          <a:p>
            <a:r>
              <a:rPr lang="en-US" altLang="ko-KR" dirty="0" smtClean="0"/>
              <a:t>Jan 2016</a:t>
            </a:r>
            <a:endParaRPr lang="en-US" dirty="0"/>
          </a:p>
        </p:txBody>
      </p:sp>
      <p:sp>
        <p:nvSpPr>
          <p:cNvPr id="6" name="Footer Placeholder 5"/>
          <p:cNvSpPr>
            <a:spLocks noGrp="1"/>
          </p:cNvSpPr>
          <p:nvPr>
            <p:ph type="ftr" idx="12"/>
          </p:nvPr>
        </p:nvSpPr>
        <p:spPr/>
        <p:txBody>
          <a:bodyPr/>
          <a:lstStyle/>
          <a:p>
            <a:r>
              <a:rPr lang="en-US" dirty="0" smtClean="0"/>
              <a:t>John Son et al., WILUS</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15959685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fi-FI" dirty="0" smtClean="0"/>
              <a:t>doc.: IEEE 802.11-16/0043r0</a:t>
            </a:r>
            <a:endParaRPr lang="en-US" dirty="0"/>
          </a:p>
        </p:txBody>
      </p:sp>
      <p:sp>
        <p:nvSpPr>
          <p:cNvPr id="5" name="Rectangle 3"/>
          <p:cNvSpPr>
            <a:spLocks noGrp="1" noChangeArrowheads="1"/>
          </p:cNvSpPr>
          <p:nvPr>
            <p:ph type="dt"/>
          </p:nvPr>
        </p:nvSpPr>
        <p:spPr>
          <a:ln/>
        </p:spPr>
        <p:txBody>
          <a:bodyPr/>
          <a:lstStyle/>
          <a:p>
            <a:r>
              <a:rPr lang="en-US" altLang="ko-KR" dirty="0" smtClean="0"/>
              <a:t>Jan 2016</a:t>
            </a:r>
            <a:endParaRPr lang="en-US" dirty="0"/>
          </a:p>
        </p:txBody>
      </p:sp>
      <p:sp>
        <p:nvSpPr>
          <p:cNvPr id="6" name="Rectangle 6"/>
          <p:cNvSpPr>
            <a:spLocks noGrp="1" noChangeArrowheads="1"/>
          </p:cNvSpPr>
          <p:nvPr>
            <p:ph type="ftr"/>
          </p:nvPr>
        </p:nvSpPr>
        <p:spPr>
          <a:ln/>
        </p:spPr>
        <p:txBody>
          <a:bodyPr/>
          <a:lstStyle/>
          <a:p>
            <a:r>
              <a:rPr lang="en-US" dirty="0" smtClean="0"/>
              <a:t>John Son et al., WILUS</a:t>
            </a:r>
            <a:endParaRPr lang="en-US" dirty="0"/>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12</a:t>
            </a:fld>
            <a:endParaRPr lang="en-US" dirty="0"/>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0" indent="0"/>
            <a:endParaRPr lang="en-US" dirty="0" smtClean="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ko-KR" dirty="0" smtClean="0"/>
              <a:t>Jan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John Son et al., WILUS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John Son et al., WILUS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Jan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idx="11"/>
          </p:nvPr>
        </p:nvSpPr>
        <p:spPr/>
        <p:txBody>
          <a:bodyPr/>
          <a:lstStyle>
            <a:lvl1pPr>
              <a:defRPr/>
            </a:lvl1pPr>
          </a:lstStyle>
          <a:p>
            <a:r>
              <a:rPr lang="en-GB" dirty="0" smtClean="0"/>
              <a:t>John Son et al., WILUS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Jan 2016</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altLang="ko-KR" dirty="0" smtClean="0"/>
              <a:t>Jan 2016</a:t>
            </a:r>
            <a:endParaRPr lang="en-GB" dirty="0"/>
          </a:p>
        </p:txBody>
      </p:sp>
      <p:sp>
        <p:nvSpPr>
          <p:cNvPr id="6" name="Footer Placeholder 5"/>
          <p:cNvSpPr>
            <a:spLocks noGrp="1"/>
          </p:cNvSpPr>
          <p:nvPr>
            <p:ph type="ftr" idx="11"/>
          </p:nvPr>
        </p:nvSpPr>
        <p:spPr/>
        <p:txBody>
          <a:bodyPr/>
          <a:lstStyle>
            <a:lvl1pPr>
              <a:defRPr/>
            </a:lvl1pPr>
          </a:lstStyle>
          <a:p>
            <a:r>
              <a:rPr lang="en-GB" dirty="0" smtClean="0"/>
              <a:t>John Son et al., WILUS</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altLang="ko-KR" dirty="0" smtClean="0"/>
              <a:t>Jan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John Son et al., WILUS</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ko-KR" dirty="0" smtClean="0"/>
              <a:t>Jan 2016</a:t>
            </a:r>
            <a:endParaRPr lang="en-GB" dirty="0"/>
          </a:p>
        </p:txBody>
      </p:sp>
      <p:sp>
        <p:nvSpPr>
          <p:cNvPr id="4" name="Footer Placeholder 3"/>
          <p:cNvSpPr>
            <a:spLocks noGrp="1"/>
          </p:cNvSpPr>
          <p:nvPr>
            <p:ph type="ftr" idx="11"/>
          </p:nvPr>
        </p:nvSpPr>
        <p:spPr/>
        <p:txBody>
          <a:bodyPr/>
          <a:lstStyle>
            <a:lvl1pPr>
              <a:defRPr/>
            </a:lvl1pPr>
          </a:lstStyle>
          <a:p>
            <a:r>
              <a:rPr lang="en-GB" dirty="0" smtClean="0"/>
              <a:t>John Son et al., WILUS</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dirty="0" smtClean="0"/>
              <a:t>Jan 2016</a:t>
            </a:r>
            <a:endParaRPr lang="en-GB" dirty="0"/>
          </a:p>
        </p:txBody>
      </p:sp>
      <p:sp>
        <p:nvSpPr>
          <p:cNvPr id="3" name="Footer Placeholder 2"/>
          <p:cNvSpPr>
            <a:spLocks noGrp="1"/>
          </p:cNvSpPr>
          <p:nvPr>
            <p:ph type="ftr" idx="11"/>
          </p:nvPr>
        </p:nvSpPr>
        <p:spPr/>
        <p:txBody>
          <a:bodyPr/>
          <a:lstStyle>
            <a:lvl1pPr>
              <a:defRPr/>
            </a:lvl1pPr>
          </a:lstStyle>
          <a:p>
            <a:r>
              <a:rPr lang="en-GB" dirty="0" smtClean="0"/>
              <a:t>John Son et al., WILUS</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altLang="ko-KR" dirty="0" smtClean="0"/>
              <a:t>Jan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John Son et al., WILUS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altLang="ko-KR" dirty="0" smtClean="0"/>
              <a:t>Jan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John Son et al., WILUS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Jan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John Son et al., WILUS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802.11-16/0043r</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oleObject" Target="../embeddings/Microsoft_Word_97_-_2004_Document1.doc"/><Relationship Id="rId6"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ko-KR" dirty="0" smtClean="0"/>
              <a:t>Jan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John Son et al., WILUS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836712"/>
            <a:ext cx="7772400" cy="1066800"/>
          </a:xfrm>
          <a:ln/>
        </p:spPr>
        <p:txBody>
          <a:bodyPr/>
          <a:lstStyle/>
          <a:p>
            <a:r>
              <a:rPr lang="en-US" sz="2800" dirty="0" smtClean="0"/>
              <a:t>Clarification of SFD Texts</a:t>
            </a:r>
            <a:endParaRPr lang="en-US" sz="2800" dirty="0"/>
          </a:p>
        </p:txBody>
      </p:sp>
      <p:sp>
        <p:nvSpPr>
          <p:cNvPr id="3074" name="Rectangle 2"/>
          <p:cNvSpPr>
            <a:spLocks noGrp="1" noChangeArrowheads="1"/>
          </p:cNvSpPr>
          <p:nvPr>
            <p:ph type="body" idx="1"/>
          </p:nvPr>
        </p:nvSpPr>
        <p:spPr>
          <a:xfrm>
            <a:off x="611560" y="195200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a:t>
            </a:r>
            <a:r>
              <a:rPr lang="en-GB" sz="2000" b="0" smtClean="0"/>
              <a:t>2016-01-18</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844977084"/>
              </p:ext>
            </p:extLst>
          </p:nvPr>
        </p:nvGraphicFramePr>
        <p:xfrm>
          <a:off x="695399" y="3224213"/>
          <a:ext cx="7693025" cy="2395537"/>
        </p:xfrm>
        <a:graphic>
          <a:graphicData uri="http://schemas.openxmlformats.org/presentationml/2006/ole">
            <mc:AlternateContent xmlns:mc="http://schemas.openxmlformats.org/markup-compatibility/2006">
              <mc:Choice xmlns:v="urn:schemas-microsoft-com:vml" Requires="v">
                <p:oleObj spid="_x0000_s3890" name="Document" r:id="rId5" imgW="8255000" imgH="2540000" progId="Word.Document.8">
                  <p:embed/>
                </p:oleObj>
              </mc:Choice>
              <mc:Fallback>
                <p:oleObj name="Document" r:id="rId5" imgW="8255000" imgH="2540000" progId="Word.Document.8">
                  <p:embed/>
                  <p:pic>
                    <p:nvPicPr>
                      <p:cNvPr id="0" name="Picture 3"/>
                      <p:cNvPicPr>
                        <a:picLocks noChangeAspect="1" noChangeArrowheads="1"/>
                      </p:cNvPicPr>
                      <p:nvPr/>
                    </p:nvPicPr>
                    <p:blipFill>
                      <a:blip r:embed="rId6"/>
                      <a:srcRect/>
                      <a:stretch>
                        <a:fillRect/>
                      </a:stretch>
                    </p:blipFill>
                    <p:spPr bwMode="auto">
                      <a:xfrm>
                        <a:off x="695399" y="3224213"/>
                        <a:ext cx="7693025" cy="2395537"/>
                      </a:xfrm>
                      <a:prstGeom prst="rect">
                        <a:avLst/>
                      </a:prstGeom>
                      <a:noFill/>
                      <a:extLst>
                        <a:ext uri="{909E8E84-426E-40dd-AFC4-6F175D3DCCD1}">
                          <a14:hiddenFill xmlns=""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42088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a:t>
            </a:r>
            <a:r>
              <a:rPr lang="en-US" dirty="0" smtClean="0"/>
              <a:t>. Fragmentation (TB)</a:t>
            </a:r>
            <a:endParaRPr lang="en-US" dirty="0"/>
          </a:p>
        </p:txBody>
      </p:sp>
      <p:sp>
        <p:nvSpPr>
          <p:cNvPr id="3" name="Content Placeholder 2"/>
          <p:cNvSpPr>
            <a:spLocks noGrp="1"/>
          </p:cNvSpPr>
          <p:nvPr>
            <p:ph idx="1"/>
          </p:nvPr>
        </p:nvSpPr>
        <p:spPr>
          <a:xfrm>
            <a:off x="685800" y="1628800"/>
            <a:ext cx="7770813" cy="4846613"/>
          </a:xfrm>
        </p:spPr>
        <p:txBody>
          <a:bodyPr>
            <a:normAutofit fontScale="92500" lnSpcReduction="20000"/>
          </a:bodyPr>
          <a:lstStyle/>
          <a:p>
            <a:pPr>
              <a:buFont typeface="Arial" charset="0"/>
              <a:buChar char="•"/>
            </a:pPr>
            <a:r>
              <a:rPr lang="en-GB" dirty="0" smtClean="0"/>
              <a:t>4.2 DL MU operation</a:t>
            </a:r>
          </a:p>
          <a:p>
            <a:pPr lvl="1">
              <a:buFont typeface="Arial" charset="0"/>
              <a:buChar char="•"/>
            </a:pPr>
            <a:r>
              <a:rPr lang="en-GB" dirty="0"/>
              <a:t>In a HE MU PPDU, at most one A-MPDU is allowed to contain one or more MPDUs that solicit an immediate response, except when an immediate response is carried in HE TB UL PPDU. In such case, one or more A-MPDUs are allowed to contain one or more MPDUs that solicit an immediate response carried in an HE </a:t>
            </a:r>
            <a:r>
              <a:rPr lang="en-GB" dirty="0">
                <a:solidFill>
                  <a:srgbClr val="FF0000"/>
                </a:solidFill>
              </a:rPr>
              <a:t>TB</a:t>
            </a:r>
            <a:r>
              <a:rPr lang="en-GB" dirty="0"/>
              <a:t> UL PPDU.</a:t>
            </a:r>
          </a:p>
          <a:p>
            <a:pPr>
              <a:buFont typeface="Arial" charset="0"/>
              <a:buChar char="•"/>
            </a:pPr>
            <a:endParaRPr lang="en-GB" dirty="0"/>
          </a:p>
          <a:p>
            <a:pPr>
              <a:buFont typeface="Arial" charset="0"/>
              <a:buChar char="•"/>
            </a:pPr>
            <a:endParaRPr lang="en-GB" u="sng" dirty="0" smtClean="0"/>
          </a:p>
          <a:p>
            <a:pPr>
              <a:buFont typeface="Arial" charset="0"/>
              <a:buChar char="•"/>
            </a:pPr>
            <a:r>
              <a:rPr lang="en-GB" u="sng" dirty="0"/>
              <a:t>It seems that the word </a:t>
            </a:r>
            <a:r>
              <a:rPr lang="en-GB" u="sng" dirty="0" smtClean="0"/>
              <a:t>“TB” </a:t>
            </a:r>
            <a:r>
              <a:rPr lang="en-GB" u="sng" dirty="0"/>
              <a:t>is </a:t>
            </a:r>
            <a:r>
              <a:rPr lang="en-GB" u="sng" dirty="0" smtClean="0"/>
              <a:t>typo, and needs to be deleted.</a:t>
            </a:r>
            <a:endParaRPr lang="en-GB" u="sng" dirty="0"/>
          </a:p>
          <a:p>
            <a:pPr>
              <a:buFont typeface="Arial" charset="0"/>
              <a:buChar char="•"/>
            </a:pPr>
            <a:r>
              <a:rPr lang="en-GB" u="sng" dirty="0" smtClean="0"/>
              <a:t>Proposal:</a:t>
            </a:r>
          </a:p>
          <a:p>
            <a:pPr>
              <a:buFont typeface="Arial" charset="0"/>
              <a:buChar char="•"/>
            </a:pPr>
            <a:r>
              <a:rPr lang="en-GB" u="sng" dirty="0" smtClean="0"/>
              <a:t>4.2 DL MU operation</a:t>
            </a:r>
          </a:p>
          <a:p>
            <a:pPr lvl="1">
              <a:buFont typeface="Arial" charset="0"/>
              <a:buChar char="•"/>
            </a:pPr>
            <a:r>
              <a:rPr lang="en-GB" dirty="0"/>
              <a:t>In a HE MU PPDU, at most one A-MPDU is allowed to contain one or more MPDUs that solicit an immediate response, except when an immediate response is carried in HE TB UL PPDU. In such case, one or more A-MPDUs are allowed to contain one or more MPDUs that solicit an immediate response carried in an HE </a:t>
            </a:r>
            <a:r>
              <a:rPr lang="en-GB" strike="sngStrike" dirty="0">
                <a:solidFill>
                  <a:srgbClr val="FF0000"/>
                </a:solidFill>
              </a:rPr>
              <a:t>TB</a:t>
            </a:r>
            <a:r>
              <a:rPr lang="en-GB" dirty="0"/>
              <a:t> UL PPDU.</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smtClean="0"/>
              <a:t>John Son et al., WILUS</a:t>
            </a:r>
            <a:endParaRPr lang="en-GB" dirty="0"/>
          </a:p>
        </p:txBody>
      </p:sp>
      <p:sp>
        <p:nvSpPr>
          <p:cNvPr id="6" name="Date Placeholder 5"/>
          <p:cNvSpPr>
            <a:spLocks noGrp="1"/>
          </p:cNvSpPr>
          <p:nvPr>
            <p:ph type="dt" idx="15"/>
          </p:nvPr>
        </p:nvSpPr>
        <p:spPr/>
        <p:txBody>
          <a:bodyPr/>
          <a:lstStyle/>
          <a:p>
            <a:r>
              <a:rPr lang="en-US" altLang="ko-KR" dirty="0" smtClean="0"/>
              <a:t>Jan 2016</a:t>
            </a:r>
            <a:endParaRPr lang="en-GB" dirty="0"/>
          </a:p>
        </p:txBody>
      </p:sp>
    </p:spTree>
    <p:extLst>
      <p:ext uri="{BB962C8B-B14F-4D97-AF65-F5344CB8AC3E}">
        <p14:creationId xmlns:p14="http://schemas.microsoft.com/office/powerpoint/2010/main" val="1088716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pPr marL="342900" lvl="1" indent="-342900">
              <a:spcBef>
                <a:spcPts val="600"/>
              </a:spcBef>
              <a:buFont typeface="Arial" charset="0"/>
              <a:buChar char="•"/>
            </a:pPr>
            <a:r>
              <a:rPr lang="en-US" dirty="0"/>
              <a:t>Do you agree to </a:t>
            </a:r>
            <a:r>
              <a:rPr lang="en-US" dirty="0" smtClean="0"/>
              <a:t>change the texts in 11ax SFD as proposed in pages 3~10 in this slide ?</a:t>
            </a:r>
          </a:p>
          <a:p>
            <a:pPr marL="742950" lvl="2" indent="-342900">
              <a:spcBef>
                <a:spcPts val="600"/>
              </a:spcBef>
              <a:buFont typeface="Arial" charset="0"/>
              <a:buChar char="•"/>
            </a:pPr>
            <a:r>
              <a:rPr lang="en-US" sz="1400" dirty="0" smtClean="0"/>
              <a:t>(page 3) 1. L_LENGTH mod 3</a:t>
            </a:r>
          </a:p>
          <a:p>
            <a:pPr marL="742950" lvl="2" indent="-342900">
              <a:spcBef>
                <a:spcPts val="600"/>
              </a:spcBef>
              <a:buFont typeface="Arial" charset="0"/>
              <a:buChar char="•"/>
            </a:pPr>
            <a:r>
              <a:rPr lang="en-US" sz="1400" dirty="0" smtClean="0"/>
              <a:t>(page 4) 2. HE-SIG-A (number of tones)</a:t>
            </a:r>
          </a:p>
          <a:p>
            <a:pPr marL="742950" lvl="2" indent="-342900">
              <a:spcBef>
                <a:spcPts val="600"/>
              </a:spcBef>
              <a:buFont typeface="Arial" charset="0"/>
              <a:buChar char="•"/>
            </a:pPr>
            <a:r>
              <a:rPr lang="en-US" sz="1400" dirty="0" smtClean="0"/>
              <a:t>(page 5) 3. HE-SIG-A (location)</a:t>
            </a:r>
          </a:p>
          <a:p>
            <a:pPr marL="742950" lvl="2" indent="-342900">
              <a:spcBef>
                <a:spcPts val="600"/>
              </a:spcBef>
              <a:buFont typeface="Arial" charset="0"/>
              <a:buChar char="•"/>
            </a:pPr>
            <a:r>
              <a:rPr lang="en-US" sz="1400" dirty="0" smtClean="0"/>
              <a:t>(page 6) 4. HE-SIG-A (repetition mode)</a:t>
            </a:r>
          </a:p>
          <a:p>
            <a:pPr marL="742950" lvl="2" indent="-342900">
              <a:spcBef>
                <a:spcPts val="600"/>
              </a:spcBef>
              <a:buFont typeface="Arial" charset="0"/>
              <a:buChar char="•"/>
            </a:pPr>
            <a:r>
              <a:rPr lang="en-US" sz="1400" dirty="0" smtClean="0"/>
              <a:t>(page 7) 5. HE-SIG-B (CRC/Tail)</a:t>
            </a:r>
          </a:p>
          <a:p>
            <a:pPr marL="742950" lvl="2" indent="-342900">
              <a:spcBef>
                <a:spcPts val="600"/>
              </a:spcBef>
              <a:buFont typeface="Arial" charset="0"/>
              <a:buChar char="•"/>
            </a:pPr>
            <a:r>
              <a:rPr lang="en-US" sz="1400" dirty="0" smtClean="0"/>
              <a:t>(page 8) 6. HE LTF (in SP1)</a:t>
            </a:r>
          </a:p>
          <a:p>
            <a:pPr marL="742950" lvl="2" indent="-342900">
              <a:spcBef>
                <a:spcPts val="600"/>
              </a:spcBef>
              <a:buFont typeface="Arial" charset="0"/>
              <a:buChar char="•"/>
            </a:pPr>
            <a:r>
              <a:rPr lang="en-US" sz="1400" dirty="0" smtClean="0"/>
              <a:t>(page 9) 7. Cascading</a:t>
            </a:r>
          </a:p>
          <a:p>
            <a:pPr marL="742950" lvl="2" indent="-342900">
              <a:spcBef>
                <a:spcPts val="600"/>
              </a:spcBef>
              <a:buFont typeface="Arial" charset="0"/>
              <a:buChar char="•"/>
            </a:pPr>
            <a:r>
              <a:rPr lang="en-US" sz="1400" dirty="0" smtClean="0"/>
              <a:t>(page 10) 8. Fragmentation (TB)</a:t>
            </a:r>
          </a:p>
          <a:p>
            <a:pPr marL="742950" lvl="2" indent="-342900">
              <a:spcBef>
                <a:spcPts val="600"/>
              </a:spcBef>
              <a:buFont typeface="Arial" charset="0"/>
              <a:buChar char="•"/>
            </a:pPr>
            <a:endParaRPr lang="en-US" sz="1400" dirty="0" smtClean="0"/>
          </a:p>
          <a:p>
            <a:pPr marL="742950" lvl="2" indent="-342900">
              <a:spcBef>
                <a:spcPts val="600"/>
              </a:spcBef>
              <a:buFont typeface="Arial" charset="0"/>
              <a:buChar char="•"/>
            </a:pPr>
            <a:r>
              <a:rPr lang="en-US" sz="1400" dirty="0" smtClean="0"/>
              <a:t>Y/N/A</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smtClean="0"/>
              <a:t>John Son et al., WILUS</a:t>
            </a:r>
            <a:endParaRPr lang="en-GB" dirty="0"/>
          </a:p>
        </p:txBody>
      </p:sp>
      <p:sp>
        <p:nvSpPr>
          <p:cNvPr id="6" name="Date Placeholder 5"/>
          <p:cNvSpPr>
            <a:spLocks noGrp="1"/>
          </p:cNvSpPr>
          <p:nvPr>
            <p:ph type="dt" idx="15"/>
          </p:nvPr>
        </p:nvSpPr>
        <p:spPr/>
        <p:txBody>
          <a:bodyPr/>
          <a:lstStyle/>
          <a:p>
            <a:r>
              <a:rPr lang="en-US" altLang="ko-KR" dirty="0" smtClean="0"/>
              <a:t>Jan 2016</a:t>
            </a:r>
            <a:endParaRPr lang="en-GB" dirty="0"/>
          </a:p>
        </p:txBody>
      </p:sp>
    </p:spTree>
    <p:extLst>
      <p:ext uri="{BB962C8B-B14F-4D97-AF65-F5344CB8AC3E}">
        <p14:creationId xmlns:p14="http://schemas.microsoft.com/office/powerpoint/2010/main" val="780385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ko-KR" dirty="0" smtClean="0"/>
              <a:t>Jan 2016</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dirty="0" smtClean="0"/>
              <a:t>John Son et al., WILUS</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12</a:t>
            </a:fld>
            <a:endParaRPr lang="en-GB" dirty="0"/>
          </a:p>
        </p:txBody>
      </p:sp>
      <p:sp>
        <p:nvSpPr>
          <p:cNvPr id="11266" name="Rectangle 2"/>
          <p:cNvSpPr>
            <a:spLocks noGrp="1" noChangeArrowheads="1"/>
          </p:cNvSpPr>
          <p:nvPr>
            <p:ph type="body" idx="1"/>
          </p:nvPr>
        </p:nvSpPr>
        <p:spPr>
          <a:xfrm>
            <a:off x="685800" y="1628800"/>
            <a:ext cx="7772400" cy="4752528"/>
          </a:xfrm>
          <a:solidFill>
            <a:schemeClr val="bg1"/>
          </a:solidFill>
          <a:ln/>
        </p:spPr>
        <p:txBody>
          <a:bodyPr>
            <a:normAutofit/>
          </a:bodyPr>
          <a:lstStyle/>
          <a:p>
            <a:pPr marL="0" lvl="1" indent="0">
              <a:spcBef>
                <a:spcPts val="600"/>
              </a:spcBef>
            </a:pPr>
            <a:r>
              <a:rPr lang="en-US" altLang="ko-KR" dirty="0" smtClean="0"/>
              <a:t>[1] 11-15/0132r13, Spec Framework Doc</a:t>
            </a:r>
          </a:p>
        </p:txBody>
      </p:sp>
      <p:sp>
        <p:nvSpPr>
          <p:cNvPr id="9" name="Title 1"/>
          <p:cNvSpPr>
            <a:spLocks noGrp="1"/>
          </p:cNvSpPr>
          <p:nvPr>
            <p:ph type="title"/>
          </p:nvPr>
        </p:nvSpPr>
        <p:spPr>
          <a:xfrm>
            <a:off x="685800" y="685800"/>
            <a:ext cx="7770813" cy="1065213"/>
          </a:xfrm>
        </p:spPr>
        <p:txBody>
          <a:bodyPr/>
          <a:lstStyle/>
          <a:p>
            <a:r>
              <a:rPr lang="en-US" dirty="0" smtClean="0"/>
              <a:t>References</a:t>
            </a:r>
            <a:endParaRPr lang="en-US" dirty="0"/>
          </a:p>
        </p:txBody>
      </p:sp>
    </p:spTree>
    <p:extLst>
      <p:ext uri="{BB962C8B-B14F-4D97-AF65-F5344CB8AC3E}">
        <p14:creationId xmlns:p14="http://schemas.microsoft.com/office/powerpoint/2010/main" val="36089006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Backgrounds</a:t>
            </a:r>
            <a:endParaRPr lang="en-US" dirty="0"/>
          </a:p>
        </p:txBody>
      </p:sp>
      <p:sp>
        <p:nvSpPr>
          <p:cNvPr id="3" name="Content Placeholder 2"/>
          <p:cNvSpPr>
            <a:spLocks noGrp="1"/>
          </p:cNvSpPr>
          <p:nvPr>
            <p:ph idx="1"/>
          </p:nvPr>
        </p:nvSpPr>
        <p:spPr>
          <a:xfrm>
            <a:off x="685800" y="1981200"/>
            <a:ext cx="7856538" cy="4113213"/>
          </a:xfrm>
        </p:spPr>
        <p:txBody>
          <a:bodyPr>
            <a:normAutofit/>
          </a:bodyPr>
          <a:lstStyle/>
          <a:p>
            <a:pPr>
              <a:buFont typeface="Arial"/>
              <a:buChar char="•"/>
            </a:pPr>
            <a:r>
              <a:rPr lang="en-US" dirty="0" smtClean="0"/>
              <a:t>This slide proposes several clarifications on </a:t>
            </a:r>
            <a:r>
              <a:rPr lang="en-US" dirty="0" err="1" smtClean="0"/>
              <a:t>TGax</a:t>
            </a:r>
            <a:r>
              <a:rPr lang="en-US" dirty="0" smtClean="0"/>
              <a:t> SFD[1] texts.</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John Son et al., WILUS</a:t>
            </a:r>
            <a:endParaRPr lang="en-GB" dirty="0"/>
          </a:p>
        </p:txBody>
      </p:sp>
      <p:sp>
        <p:nvSpPr>
          <p:cNvPr id="6" name="Date Placeholder 5"/>
          <p:cNvSpPr>
            <a:spLocks noGrp="1"/>
          </p:cNvSpPr>
          <p:nvPr>
            <p:ph type="dt" idx="15"/>
          </p:nvPr>
        </p:nvSpPr>
        <p:spPr/>
        <p:txBody>
          <a:bodyPr/>
          <a:lstStyle/>
          <a:p>
            <a:r>
              <a:rPr lang="en-US" altLang="ko-KR" dirty="0" smtClean="0"/>
              <a:t>Jan 2016</a:t>
            </a:r>
            <a:endParaRPr lang="en-GB" dirty="0"/>
          </a:p>
        </p:txBody>
      </p:sp>
    </p:spTree>
    <p:extLst>
      <p:ext uri="{BB962C8B-B14F-4D97-AF65-F5344CB8AC3E}">
        <p14:creationId xmlns:p14="http://schemas.microsoft.com/office/powerpoint/2010/main" val="11885348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L_LENGTH mod 3</a:t>
            </a:r>
            <a:endParaRPr lang="en-US" dirty="0"/>
          </a:p>
        </p:txBody>
      </p:sp>
      <p:sp>
        <p:nvSpPr>
          <p:cNvPr id="3" name="Content Placeholder 2"/>
          <p:cNvSpPr>
            <a:spLocks noGrp="1"/>
          </p:cNvSpPr>
          <p:nvPr>
            <p:ph idx="1"/>
          </p:nvPr>
        </p:nvSpPr>
        <p:spPr>
          <a:xfrm>
            <a:off x="685800" y="1981200"/>
            <a:ext cx="7770813" cy="4494213"/>
          </a:xfrm>
        </p:spPr>
        <p:txBody>
          <a:bodyPr>
            <a:normAutofit fontScale="77500" lnSpcReduction="20000"/>
          </a:bodyPr>
          <a:lstStyle/>
          <a:p>
            <a:pPr>
              <a:buFont typeface="Arial" charset="0"/>
              <a:buChar char="•"/>
            </a:pPr>
            <a:r>
              <a:rPr lang="en-GB" dirty="0" smtClean="0"/>
              <a:t>3.2.1 General</a:t>
            </a:r>
          </a:p>
          <a:p>
            <a:pPr lvl="1">
              <a:buFont typeface="Arial" charset="0"/>
              <a:buChar char="•"/>
            </a:pPr>
            <a:r>
              <a:rPr lang="en-GB" dirty="0" smtClean="0"/>
              <a:t>The </a:t>
            </a:r>
            <a:r>
              <a:rPr lang="en-GB" dirty="0"/>
              <a:t>signaling of the three preamble formats is illustrated in Figure 1</a:t>
            </a:r>
            <a:r>
              <a:rPr lang="en-GB" dirty="0" smtClean="0"/>
              <a:t>.</a:t>
            </a:r>
          </a:p>
          <a:p>
            <a:pPr lvl="2">
              <a:buFont typeface="Arial" charset="0"/>
              <a:buChar char="•"/>
            </a:pPr>
            <a:r>
              <a:rPr lang="en-GB" dirty="0" smtClean="0"/>
              <a:t>LSIG length set as </a:t>
            </a:r>
            <a:r>
              <a:rPr lang="en-GB" b="1" dirty="0" smtClean="0">
                <a:solidFill>
                  <a:srgbClr val="0070C0"/>
                </a:solidFill>
              </a:rPr>
              <a:t>mod3=1 means SU format</a:t>
            </a:r>
            <a:r>
              <a:rPr lang="en-GB" dirty="0" smtClean="0"/>
              <a:t>. Set as </a:t>
            </a:r>
            <a:r>
              <a:rPr lang="en-GB" b="1" dirty="0" smtClean="0">
                <a:solidFill>
                  <a:srgbClr val="0070C0"/>
                </a:solidFill>
              </a:rPr>
              <a:t>mod3=2 means either MU format or extended range SU format</a:t>
            </a:r>
          </a:p>
          <a:p>
            <a:pPr marL="457200" lvl="1" indent="0"/>
            <a:r>
              <a:rPr lang="en-GB" b="1" dirty="0" smtClean="0">
                <a:solidFill>
                  <a:schemeClr val="tx1"/>
                </a:solidFill>
              </a:rPr>
              <a:t>...</a:t>
            </a:r>
            <a:endParaRPr lang="en-GB" dirty="0" smtClean="0">
              <a:solidFill>
                <a:schemeClr val="tx1"/>
              </a:solidFill>
            </a:endParaRPr>
          </a:p>
          <a:p>
            <a:pPr>
              <a:buFont typeface="Arial" charset="0"/>
              <a:buChar char="•"/>
            </a:pPr>
            <a:r>
              <a:rPr lang="en-GB" dirty="0" smtClean="0"/>
              <a:t>3.2.3 L-SIG and repeated L-SIG</a:t>
            </a:r>
          </a:p>
          <a:p>
            <a:pPr lvl="1">
              <a:buFont typeface="Arial" charset="0"/>
              <a:buChar char="•"/>
            </a:pPr>
            <a:r>
              <a:rPr lang="en-GB" dirty="0" smtClean="0"/>
              <a:t>In </a:t>
            </a:r>
            <a:r>
              <a:rPr lang="en-GB" dirty="0"/>
              <a:t>L-SIG, the L_LENGTH field is set to a value not divisible by 3. </a:t>
            </a:r>
            <a:r>
              <a:rPr lang="en-GB" dirty="0">
                <a:solidFill>
                  <a:srgbClr val="FF0000"/>
                </a:solidFill>
              </a:rPr>
              <a:t>The value of L_LENGTH mod 3 will be used for signaling of one bit of TBD information</a:t>
            </a:r>
            <a:r>
              <a:rPr lang="en-GB" dirty="0" smtClean="0">
                <a:solidFill>
                  <a:srgbClr val="FF0000"/>
                </a:solidFill>
              </a:rPr>
              <a:t>.</a:t>
            </a:r>
            <a:endParaRPr lang="en-GB" dirty="0" smtClean="0"/>
          </a:p>
          <a:p>
            <a:pPr>
              <a:buFont typeface="Arial" charset="0"/>
              <a:buChar char="•"/>
            </a:pPr>
            <a:endParaRPr lang="en-GB" u="sng" dirty="0" smtClean="0"/>
          </a:p>
          <a:p>
            <a:pPr>
              <a:buFont typeface="Arial" charset="0"/>
              <a:buChar char="•"/>
            </a:pPr>
            <a:r>
              <a:rPr lang="en-GB" u="sng" dirty="0" smtClean="0"/>
              <a:t>It seems that the texts in 3.2.1 clarify the usage of values of L_LENGTH mod 3 in 3.2.3. </a:t>
            </a:r>
          </a:p>
          <a:p>
            <a:pPr>
              <a:buFont typeface="Arial" charset="0"/>
              <a:buChar char="•"/>
            </a:pPr>
            <a:r>
              <a:rPr lang="en-GB" u="sng" dirty="0" smtClean="0"/>
              <a:t>Proposal:</a:t>
            </a:r>
          </a:p>
          <a:p>
            <a:pPr>
              <a:buFont typeface="Arial" charset="0"/>
              <a:buChar char="•"/>
            </a:pPr>
            <a:r>
              <a:rPr lang="en-GB" dirty="0"/>
              <a:t>3.2.3 L-SIG and repeated L-SIG</a:t>
            </a:r>
          </a:p>
          <a:p>
            <a:pPr lvl="1">
              <a:buFont typeface="Arial" charset="0"/>
              <a:buChar char="•"/>
            </a:pPr>
            <a:r>
              <a:rPr lang="en-GB" dirty="0"/>
              <a:t>In L-SIG, the L_LENGTH field is set to a value not divisible by 3. </a:t>
            </a:r>
            <a:r>
              <a:rPr lang="en-GB" strike="sngStrike" dirty="0">
                <a:solidFill>
                  <a:srgbClr val="FF0000"/>
                </a:solidFill>
              </a:rPr>
              <a:t>The value of L_LENGTH mod 3 will be used for signaling of one bit of TBD information</a:t>
            </a:r>
            <a:r>
              <a:rPr lang="en-GB" strike="sngStrike" dirty="0" smtClean="0">
                <a:solidFill>
                  <a:srgbClr val="FF0000"/>
                </a:solidFill>
              </a:rPr>
              <a:t>.</a:t>
            </a:r>
            <a:endParaRPr lang="en-US" dirty="0" smtClean="0"/>
          </a:p>
          <a:p>
            <a:pPr>
              <a:buFont typeface="Arial" charset="0"/>
              <a:buChar char="•"/>
            </a:pP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John Son et al., WILUS</a:t>
            </a:r>
            <a:endParaRPr lang="en-GB" dirty="0"/>
          </a:p>
        </p:txBody>
      </p:sp>
      <p:sp>
        <p:nvSpPr>
          <p:cNvPr id="6" name="Date Placeholder 5"/>
          <p:cNvSpPr>
            <a:spLocks noGrp="1"/>
          </p:cNvSpPr>
          <p:nvPr>
            <p:ph type="dt" idx="15"/>
          </p:nvPr>
        </p:nvSpPr>
        <p:spPr/>
        <p:txBody>
          <a:bodyPr/>
          <a:lstStyle/>
          <a:p>
            <a:r>
              <a:rPr lang="en-US" altLang="ko-KR" dirty="0" smtClean="0"/>
              <a:t>Jan 2016</a:t>
            </a:r>
            <a:endParaRPr lang="en-GB" dirty="0"/>
          </a:p>
        </p:txBody>
      </p:sp>
    </p:spTree>
    <p:extLst>
      <p:ext uri="{BB962C8B-B14F-4D97-AF65-F5344CB8AC3E}">
        <p14:creationId xmlns:p14="http://schemas.microsoft.com/office/powerpoint/2010/main" val="949318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HE-SIG-A (number of tones)</a:t>
            </a:r>
            <a:endParaRPr lang="en-US" dirty="0"/>
          </a:p>
        </p:txBody>
      </p:sp>
      <p:sp>
        <p:nvSpPr>
          <p:cNvPr id="3" name="Content Placeholder 2"/>
          <p:cNvSpPr>
            <a:spLocks noGrp="1"/>
          </p:cNvSpPr>
          <p:nvPr>
            <p:ph idx="1"/>
          </p:nvPr>
        </p:nvSpPr>
        <p:spPr>
          <a:xfrm>
            <a:off x="685800" y="1981200"/>
            <a:ext cx="7770813" cy="4494213"/>
          </a:xfrm>
        </p:spPr>
        <p:txBody>
          <a:bodyPr>
            <a:normAutofit fontScale="70000" lnSpcReduction="20000"/>
          </a:bodyPr>
          <a:lstStyle/>
          <a:p>
            <a:pPr>
              <a:buFont typeface="Arial" charset="0"/>
              <a:buChar char="•"/>
            </a:pPr>
            <a:r>
              <a:rPr lang="en-GB" dirty="0" smtClean="0"/>
              <a:t>3.2.1 General</a:t>
            </a:r>
          </a:p>
          <a:p>
            <a:pPr lvl="1">
              <a:buFont typeface="Arial" charset="0"/>
              <a:buChar char="•"/>
            </a:pPr>
            <a:r>
              <a:rPr lang="en-GB" dirty="0" smtClean="0"/>
              <a:t>An HE PPDU has </a:t>
            </a:r>
            <a:r>
              <a:rPr lang="en-GB" dirty="0" smtClean="0">
                <a:solidFill>
                  <a:srgbClr val="0070C0"/>
                </a:solidFill>
              </a:rPr>
              <a:t>4 extra subcarriers</a:t>
            </a:r>
            <a:r>
              <a:rPr lang="en-GB" dirty="0" smtClean="0"/>
              <a:t>, two at each edge of each 20MHz sub-channel for the L-SIG, RL-SIG, HE-SIG-A and HE-SIG-B fields: ...</a:t>
            </a:r>
          </a:p>
          <a:p>
            <a:pPr lvl="1">
              <a:buFont typeface="Arial" charset="0"/>
              <a:buChar char="•"/>
            </a:pPr>
            <a:endParaRPr lang="en-GB" dirty="0" smtClean="0"/>
          </a:p>
          <a:p>
            <a:pPr>
              <a:buFont typeface="Arial" charset="0"/>
              <a:buChar char="•"/>
            </a:pPr>
            <a:r>
              <a:rPr lang="en-GB" dirty="0" smtClean="0"/>
              <a:t>3.2.4 HE-SIG-A</a:t>
            </a:r>
          </a:p>
          <a:p>
            <a:pPr lvl="1">
              <a:buFont typeface="Arial" charset="0"/>
              <a:buChar char="•"/>
            </a:pPr>
            <a:r>
              <a:rPr lang="en-GB" dirty="0" smtClean="0"/>
              <a:t>HE-SIG-A is present in all 11ax packets and is two OFDM symbols long when it uses MCS0</a:t>
            </a:r>
          </a:p>
          <a:p>
            <a:pPr lvl="2">
              <a:buFont typeface="Arial" charset="0"/>
              <a:buChar char="•"/>
            </a:pPr>
            <a:r>
              <a:rPr lang="en-GB" dirty="0" smtClean="0"/>
              <a:t>Information bits in HE-SIG-A are jointly encoded as in VHT-SIG-A </a:t>
            </a:r>
            <a:r>
              <a:rPr lang="en-GB" dirty="0" smtClean="0">
                <a:solidFill>
                  <a:srgbClr val="FF0000"/>
                </a:solidFill>
              </a:rPr>
              <a:t>(using 48 tones or 52 tones is TBD)</a:t>
            </a:r>
            <a:r>
              <a:rPr lang="en-GB" dirty="0" smtClean="0"/>
              <a:t>.</a:t>
            </a:r>
          </a:p>
          <a:p>
            <a:pPr>
              <a:buFont typeface="Arial" charset="0"/>
              <a:buChar char="•"/>
            </a:pPr>
            <a:endParaRPr lang="en-GB" u="sng" dirty="0" smtClean="0"/>
          </a:p>
          <a:p>
            <a:pPr>
              <a:buFont typeface="Arial" charset="0"/>
              <a:buChar char="•"/>
            </a:pPr>
            <a:r>
              <a:rPr lang="en-GB" u="sng" dirty="0"/>
              <a:t>It seems that the </a:t>
            </a:r>
            <a:r>
              <a:rPr lang="en-GB" u="sng" dirty="0" smtClean="0"/>
              <a:t>texts </a:t>
            </a:r>
            <a:r>
              <a:rPr lang="en-GB" u="sng" dirty="0"/>
              <a:t>in 3.2.1 clarify the </a:t>
            </a:r>
            <a:r>
              <a:rPr lang="en-GB" u="sng" dirty="0" smtClean="0"/>
              <a:t>number of tones in HE-SIG-A in </a:t>
            </a:r>
            <a:r>
              <a:rPr lang="en-GB" u="sng" dirty="0"/>
              <a:t>3.2.3. </a:t>
            </a:r>
          </a:p>
          <a:p>
            <a:pPr>
              <a:buFont typeface="Arial" charset="0"/>
              <a:buChar char="•"/>
            </a:pPr>
            <a:r>
              <a:rPr lang="en-GB" u="sng" dirty="0" smtClean="0"/>
              <a:t>Proposal:</a:t>
            </a:r>
          </a:p>
          <a:p>
            <a:pPr>
              <a:buFont typeface="Arial" charset="0"/>
              <a:buChar char="•"/>
            </a:pPr>
            <a:r>
              <a:rPr lang="en-GB" dirty="0"/>
              <a:t>3.2.4 HE-SIG-A</a:t>
            </a:r>
          </a:p>
          <a:p>
            <a:pPr lvl="1">
              <a:buFont typeface="Arial" charset="0"/>
              <a:buChar char="•"/>
            </a:pPr>
            <a:r>
              <a:rPr lang="en-GB" dirty="0"/>
              <a:t>HE-SIG-A is present in all 11ax packets and is two OFDM symbols long when it uses MCS0</a:t>
            </a:r>
          </a:p>
          <a:p>
            <a:pPr lvl="2">
              <a:buFont typeface="Arial" charset="0"/>
              <a:buChar char="•"/>
            </a:pPr>
            <a:r>
              <a:rPr lang="en-GB" dirty="0"/>
              <a:t>Information bits in HE-SIG-A are jointly encoded as in VHT-SIG-A </a:t>
            </a:r>
            <a:r>
              <a:rPr lang="en-GB" dirty="0">
                <a:solidFill>
                  <a:srgbClr val="FF0000"/>
                </a:solidFill>
              </a:rPr>
              <a:t>(using</a:t>
            </a:r>
            <a:r>
              <a:rPr lang="en-GB" strike="sngStrike" dirty="0">
                <a:solidFill>
                  <a:srgbClr val="FF0000"/>
                </a:solidFill>
              </a:rPr>
              <a:t> 48 tones or </a:t>
            </a:r>
            <a:r>
              <a:rPr lang="en-GB" dirty="0">
                <a:solidFill>
                  <a:srgbClr val="FF0000"/>
                </a:solidFill>
              </a:rPr>
              <a:t>52 tones</a:t>
            </a:r>
            <a:r>
              <a:rPr lang="en-GB" strike="sngStrike" dirty="0">
                <a:solidFill>
                  <a:srgbClr val="FF0000"/>
                </a:solidFill>
              </a:rPr>
              <a:t> is </a:t>
            </a:r>
            <a:r>
              <a:rPr lang="en-GB" strike="sngStrike" dirty="0" smtClean="0">
                <a:solidFill>
                  <a:srgbClr val="FF0000"/>
                </a:solidFill>
              </a:rPr>
              <a:t>TBD)</a:t>
            </a:r>
            <a:r>
              <a:rPr lang="en-GB" dirty="0" smtClean="0"/>
              <a:t>. </a:t>
            </a:r>
            <a:endParaRPr lang="en-GB"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John Son et al., WILUS</a:t>
            </a:r>
            <a:endParaRPr lang="en-GB" dirty="0"/>
          </a:p>
        </p:txBody>
      </p:sp>
      <p:sp>
        <p:nvSpPr>
          <p:cNvPr id="6" name="Date Placeholder 5"/>
          <p:cNvSpPr>
            <a:spLocks noGrp="1"/>
          </p:cNvSpPr>
          <p:nvPr>
            <p:ph type="dt" idx="15"/>
          </p:nvPr>
        </p:nvSpPr>
        <p:spPr/>
        <p:txBody>
          <a:bodyPr/>
          <a:lstStyle/>
          <a:p>
            <a:r>
              <a:rPr lang="en-US" altLang="ko-KR" dirty="0" smtClean="0"/>
              <a:t>Jan 2016</a:t>
            </a:r>
            <a:endParaRPr lang="en-GB" dirty="0"/>
          </a:p>
        </p:txBody>
      </p:sp>
    </p:spTree>
    <p:extLst>
      <p:ext uri="{BB962C8B-B14F-4D97-AF65-F5344CB8AC3E}">
        <p14:creationId xmlns:p14="http://schemas.microsoft.com/office/powerpoint/2010/main" val="359976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HE-SIG-A (location)</a:t>
            </a:r>
            <a:endParaRPr lang="en-US" dirty="0"/>
          </a:p>
        </p:txBody>
      </p:sp>
      <p:sp>
        <p:nvSpPr>
          <p:cNvPr id="3" name="Content Placeholder 2"/>
          <p:cNvSpPr>
            <a:spLocks noGrp="1"/>
          </p:cNvSpPr>
          <p:nvPr>
            <p:ph idx="1"/>
          </p:nvPr>
        </p:nvSpPr>
        <p:spPr>
          <a:xfrm>
            <a:off x="685800" y="1959124"/>
            <a:ext cx="8062664" cy="4278188"/>
          </a:xfrm>
        </p:spPr>
        <p:txBody>
          <a:bodyPr>
            <a:normAutofit fontScale="70000" lnSpcReduction="20000"/>
          </a:bodyPr>
          <a:lstStyle/>
          <a:p>
            <a:pPr>
              <a:buFont typeface="Arial" charset="0"/>
              <a:buChar char="•"/>
            </a:pPr>
            <a:r>
              <a:rPr lang="en-GB" dirty="0" smtClean="0"/>
              <a:t>3.2.1 General</a:t>
            </a:r>
          </a:p>
          <a:p>
            <a:pPr lvl="1">
              <a:buFont typeface="Arial" charset="0"/>
              <a:buChar char="•"/>
            </a:pPr>
            <a:r>
              <a:rPr lang="en-GB" dirty="0"/>
              <a:t>An HE PPDU shall include </a:t>
            </a:r>
            <a:r>
              <a:rPr lang="en-GB" dirty="0">
                <a:solidFill>
                  <a:srgbClr val="0070C0"/>
                </a:solidFill>
              </a:rPr>
              <a:t>the legacy preamble (L-STF, L-LTF and L-SIG)</a:t>
            </a:r>
            <a:r>
              <a:rPr lang="en-GB" dirty="0"/>
              <a:t>, duplicated on each 20 MHz, for backward compatibility with legacy devices. </a:t>
            </a:r>
            <a:endParaRPr lang="en-GB" dirty="0" smtClean="0"/>
          </a:p>
          <a:p>
            <a:pPr>
              <a:buFont typeface="Arial" charset="0"/>
              <a:buChar char="•"/>
            </a:pPr>
            <a:r>
              <a:rPr lang="en-GB" dirty="0" smtClean="0"/>
              <a:t>3.2.3 L-SIG and repeated L-SIG</a:t>
            </a:r>
          </a:p>
          <a:p>
            <a:pPr lvl="1">
              <a:buFont typeface="Arial" charset="0"/>
              <a:buChar char="•"/>
            </a:pPr>
            <a:r>
              <a:rPr lang="en-GB" dirty="0"/>
              <a:t>The 11ax preamble </a:t>
            </a:r>
            <a:r>
              <a:rPr lang="en-GB" dirty="0">
                <a:solidFill>
                  <a:srgbClr val="0070C0"/>
                </a:solidFill>
              </a:rPr>
              <a:t>shall have a 4 µs symbol repeating the L-SIG content right after the legacy section</a:t>
            </a:r>
            <a:r>
              <a:rPr lang="en-GB" dirty="0" smtClean="0"/>
              <a:t>.</a:t>
            </a:r>
          </a:p>
          <a:p>
            <a:pPr>
              <a:buFont typeface="Arial" charset="0"/>
              <a:buChar char="•"/>
            </a:pPr>
            <a:endParaRPr lang="en-GB" dirty="0" smtClean="0"/>
          </a:p>
          <a:p>
            <a:pPr>
              <a:buFont typeface="Arial" charset="0"/>
              <a:buChar char="•"/>
            </a:pPr>
            <a:r>
              <a:rPr lang="en-GB" dirty="0" smtClean="0"/>
              <a:t>3.2.4 HE-SIG-A</a:t>
            </a:r>
          </a:p>
          <a:p>
            <a:pPr lvl="1">
              <a:buFont typeface="Arial" charset="0"/>
              <a:buChar char="•"/>
            </a:pPr>
            <a:r>
              <a:rPr lang="en-GB" dirty="0"/>
              <a:t>HE-SIG-A (using a DFT period of 3.2 µs and subcarrier spacing of 312.5 kHz) is duplicated on each 20 MHz </a:t>
            </a:r>
            <a:r>
              <a:rPr lang="en-GB" dirty="0">
                <a:solidFill>
                  <a:srgbClr val="FF0000"/>
                </a:solidFill>
              </a:rPr>
              <a:t>after the legacy preamble </a:t>
            </a:r>
            <a:r>
              <a:rPr lang="en-GB" dirty="0"/>
              <a:t>to indicate common control information.</a:t>
            </a:r>
          </a:p>
          <a:p>
            <a:pPr>
              <a:buFont typeface="Arial" charset="0"/>
              <a:buChar char="•"/>
            </a:pPr>
            <a:endParaRPr lang="en-GB" u="sng" dirty="0" smtClean="0"/>
          </a:p>
          <a:p>
            <a:pPr>
              <a:buFont typeface="Arial" charset="0"/>
              <a:buChar char="•"/>
            </a:pPr>
            <a:r>
              <a:rPr lang="en-GB" u="sng" dirty="0" smtClean="0"/>
              <a:t>It seems that the location of HE-SIG-A field needs to be more clearly defined.</a:t>
            </a:r>
          </a:p>
          <a:p>
            <a:pPr>
              <a:buFont typeface="Arial" charset="0"/>
              <a:buChar char="•"/>
            </a:pPr>
            <a:r>
              <a:rPr lang="en-GB" u="sng" dirty="0" smtClean="0"/>
              <a:t>Proposal:</a:t>
            </a:r>
          </a:p>
          <a:p>
            <a:pPr>
              <a:buFont typeface="Arial" charset="0"/>
              <a:buChar char="•"/>
            </a:pPr>
            <a:r>
              <a:rPr lang="en-GB" b="1" dirty="0" smtClean="0"/>
              <a:t>3.2.4 HE-SIG-A</a:t>
            </a:r>
          </a:p>
          <a:p>
            <a:pPr lvl="1">
              <a:buFont typeface="Arial" charset="0"/>
              <a:buChar char="•"/>
            </a:pPr>
            <a:r>
              <a:rPr lang="en-GB" dirty="0" smtClean="0"/>
              <a:t>HE-SIG-A </a:t>
            </a:r>
            <a:r>
              <a:rPr lang="en-GB" dirty="0"/>
              <a:t>(using a DFT period of 3.2 µs and subcarrier spacing of 312.5 kHz) is duplicated on each 20 MHz </a:t>
            </a:r>
            <a:r>
              <a:rPr lang="en-GB" dirty="0">
                <a:solidFill>
                  <a:srgbClr val="FF0000"/>
                </a:solidFill>
              </a:rPr>
              <a:t>after the </a:t>
            </a:r>
            <a:r>
              <a:rPr lang="en-GB" strike="sngStrike" dirty="0">
                <a:solidFill>
                  <a:srgbClr val="FF0000"/>
                </a:solidFill>
              </a:rPr>
              <a:t>legacy preamble</a:t>
            </a:r>
            <a:r>
              <a:rPr lang="en-GB" dirty="0">
                <a:solidFill>
                  <a:srgbClr val="FF0000"/>
                </a:solidFill>
              </a:rPr>
              <a:t> </a:t>
            </a:r>
            <a:r>
              <a:rPr lang="en-GB" dirty="0" smtClean="0">
                <a:solidFill>
                  <a:srgbClr val="FF0000"/>
                </a:solidFill>
              </a:rPr>
              <a:t>repeated L-SIG </a:t>
            </a:r>
            <a:r>
              <a:rPr lang="en-GB" dirty="0"/>
              <a:t>to indicate common control information.</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John Son et al., WILUS</a:t>
            </a:r>
            <a:endParaRPr lang="en-GB" dirty="0"/>
          </a:p>
        </p:txBody>
      </p:sp>
      <p:sp>
        <p:nvSpPr>
          <p:cNvPr id="6" name="Date Placeholder 5"/>
          <p:cNvSpPr>
            <a:spLocks noGrp="1"/>
          </p:cNvSpPr>
          <p:nvPr>
            <p:ph type="dt" idx="15"/>
          </p:nvPr>
        </p:nvSpPr>
        <p:spPr/>
        <p:txBody>
          <a:bodyPr/>
          <a:lstStyle/>
          <a:p>
            <a:r>
              <a:rPr lang="en-US" altLang="ko-KR" dirty="0" smtClean="0"/>
              <a:t>Jan 2016</a:t>
            </a:r>
            <a:endParaRPr lang="en-GB" dirty="0"/>
          </a:p>
        </p:txBody>
      </p:sp>
    </p:spTree>
    <p:extLst>
      <p:ext uri="{BB962C8B-B14F-4D97-AF65-F5344CB8AC3E}">
        <p14:creationId xmlns:p14="http://schemas.microsoft.com/office/powerpoint/2010/main" val="1304055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HE-SIG-A (repetition mode)</a:t>
            </a:r>
            <a:endParaRPr lang="en-US" dirty="0"/>
          </a:p>
        </p:txBody>
      </p:sp>
      <p:sp>
        <p:nvSpPr>
          <p:cNvPr id="3" name="Content Placeholder 2"/>
          <p:cNvSpPr>
            <a:spLocks noGrp="1"/>
          </p:cNvSpPr>
          <p:nvPr>
            <p:ph idx="1"/>
          </p:nvPr>
        </p:nvSpPr>
        <p:spPr>
          <a:xfrm>
            <a:off x="685800" y="1981200"/>
            <a:ext cx="7770813" cy="4494213"/>
          </a:xfrm>
        </p:spPr>
        <p:txBody>
          <a:bodyPr>
            <a:normAutofit fontScale="70000" lnSpcReduction="20000"/>
          </a:bodyPr>
          <a:lstStyle/>
          <a:p>
            <a:pPr>
              <a:buFont typeface="Arial" charset="0"/>
              <a:buChar char="•"/>
            </a:pPr>
            <a:r>
              <a:rPr lang="en-GB" dirty="0" smtClean="0"/>
              <a:t>3.2.1 General</a:t>
            </a:r>
          </a:p>
          <a:p>
            <a:pPr lvl="1">
              <a:buFont typeface="Arial" charset="0"/>
              <a:buChar char="•"/>
            </a:pPr>
            <a:r>
              <a:rPr lang="en-GB" dirty="0"/>
              <a:t>The signaling of the three preamble formats is illustrated in Figure 1.</a:t>
            </a:r>
          </a:p>
          <a:p>
            <a:pPr lvl="2">
              <a:buFont typeface="Arial" charset="0"/>
              <a:buChar char="•"/>
            </a:pPr>
            <a:r>
              <a:rPr lang="en-GB" dirty="0" smtClean="0">
                <a:solidFill>
                  <a:schemeClr val="tx1"/>
                </a:solidFill>
              </a:rPr>
              <a:t>LSIG length set as mod3=1 means SU format. Set as mod3=2 means either MU format or extended range SU format</a:t>
            </a:r>
          </a:p>
          <a:p>
            <a:pPr lvl="2">
              <a:buFont typeface="Arial" charset="0"/>
              <a:buChar char="•"/>
            </a:pPr>
            <a:r>
              <a:rPr lang="en-GB" b="1" dirty="0" smtClean="0">
                <a:solidFill>
                  <a:srgbClr val="0070C0"/>
                </a:solidFill>
              </a:rPr>
              <a:t>QBPSK on HE-SIG-A2 means extended range SU format.</a:t>
            </a:r>
            <a:endParaRPr lang="en-GB" dirty="0" smtClean="0">
              <a:solidFill>
                <a:srgbClr val="0070C0"/>
              </a:solidFill>
            </a:endParaRPr>
          </a:p>
          <a:p>
            <a:pPr lvl="1">
              <a:buFont typeface="Arial" charset="0"/>
              <a:buChar char="•"/>
            </a:pPr>
            <a:endParaRPr lang="en-GB" dirty="0" smtClean="0"/>
          </a:p>
          <a:p>
            <a:pPr>
              <a:buFont typeface="Arial" charset="0"/>
              <a:buChar char="•"/>
            </a:pPr>
            <a:r>
              <a:rPr lang="en-GB" dirty="0" smtClean="0"/>
              <a:t>3.2.4 HE-SIG-A</a:t>
            </a:r>
          </a:p>
          <a:p>
            <a:pPr lvl="1">
              <a:buFont typeface="Arial" charset="0"/>
              <a:buChar char="•"/>
            </a:pPr>
            <a:r>
              <a:rPr lang="en-GB" dirty="0"/>
              <a:t>HE-SIG-A shall have a repetition mode for range extension. In the repetition mode, HE-SIG-A symbols are repeated once in time. The bit interleaver is bypassed in the repeated HE-SIG-A symbols. </a:t>
            </a:r>
            <a:r>
              <a:rPr lang="en-GB" dirty="0">
                <a:solidFill>
                  <a:srgbClr val="FF0000"/>
                </a:solidFill>
              </a:rPr>
              <a:t>The repetition mode is indicated before HE-SIG-A.</a:t>
            </a:r>
          </a:p>
          <a:p>
            <a:pPr>
              <a:buFont typeface="Arial" charset="0"/>
              <a:buChar char="•"/>
            </a:pPr>
            <a:endParaRPr lang="en-GB" u="sng" dirty="0" smtClean="0"/>
          </a:p>
          <a:p>
            <a:pPr>
              <a:buFont typeface="Arial" charset="0"/>
              <a:buChar char="•"/>
            </a:pPr>
            <a:r>
              <a:rPr lang="en-GB" u="sng" dirty="0" smtClean="0"/>
              <a:t>The texts in 3.2.1 clarify the indication method of HE-SIG-A repetition mode, and it is indicated by HE-SIG-A (not before HE-SIG-A). </a:t>
            </a:r>
            <a:endParaRPr lang="en-GB" u="sng" dirty="0"/>
          </a:p>
          <a:p>
            <a:pPr>
              <a:buFont typeface="Arial" charset="0"/>
              <a:buChar char="•"/>
            </a:pPr>
            <a:r>
              <a:rPr lang="en-GB" u="sng" dirty="0" smtClean="0"/>
              <a:t>Proposal:</a:t>
            </a:r>
          </a:p>
          <a:p>
            <a:pPr>
              <a:buFont typeface="Arial" charset="0"/>
              <a:buChar char="•"/>
            </a:pPr>
            <a:r>
              <a:rPr lang="en-GB" dirty="0" smtClean="0"/>
              <a:t>3.2.4 HE-SIG-A</a:t>
            </a:r>
          </a:p>
          <a:p>
            <a:pPr lvl="1">
              <a:buFont typeface="Arial" charset="0"/>
              <a:buChar char="•"/>
            </a:pPr>
            <a:r>
              <a:rPr lang="en-GB" dirty="0"/>
              <a:t>HE-SIG-A shall have a repetition mode for range extension. In the repetition mode, HE-SIG-A symbols are repeated once in time. The bit interleaver is bypassed in the repeated HE-SIG-A symbols. </a:t>
            </a:r>
            <a:r>
              <a:rPr lang="en-GB" strike="sngStrike" dirty="0">
                <a:solidFill>
                  <a:srgbClr val="FF0000"/>
                </a:solidFill>
              </a:rPr>
              <a:t>The repetition mode is indicated before HE-SIG-A.</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John Son et al., WILUS</a:t>
            </a:r>
            <a:endParaRPr lang="en-GB" dirty="0"/>
          </a:p>
        </p:txBody>
      </p:sp>
      <p:sp>
        <p:nvSpPr>
          <p:cNvPr id="6" name="Date Placeholder 5"/>
          <p:cNvSpPr>
            <a:spLocks noGrp="1"/>
          </p:cNvSpPr>
          <p:nvPr>
            <p:ph type="dt" idx="15"/>
          </p:nvPr>
        </p:nvSpPr>
        <p:spPr/>
        <p:txBody>
          <a:bodyPr/>
          <a:lstStyle/>
          <a:p>
            <a:r>
              <a:rPr lang="en-US" altLang="ko-KR" dirty="0" smtClean="0"/>
              <a:t>Jan 2016</a:t>
            </a:r>
            <a:endParaRPr lang="en-GB" dirty="0"/>
          </a:p>
        </p:txBody>
      </p:sp>
    </p:spTree>
    <p:extLst>
      <p:ext uri="{BB962C8B-B14F-4D97-AF65-F5344CB8AC3E}">
        <p14:creationId xmlns:p14="http://schemas.microsoft.com/office/powerpoint/2010/main" val="1263582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HE-SIG-B (CRC/Tail)</a:t>
            </a:r>
            <a:endParaRPr lang="en-US" dirty="0"/>
          </a:p>
        </p:txBody>
      </p:sp>
      <p:sp>
        <p:nvSpPr>
          <p:cNvPr id="3" name="Content Placeholder 2"/>
          <p:cNvSpPr>
            <a:spLocks noGrp="1"/>
          </p:cNvSpPr>
          <p:nvPr>
            <p:ph idx="1"/>
          </p:nvPr>
        </p:nvSpPr>
        <p:spPr>
          <a:xfrm>
            <a:off x="685800" y="1628800"/>
            <a:ext cx="7770813" cy="4846613"/>
          </a:xfrm>
        </p:spPr>
        <p:txBody>
          <a:bodyPr>
            <a:normAutofit fontScale="70000" lnSpcReduction="20000"/>
          </a:bodyPr>
          <a:lstStyle/>
          <a:p>
            <a:pPr>
              <a:buFont typeface="Arial" charset="0"/>
              <a:buChar char="•"/>
            </a:pPr>
            <a:r>
              <a:rPr lang="en-GB" dirty="0" smtClean="0"/>
              <a:t>3.2.5 HE-SIG-B</a:t>
            </a:r>
          </a:p>
          <a:p>
            <a:pPr lvl="1">
              <a:buFont typeface="Arial" charset="0"/>
              <a:buChar char="•"/>
            </a:pPr>
            <a:r>
              <a:rPr lang="en-GB" dirty="0"/>
              <a:t>The encoding structure of each BCC in HE-SIG-B is shown in Figure 3 and described below:</a:t>
            </a:r>
          </a:p>
          <a:p>
            <a:pPr lvl="2">
              <a:buFont typeface="Arial" charset="0"/>
              <a:buChar char="•"/>
            </a:pPr>
            <a:r>
              <a:rPr lang="en-GB" dirty="0" smtClean="0"/>
              <a:t>Two </a:t>
            </a:r>
            <a:r>
              <a:rPr lang="en-GB" dirty="0"/>
              <a:t>users are grouped together and jointly encoded in each BCC block in the user specific section of HE-SIG-B</a:t>
            </a:r>
          </a:p>
          <a:p>
            <a:pPr lvl="2">
              <a:buFont typeface="Arial" charset="0"/>
              <a:buChar char="•"/>
            </a:pPr>
            <a:r>
              <a:rPr lang="en-GB" dirty="0" smtClean="0"/>
              <a:t>The </a:t>
            </a:r>
            <a:r>
              <a:rPr lang="en-GB" dirty="0"/>
              <a:t>common block has a CRC separate from the CRC of the user specific blocks</a:t>
            </a:r>
          </a:p>
          <a:p>
            <a:pPr lvl="2">
              <a:buFont typeface="Arial" charset="0"/>
              <a:buChar char="•"/>
            </a:pPr>
            <a:r>
              <a:rPr lang="en-GB" dirty="0" smtClean="0">
                <a:solidFill>
                  <a:srgbClr val="FF0000"/>
                </a:solidFill>
              </a:rPr>
              <a:t>The </a:t>
            </a:r>
            <a:r>
              <a:rPr lang="en-GB" dirty="0">
                <a:solidFill>
                  <a:srgbClr val="FF0000"/>
                </a:solidFill>
              </a:rPr>
              <a:t>last user information is immediately followed by tail bits </a:t>
            </a:r>
            <a:r>
              <a:rPr lang="en-GB" dirty="0"/>
              <a:t>(regardless of whether the number of users is odd or even) and padding bits are only added after those tail bits</a:t>
            </a:r>
          </a:p>
          <a:p>
            <a:pPr>
              <a:buFont typeface="Arial" charset="0"/>
              <a:buChar char="•"/>
            </a:pPr>
            <a:endParaRPr lang="en-GB" dirty="0" smtClean="0"/>
          </a:p>
          <a:p>
            <a:pPr>
              <a:buFont typeface="Arial" charset="0"/>
              <a:buChar char="•"/>
            </a:pPr>
            <a:endParaRPr lang="en-GB" dirty="0"/>
          </a:p>
          <a:p>
            <a:pPr>
              <a:buFont typeface="Arial" charset="0"/>
              <a:buChar char="•"/>
            </a:pPr>
            <a:endParaRPr lang="en-GB" dirty="0" smtClean="0"/>
          </a:p>
          <a:p>
            <a:pPr>
              <a:buFont typeface="Arial" charset="0"/>
              <a:buChar char="•"/>
            </a:pPr>
            <a:endParaRPr lang="en-GB" u="sng" dirty="0" smtClean="0"/>
          </a:p>
          <a:p>
            <a:pPr>
              <a:buFont typeface="Arial" charset="0"/>
              <a:buChar char="•"/>
            </a:pPr>
            <a:endParaRPr lang="en-GB" u="sng" dirty="0" smtClean="0"/>
          </a:p>
          <a:p>
            <a:pPr marL="0" indent="0"/>
            <a:endParaRPr lang="en-GB" i="1" u="sng" dirty="0"/>
          </a:p>
          <a:p>
            <a:pPr>
              <a:buFont typeface="Arial" charset="0"/>
              <a:buChar char="•"/>
            </a:pPr>
            <a:r>
              <a:rPr lang="en-GB" u="sng" dirty="0" smtClean="0"/>
              <a:t>It is clear that the last user information is followed by both CRC and tail bits</a:t>
            </a:r>
            <a:r>
              <a:rPr lang="en-US" u="sng" dirty="0" smtClean="0"/>
              <a:t>.</a:t>
            </a:r>
            <a:endParaRPr lang="en-GB" u="sng" dirty="0" smtClean="0"/>
          </a:p>
          <a:p>
            <a:pPr>
              <a:buFont typeface="Arial" charset="0"/>
              <a:buChar char="•"/>
            </a:pPr>
            <a:r>
              <a:rPr lang="en-GB" u="sng" dirty="0" smtClean="0"/>
              <a:t>Proposal:</a:t>
            </a:r>
          </a:p>
          <a:p>
            <a:pPr lvl="1">
              <a:buFont typeface="Arial" charset="0"/>
              <a:buChar char="•"/>
            </a:pPr>
            <a:r>
              <a:rPr lang="en-GB" b="1" dirty="0" smtClean="0">
                <a:solidFill>
                  <a:schemeClr val="tx1"/>
                </a:solidFill>
              </a:rPr>
              <a:t>3.2.5 HE-SIG-B</a:t>
            </a:r>
          </a:p>
          <a:p>
            <a:pPr lvl="2">
              <a:buFont typeface="Arial" charset="0"/>
              <a:buChar char="•"/>
            </a:pPr>
            <a:r>
              <a:rPr lang="en-GB" dirty="0" smtClean="0">
                <a:solidFill>
                  <a:schemeClr val="tx1"/>
                </a:solidFill>
              </a:rPr>
              <a:t>The </a:t>
            </a:r>
            <a:r>
              <a:rPr lang="en-GB" dirty="0">
                <a:solidFill>
                  <a:schemeClr val="tx1"/>
                </a:solidFill>
              </a:rPr>
              <a:t>last user information is immediately followed by</a:t>
            </a:r>
            <a:r>
              <a:rPr lang="en-GB" b="1" dirty="0">
                <a:solidFill>
                  <a:schemeClr val="tx1"/>
                </a:solidFill>
              </a:rPr>
              <a:t> </a:t>
            </a:r>
            <a:r>
              <a:rPr lang="en-GB" dirty="0" smtClean="0">
                <a:solidFill>
                  <a:srgbClr val="FF0000"/>
                </a:solidFill>
              </a:rPr>
              <a:t>CRC and</a:t>
            </a:r>
            <a:r>
              <a:rPr lang="en-GB" dirty="0" smtClean="0">
                <a:solidFill>
                  <a:schemeClr val="tx1"/>
                </a:solidFill>
              </a:rPr>
              <a:t> tail </a:t>
            </a:r>
            <a:r>
              <a:rPr lang="en-GB" dirty="0">
                <a:solidFill>
                  <a:schemeClr val="tx1"/>
                </a:solidFill>
              </a:rPr>
              <a:t>bits (regardless of whether the number of users is odd or even) and padding bits are only added after those tail </a:t>
            </a:r>
            <a:r>
              <a:rPr lang="en-GB" dirty="0" smtClean="0">
                <a:solidFill>
                  <a:schemeClr val="tx1"/>
                </a:solidFill>
              </a:rPr>
              <a:t>bits</a:t>
            </a:r>
            <a:endParaRPr lang="en-GB" dirty="0">
              <a:solidFill>
                <a:schemeClr val="tx1"/>
              </a:solidFill>
            </a:endParaRP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John Son et al., WILUS</a:t>
            </a:r>
            <a:endParaRPr lang="en-GB" dirty="0"/>
          </a:p>
        </p:txBody>
      </p:sp>
      <p:sp>
        <p:nvSpPr>
          <p:cNvPr id="6" name="Date Placeholder 5"/>
          <p:cNvSpPr>
            <a:spLocks noGrp="1"/>
          </p:cNvSpPr>
          <p:nvPr>
            <p:ph type="dt" idx="15"/>
          </p:nvPr>
        </p:nvSpPr>
        <p:spPr/>
        <p:txBody>
          <a:bodyPr/>
          <a:lstStyle/>
          <a:p>
            <a:r>
              <a:rPr lang="en-US" altLang="ko-KR" dirty="0" smtClean="0"/>
              <a:t>Jan 2016</a:t>
            </a:r>
            <a:endParaRPr lang="en-GB" dirty="0"/>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2267744" y="3429000"/>
            <a:ext cx="4832509" cy="1167582"/>
          </a:xfrm>
          <a:prstGeom prst="rect">
            <a:avLst/>
          </a:prstGeom>
          <a:noFill/>
        </p:spPr>
      </p:pic>
      <p:sp>
        <p:nvSpPr>
          <p:cNvPr id="9" name="Rectangle 8"/>
          <p:cNvSpPr/>
          <p:nvPr/>
        </p:nvSpPr>
        <p:spPr>
          <a:xfrm>
            <a:off x="3152574" y="4475667"/>
            <a:ext cx="2838853" cy="178683"/>
          </a:xfrm>
          <a:prstGeom prst="rect">
            <a:avLst/>
          </a:prstGeom>
        </p:spPr>
        <p:txBody>
          <a:bodyPr>
            <a:spAutoFit/>
          </a:bodyPr>
          <a:lstStyle/>
          <a:p>
            <a:pPr algn="ctr">
              <a:spcAft>
                <a:spcPts val="1000"/>
              </a:spcAft>
            </a:pPr>
            <a:r>
              <a:rPr lang="en-GB" sz="1100" i="1" dirty="0">
                <a:solidFill>
                  <a:srgbClr val="44546A"/>
                </a:solidFill>
                <a:latin typeface="Times New Roman" charset="0"/>
                <a:ea typeface="Times New Roman" charset="0"/>
              </a:rPr>
              <a:t>Figure 5 -- Encoding structure in HE-SIG-B</a:t>
            </a:r>
            <a:endParaRPr lang="en-US" sz="1100" i="1" dirty="0">
              <a:solidFill>
                <a:srgbClr val="44546A"/>
              </a:solidFill>
              <a:effectLst/>
              <a:latin typeface="Times New Roman" charset="0"/>
              <a:ea typeface="Times New Roman" charset="0"/>
            </a:endParaRPr>
          </a:p>
        </p:txBody>
      </p:sp>
    </p:spTree>
    <p:extLst>
      <p:ext uri="{BB962C8B-B14F-4D97-AF65-F5344CB8AC3E}">
        <p14:creationId xmlns:p14="http://schemas.microsoft.com/office/powerpoint/2010/main" val="1914886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HE-LTF (in SP1)</a:t>
            </a:r>
            <a:endParaRPr lang="en-US" dirty="0"/>
          </a:p>
        </p:txBody>
      </p:sp>
      <p:sp>
        <p:nvSpPr>
          <p:cNvPr id="3" name="Content Placeholder 2"/>
          <p:cNvSpPr>
            <a:spLocks noGrp="1"/>
          </p:cNvSpPr>
          <p:nvPr>
            <p:ph idx="1"/>
          </p:nvPr>
        </p:nvSpPr>
        <p:spPr>
          <a:xfrm>
            <a:off x="685800" y="1628800"/>
            <a:ext cx="7770813" cy="4846613"/>
          </a:xfrm>
        </p:spPr>
        <p:txBody>
          <a:bodyPr>
            <a:normAutofit fontScale="92500" lnSpcReduction="20000"/>
          </a:bodyPr>
          <a:lstStyle/>
          <a:p>
            <a:pPr>
              <a:buFont typeface="Arial" charset="0"/>
              <a:buChar char="•"/>
            </a:pPr>
            <a:r>
              <a:rPr lang="en-GB" dirty="0" smtClean="0"/>
              <a:t>3.2.6.3 HE-LTF</a:t>
            </a:r>
          </a:p>
          <a:p>
            <a:pPr lvl="1">
              <a:buFont typeface="Arial" charset="0"/>
              <a:buChar char="•"/>
            </a:pPr>
            <a:r>
              <a:rPr lang="en-GB" dirty="0"/>
              <a:t>The HE-LTF sequences for UL MU-MIMO shall be generated as follows. For each stream, a common sequence shall be masked repeatedly in a piece-wise manner by a distinct row of an 8x8 orthogonal matrix. When the length of the LTF sequence is not divisible by 8, the last </a:t>
            </a:r>
            <a:r>
              <a:rPr lang="en-GB" i="1" dirty="0"/>
              <a:t>M</a:t>
            </a:r>
            <a:r>
              <a:rPr lang="en-GB" dirty="0"/>
              <a:t> elements of the LTF sequence (</a:t>
            </a:r>
            <a:r>
              <a:rPr lang="en-GB" i="1" dirty="0"/>
              <a:t>M</a:t>
            </a:r>
            <a:r>
              <a:rPr lang="en-GB" dirty="0"/>
              <a:t> being the remainder after the division of LTF length by 8) shall be masked by the first </a:t>
            </a:r>
            <a:r>
              <a:rPr lang="en-GB" i="1" dirty="0"/>
              <a:t>M</a:t>
            </a:r>
            <a:r>
              <a:rPr lang="en-GB" dirty="0"/>
              <a:t> elements of the orthogonal matrix row</a:t>
            </a:r>
            <a:r>
              <a:rPr lang="en-GB" dirty="0" smtClean="0"/>
              <a:t>.</a:t>
            </a:r>
          </a:p>
          <a:p>
            <a:pPr lvl="1">
              <a:buFont typeface="Arial" charset="0"/>
              <a:buChar char="•"/>
            </a:pPr>
            <a:r>
              <a:rPr lang="en-GB" dirty="0" smtClean="0"/>
              <a:t>The </a:t>
            </a:r>
            <a:r>
              <a:rPr lang="en-GB" dirty="0"/>
              <a:t>orthogonal matrix used to mask the HE-LTF sequence</a:t>
            </a:r>
            <a:r>
              <a:rPr lang="en-GB" dirty="0">
                <a:solidFill>
                  <a:srgbClr val="FF0000"/>
                </a:solidFill>
              </a:rPr>
              <a:t> in SP1 </a:t>
            </a:r>
            <a:r>
              <a:rPr lang="en-GB" dirty="0"/>
              <a:t>is the 8x8 P-matrix used in 11ac</a:t>
            </a:r>
            <a:r>
              <a:rPr lang="en-GB" dirty="0" smtClean="0"/>
              <a:t>.</a:t>
            </a:r>
            <a:endParaRPr lang="en-GB" dirty="0"/>
          </a:p>
          <a:p>
            <a:pPr>
              <a:buFont typeface="Arial" charset="0"/>
              <a:buChar char="•"/>
            </a:pPr>
            <a:endParaRPr lang="en-GB" u="sng" dirty="0" smtClean="0"/>
          </a:p>
          <a:p>
            <a:pPr>
              <a:buFont typeface="Arial" charset="0"/>
              <a:buChar char="•"/>
            </a:pPr>
            <a:r>
              <a:rPr lang="en-GB" u="sng" dirty="0" smtClean="0"/>
              <a:t>It seems that the word “SP1” is copied from motion texts and not removed.</a:t>
            </a:r>
          </a:p>
          <a:p>
            <a:pPr>
              <a:buFont typeface="Arial" charset="0"/>
              <a:buChar char="•"/>
            </a:pPr>
            <a:r>
              <a:rPr lang="en-GB" u="sng" dirty="0" smtClean="0"/>
              <a:t>Proposal:</a:t>
            </a:r>
          </a:p>
          <a:p>
            <a:pPr>
              <a:buFont typeface="Arial" charset="0"/>
              <a:buChar char="•"/>
            </a:pPr>
            <a:r>
              <a:rPr lang="en-GB" b="1" dirty="0" smtClean="0"/>
              <a:t>3.2.6.3 HE-LTF</a:t>
            </a:r>
          </a:p>
          <a:p>
            <a:pPr lvl="1">
              <a:buFont typeface="Arial" charset="0"/>
              <a:buChar char="•"/>
            </a:pPr>
            <a:r>
              <a:rPr lang="en-GB" dirty="0" smtClean="0"/>
              <a:t>The </a:t>
            </a:r>
            <a:r>
              <a:rPr lang="en-GB" dirty="0"/>
              <a:t>orthogonal matrix used to mask the HE-LTF </a:t>
            </a:r>
            <a:r>
              <a:rPr lang="en-GB" dirty="0" smtClean="0"/>
              <a:t>sequence </a:t>
            </a:r>
            <a:r>
              <a:rPr lang="en-GB" dirty="0" smtClean="0">
                <a:solidFill>
                  <a:srgbClr val="FF0000"/>
                </a:solidFill>
              </a:rPr>
              <a:t>for UL MU-MIMO</a:t>
            </a:r>
            <a:r>
              <a:rPr lang="en-GB" dirty="0" smtClean="0"/>
              <a:t> </a:t>
            </a:r>
            <a:r>
              <a:rPr lang="en-GB" strike="sngStrike" dirty="0">
                <a:solidFill>
                  <a:srgbClr val="FF0000"/>
                </a:solidFill>
              </a:rPr>
              <a:t>in SP1</a:t>
            </a:r>
            <a:r>
              <a:rPr lang="en-GB" dirty="0">
                <a:solidFill>
                  <a:srgbClr val="FF0000"/>
                </a:solidFill>
              </a:rPr>
              <a:t> </a:t>
            </a:r>
            <a:r>
              <a:rPr lang="en-GB" dirty="0"/>
              <a:t>is the 8x8 P-matrix used in 11ac.</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smtClean="0"/>
              <a:t>John Son et al., WILUS</a:t>
            </a:r>
            <a:endParaRPr lang="en-GB" dirty="0"/>
          </a:p>
        </p:txBody>
      </p:sp>
      <p:sp>
        <p:nvSpPr>
          <p:cNvPr id="6" name="Date Placeholder 5"/>
          <p:cNvSpPr>
            <a:spLocks noGrp="1"/>
          </p:cNvSpPr>
          <p:nvPr>
            <p:ph type="dt" idx="15"/>
          </p:nvPr>
        </p:nvSpPr>
        <p:spPr/>
        <p:txBody>
          <a:bodyPr/>
          <a:lstStyle/>
          <a:p>
            <a:r>
              <a:rPr lang="en-US" altLang="ko-KR" dirty="0" smtClean="0"/>
              <a:t>Jan 2016</a:t>
            </a:r>
            <a:endParaRPr lang="en-GB" dirty="0"/>
          </a:p>
        </p:txBody>
      </p:sp>
    </p:spTree>
    <p:extLst>
      <p:ext uri="{BB962C8B-B14F-4D97-AF65-F5344CB8AC3E}">
        <p14:creationId xmlns:p14="http://schemas.microsoft.com/office/powerpoint/2010/main" val="4805515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7</a:t>
            </a:r>
            <a:r>
              <a:rPr lang="en-US" dirty="0" smtClean="0"/>
              <a:t>. Cascading</a:t>
            </a:r>
            <a:endParaRPr lang="en-US" dirty="0"/>
          </a:p>
        </p:txBody>
      </p:sp>
      <p:sp>
        <p:nvSpPr>
          <p:cNvPr id="3" name="Content Placeholder 2"/>
          <p:cNvSpPr>
            <a:spLocks noGrp="1"/>
          </p:cNvSpPr>
          <p:nvPr>
            <p:ph idx="1"/>
          </p:nvPr>
        </p:nvSpPr>
        <p:spPr>
          <a:xfrm>
            <a:off x="685800" y="1628800"/>
            <a:ext cx="7770813" cy="4846613"/>
          </a:xfrm>
        </p:spPr>
        <p:txBody>
          <a:bodyPr>
            <a:normAutofit fontScale="77500" lnSpcReduction="20000"/>
          </a:bodyPr>
          <a:lstStyle/>
          <a:p>
            <a:pPr>
              <a:buFont typeface="Arial" charset="0"/>
              <a:buChar char="•"/>
            </a:pPr>
            <a:r>
              <a:rPr lang="en-GB" dirty="0" smtClean="0"/>
              <a:t>4.1 General</a:t>
            </a:r>
          </a:p>
          <a:p>
            <a:pPr lvl="1">
              <a:buFont typeface="Arial" charset="0"/>
              <a:buChar char="•"/>
            </a:pPr>
            <a:r>
              <a:rPr lang="en-GB" dirty="0"/>
              <a:t>The spec shall include the definition of a cascading TXOP structure, allowing alternating DL and UL MU PPDUs starting with a DL MU PPDU in the same TXOP </a:t>
            </a:r>
          </a:p>
          <a:p>
            <a:pPr lvl="1">
              <a:buFont typeface="Arial" charset="0"/>
              <a:buChar char="•"/>
            </a:pPr>
            <a:r>
              <a:rPr lang="en-GB" dirty="0"/>
              <a:t>The TXOP sequence has only one DL transmitter</a:t>
            </a:r>
          </a:p>
          <a:p>
            <a:pPr lvl="1">
              <a:buFont typeface="Arial" charset="0"/>
              <a:buChar char="•"/>
            </a:pPr>
            <a:r>
              <a:rPr lang="en-GB" dirty="0"/>
              <a:t>The TXOP sequence may have different UL transmitters within each UL MU PPDU</a:t>
            </a:r>
          </a:p>
          <a:p>
            <a:pPr lvl="1">
              <a:buFont typeface="Arial" charset="0"/>
              <a:buChar char="•"/>
            </a:pPr>
            <a:r>
              <a:rPr lang="en-GB" dirty="0"/>
              <a:t>The TXOP sequence may have </a:t>
            </a:r>
            <a:r>
              <a:rPr lang="en-GB" dirty="0">
                <a:solidFill>
                  <a:srgbClr val="FF0000"/>
                </a:solidFill>
              </a:rPr>
              <a:t>a different set of transmitters in an UL MU PPDU as compared to the DL MU PPDU </a:t>
            </a:r>
            <a:r>
              <a:rPr lang="en-GB" dirty="0"/>
              <a:t>that follows the UL MU PPDU within the same </a:t>
            </a:r>
            <a:r>
              <a:rPr lang="en-GB" dirty="0" smtClean="0"/>
              <a:t>TXOP</a:t>
            </a:r>
            <a:endParaRPr lang="en-GB" dirty="0"/>
          </a:p>
          <a:p>
            <a:pPr>
              <a:buFont typeface="Arial" charset="0"/>
              <a:buChar char="•"/>
            </a:pPr>
            <a:endParaRPr lang="en-GB" u="sng" dirty="0" smtClean="0"/>
          </a:p>
          <a:p>
            <a:pPr>
              <a:buFont typeface="Arial" charset="0"/>
              <a:buChar char="•"/>
            </a:pPr>
            <a:r>
              <a:rPr lang="en-GB" u="sng" dirty="0" smtClean="0"/>
              <a:t>Needs to clarify the relationships between the set of transmitters/receivers in UL MU/DL MU PPDU in cascading sequences.</a:t>
            </a:r>
          </a:p>
          <a:p>
            <a:pPr>
              <a:buFont typeface="Arial" charset="0"/>
              <a:buChar char="•"/>
            </a:pPr>
            <a:r>
              <a:rPr lang="en-GB" u="sng" dirty="0" smtClean="0"/>
              <a:t>Proposal:</a:t>
            </a:r>
          </a:p>
          <a:p>
            <a:pPr>
              <a:buFont typeface="Arial" charset="0"/>
              <a:buChar char="•"/>
            </a:pPr>
            <a:r>
              <a:rPr lang="en-GB" b="1" dirty="0" smtClean="0">
                <a:solidFill>
                  <a:schemeClr val="tx1"/>
                </a:solidFill>
              </a:rPr>
              <a:t>4.1 General</a:t>
            </a:r>
          </a:p>
          <a:p>
            <a:pPr lvl="1">
              <a:buFont typeface="Arial" charset="0"/>
              <a:buChar char="•"/>
            </a:pPr>
            <a:r>
              <a:rPr lang="en-GB" dirty="0"/>
              <a:t>The TXOP sequence may have </a:t>
            </a:r>
            <a:r>
              <a:rPr lang="en-GB" dirty="0">
                <a:solidFill>
                  <a:schemeClr val="tx1"/>
                </a:solidFill>
              </a:rPr>
              <a:t>a different set of transmitters in an UL MU PPDU as compared to the </a:t>
            </a:r>
            <a:r>
              <a:rPr lang="en-GB" dirty="0" smtClean="0">
                <a:solidFill>
                  <a:srgbClr val="FF0000"/>
                </a:solidFill>
              </a:rPr>
              <a:t>set of receivers in the </a:t>
            </a:r>
            <a:r>
              <a:rPr lang="en-GB" dirty="0" smtClean="0">
                <a:solidFill>
                  <a:schemeClr val="tx1"/>
                </a:solidFill>
              </a:rPr>
              <a:t>DL </a:t>
            </a:r>
            <a:r>
              <a:rPr lang="en-GB" dirty="0">
                <a:solidFill>
                  <a:schemeClr val="tx1"/>
                </a:solidFill>
              </a:rPr>
              <a:t>MU PPDU </a:t>
            </a:r>
            <a:r>
              <a:rPr lang="en-GB" dirty="0"/>
              <a:t>that follows the UL MU PPDU within the same TXOP</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smtClean="0"/>
              <a:t>John Son et al., WILUS</a:t>
            </a:r>
            <a:endParaRPr lang="en-GB" dirty="0"/>
          </a:p>
        </p:txBody>
      </p:sp>
      <p:sp>
        <p:nvSpPr>
          <p:cNvPr id="6" name="Date Placeholder 5"/>
          <p:cNvSpPr>
            <a:spLocks noGrp="1"/>
          </p:cNvSpPr>
          <p:nvPr>
            <p:ph type="dt" idx="15"/>
          </p:nvPr>
        </p:nvSpPr>
        <p:spPr/>
        <p:txBody>
          <a:bodyPr/>
          <a:lstStyle/>
          <a:p>
            <a:r>
              <a:rPr lang="en-US" altLang="ko-KR" dirty="0" smtClean="0"/>
              <a:t>Jan 2016</a:t>
            </a:r>
            <a:endParaRPr lang="en-GB" dirty="0"/>
          </a:p>
        </p:txBody>
      </p:sp>
    </p:spTree>
    <p:extLst>
      <p:ext uri="{BB962C8B-B14F-4D97-AF65-F5344CB8AC3E}">
        <p14:creationId xmlns:p14="http://schemas.microsoft.com/office/powerpoint/2010/main" val="19196542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31709</TotalTime>
  <Words>1458</Words>
  <Application>Microsoft Macintosh PowerPoint</Application>
  <PresentationFormat>On-screen Show (4:3)</PresentationFormat>
  <Paragraphs>168</Paragraphs>
  <Slides>12</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Arial Unicode MS</vt:lpstr>
      <vt:lpstr>MS Gothic</vt:lpstr>
      <vt:lpstr>Times New Roman</vt:lpstr>
      <vt:lpstr>Arial</vt:lpstr>
      <vt:lpstr>Office Theme</vt:lpstr>
      <vt:lpstr>Document</vt:lpstr>
      <vt:lpstr>Clarification of SFD Texts</vt:lpstr>
      <vt:lpstr>Backgrounds</vt:lpstr>
      <vt:lpstr>1. L_LENGTH mod 3</vt:lpstr>
      <vt:lpstr>2. HE-SIG-A (number of tones)</vt:lpstr>
      <vt:lpstr>3. HE-SIG-A (location)</vt:lpstr>
      <vt:lpstr>4. HE-SIG-A (repetition mode)</vt:lpstr>
      <vt:lpstr>5. HE-SIG-B (CRC/Tail)</vt:lpstr>
      <vt:lpstr>6. HE-LTF (in SP1)</vt:lpstr>
      <vt:lpstr>7. Cascading</vt:lpstr>
      <vt:lpstr>8. Fragmentation (TB)</vt:lpstr>
      <vt:lpstr>Straw poll</vt:lpstr>
      <vt:lpstr>References</vt:lpstr>
    </vt:vector>
  </TitlesOfParts>
  <Company>WILUS Institute</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Experiments on CCA levels</dc:title>
  <dc:creator>John Son</dc:creator>
  <cp:lastModifiedBy>John</cp:lastModifiedBy>
  <cp:revision>1364</cp:revision>
  <cp:lastPrinted>2015-11-06T08:11:49Z</cp:lastPrinted>
  <dcterms:created xsi:type="dcterms:W3CDTF">2014-04-14T10:59:07Z</dcterms:created>
  <dcterms:modified xsi:type="dcterms:W3CDTF">2016-01-18T09:58:10Z</dcterms:modified>
</cp:coreProperties>
</file>