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59" r:id="rId5"/>
    <p:sldId id="261" r:id="rId6"/>
    <p:sldId id="289" r:id="rId7"/>
    <p:sldId id="263" r:id="rId8"/>
    <p:sldId id="286" r:id="rId9"/>
    <p:sldId id="288" r:id="rId10"/>
    <p:sldId id="290" r:id="rId11"/>
    <p:sldId id="266" r:id="rId12"/>
    <p:sldId id="275" r:id="rId13"/>
    <p:sldId id="296" r:id="rId14"/>
    <p:sldId id="278" r:id="rId15"/>
    <p:sldId id="279" r:id="rId16"/>
    <p:sldId id="280" r:id="rId17"/>
    <p:sldId id="285" r:id="rId18"/>
    <p:sldId id="293" r:id="rId19"/>
    <p:sldId id="294" r:id="rId20"/>
    <p:sldId id="295" r:id="rId21"/>
  </p:sldIdLst>
  <p:sldSz cx="9144000" cy="6858000" type="screen4x3"/>
  <p:notesSz cx="6735763" cy="98663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2" userDrawn="1">
          <p15:clr>
            <a:srgbClr val="A4A3A4"/>
          </p15:clr>
        </p15:guide>
        <p15:guide id="2" pos="209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818" autoAdjust="0"/>
    <p:restoredTop sz="94660"/>
  </p:normalViewPr>
  <p:slideViewPr>
    <p:cSldViewPr>
      <p:cViewPr varScale="1">
        <p:scale>
          <a:sx n="84" d="100"/>
          <a:sy n="84" d="100"/>
        </p:scale>
        <p:origin x="84" y="24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062"/>
        <p:guide pos="209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140" cy="49280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082" y="0"/>
            <a:ext cx="2919140" cy="492809"/>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1/16/2016</a:t>
            </a:fld>
            <a:endParaRPr lang="en-US"/>
          </a:p>
        </p:txBody>
      </p:sp>
      <p:sp>
        <p:nvSpPr>
          <p:cNvPr id="4" name="Footer Placeholder 3"/>
          <p:cNvSpPr>
            <a:spLocks noGrp="1"/>
          </p:cNvSpPr>
          <p:nvPr>
            <p:ph type="ftr" sz="quarter" idx="2"/>
          </p:nvPr>
        </p:nvSpPr>
        <p:spPr>
          <a:xfrm>
            <a:off x="0" y="9371817"/>
            <a:ext cx="2919140" cy="492809"/>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082" y="9371817"/>
            <a:ext cx="2919140" cy="492809"/>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35763" cy="9866313"/>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478976" y="102951"/>
            <a:ext cx="621454"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35333" y="102951"/>
            <a:ext cx="801877"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909638" y="746125"/>
            <a:ext cx="4914900" cy="36861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897485" y="4686753"/>
            <a:ext cx="4939252" cy="4438659"/>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04488" y="9552401"/>
            <a:ext cx="895942" cy="19239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130403" y="9552400"/>
            <a:ext cx="496547" cy="3864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1643" y="9552401"/>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3184" y="9550714"/>
            <a:ext cx="5329395" cy="16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29165" y="315602"/>
            <a:ext cx="5477434" cy="16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21086" y="745965"/>
            <a:ext cx="4493593" cy="3687632"/>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897485" y="4686753"/>
            <a:ext cx="4940793" cy="453992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9638" y="746125"/>
            <a:ext cx="4914900" cy="36861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322009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Yujin Noh, Newracom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Yujin Noh, Newracom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Yujin Noh, Newracom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2016</a:t>
            </a:r>
            <a:endParaRPr lang="en-GB"/>
          </a:p>
        </p:txBody>
      </p:sp>
      <p:sp>
        <p:nvSpPr>
          <p:cNvPr id="6" name="Footer Placeholder 5"/>
          <p:cNvSpPr>
            <a:spLocks noGrp="1"/>
          </p:cNvSpPr>
          <p:nvPr>
            <p:ph type="ftr" idx="11"/>
          </p:nvPr>
        </p:nvSpPr>
        <p:spPr/>
        <p:txBody>
          <a:bodyPr/>
          <a:lstStyle>
            <a:lvl1pPr>
              <a:defRPr/>
            </a:lvl1pPr>
          </a:lstStyle>
          <a:p>
            <a:r>
              <a:rPr lang="en-GB" smtClean="0"/>
              <a:t>Yujin Noh, Newracom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Yujin Noh, Newracom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2016</a:t>
            </a:r>
            <a:endParaRPr lang="en-GB"/>
          </a:p>
        </p:txBody>
      </p:sp>
      <p:sp>
        <p:nvSpPr>
          <p:cNvPr id="4" name="Footer Placeholder 3"/>
          <p:cNvSpPr>
            <a:spLocks noGrp="1"/>
          </p:cNvSpPr>
          <p:nvPr>
            <p:ph type="ftr" idx="11"/>
          </p:nvPr>
        </p:nvSpPr>
        <p:spPr/>
        <p:txBody>
          <a:bodyPr/>
          <a:lstStyle>
            <a:lvl1pPr>
              <a:defRPr/>
            </a:lvl1pPr>
          </a:lstStyle>
          <a:p>
            <a:r>
              <a:rPr lang="en-GB" smtClean="0"/>
              <a:t>Yujin Noh, Newracom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2016</a:t>
            </a:r>
            <a:endParaRPr lang="en-GB"/>
          </a:p>
        </p:txBody>
      </p:sp>
      <p:sp>
        <p:nvSpPr>
          <p:cNvPr id="3" name="Footer Placeholder 2"/>
          <p:cNvSpPr>
            <a:spLocks noGrp="1"/>
          </p:cNvSpPr>
          <p:nvPr>
            <p:ph type="ftr" idx="11"/>
          </p:nvPr>
        </p:nvSpPr>
        <p:spPr/>
        <p:txBody>
          <a:bodyPr/>
          <a:lstStyle>
            <a:lvl1pPr>
              <a:defRPr/>
            </a:lvl1pPr>
          </a:lstStyle>
          <a:p>
            <a:r>
              <a:rPr lang="en-GB" smtClean="0"/>
              <a:t>Yujin Noh, Newracom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Yujin Noh, Newracom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Yujin Noh, Newracom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Yujin Noh, Newracom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802.11-16/0041r0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smtClean="0"/>
              <a:t>Yujin Noh, Newracom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Link Adaptation for HE WLAN</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2016-01-18</a:t>
            </a:r>
          </a:p>
        </p:txBody>
      </p:sp>
      <p:graphicFrame>
        <p:nvGraphicFramePr>
          <p:cNvPr id="3075" name="Object 3"/>
          <p:cNvGraphicFramePr>
            <a:graphicFrameLocks noChangeAspect="1"/>
          </p:cNvGraphicFramePr>
          <p:nvPr>
            <p:extLst>
              <p:ext uri="{D42A27DB-BD31-4B8C-83A1-F6EECF244321}">
                <p14:modId xmlns:p14="http://schemas.microsoft.com/office/powerpoint/2010/main" val="2240097119"/>
              </p:ext>
            </p:extLst>
          </p:nvPr>
        </p:nvGraphicFramePr>
        <p:xfrm>
          <a:off x="511175" y="2274888"/>
          <a:ext cx="8099425" cy="2482850"/>
        </p:xfrm>
        <a:graphic>
          <a:graphicData uri="http://schemas.openxmlformats.org/presentationml/2006/ole">
            <mc:AlternateContent xmlns:mc="http://schemas.openxmlformats.org/markup-compatibility/2006">
              <mc:Choice xmlns:v="urn:schemas-microsoft-com:vml" Requires="v">
                <p:oleObj spid="_x0000_s3362" name="Document" r:id="rId5" imgW="8250056" imgH="2535054" progId="Word.Document.8">
                  <p:embed/>
                </p:oleObj>
              </mc:Choice>
              <mc:Fallback>
                <p:oleObj name="Document" r:id="rId5" imgW="8250056" imgH="2535054" progId="Word.Document.8">
                  <p:embed/>
                  <p:pic>
                    <p:nvPicPr>
                      <p:cNvPr id="0" name="Picture 3"/>
                      <p:cNvPicPr>
                        <a:picLocks noChangeAspect="1" noChangeArrowheads="1"/>
                      </p:cNvPicPr>
                      <p:nvPr/>
                    </p:nvPicPr>
                    <p:blipFill>
                      <a:blip r:embed="rId6"/>
                      <a:srcRect/>
                      <a:stretch>
                        <a:fillRect/>
                      </a:stretch>
                    </p:blipFill>
                    <p:spPr bwMode="auto">
                      <a:xfrm>
                        <a:off x="511175" y="2274888"/>
                        <a:ext cx="8099425" cy="24828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Date Placeholder 1"/>
          <p:cNvSpPr>
            <a:spLocks noGrp="1"/>
          </p:cNvSpPr>
          <p:nvPr>
            <p:ph type="dt" idx="15"/>
          </p:nvPr>
        </p:nvSpPr>
        <p:spPr/>
        <p:txBody>
          <a:bodyPr/>
          <a:lstStyle/>
          <a:p>
            <a:r>
              <a:rPr lang="en-US" smtClean="0"/>
              <a:t>January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Choosing the Right Reference Payload</a:t>
            </a:r>
          </a:p>
        </p:txBody>
      </p:sp>
      <p:sp>
        <p:nvSpPr>
          <p:cNvPr id="3" name="Content Placeholder 2"/>
          <p:cNvSpPr>
            <a:spLocks noGrp="1"/>
          </p:cNvSpPr>
          <p:nvPr>
            <p:ph idx="1"/>
          </p:nvPr>
        </p:nvSpPr>
        <p:spPr>
          <a:xfrm>
            <a:off x="685800" y="3962400"/>
            <a:ext cx="7770813" cy="2132014"/>
          </a:xfrm>
        </p:spPr>
        <p:txBody>
          <a:bodyPr/>
          <a:lstStyle/>
          <a:p>
            <a:pPr>
              <a:buFont typeface="Arial" panose="020B0604020202020204" pitchFamily="34" charset="0"/>
              <a:buChar char="•"/>
            </a:pPr>
            <a:r>
              <a:rPr lang="en-US" sz="1600" dirty="0"/>
              <a:t>MCS 9 with </a:t>
            </a:r>
            <a:r>
              <a:rPr lang="en-US" sz="1600" dirty="0" smtClean="0"/>
              <a:t>32 bytes </a:t>
            </a:r>
            <a:r>
              <a:rPr lang="en-US" sz="1600" dirty="0"/>
              <a:t>achieves 10% and 1% PER at </a:t>
            </a:r>
            <a:r>
              <a:rPr lang="en-US" sz="1600" dirty="0" smtClean="0"/>
              <a:t>23dB </a:t>
            </a:r>
            <a:r>
              <a:rPr lang="en-US" sz="1600" dirty="0"/>
              <a:t>and </a:t>
            </a:r>
            <a:r>
              <a:rPr lang="en-US" sz="1600" dirty="0" smtClean="0"/>
              <a:t>24.3dB</a:t>
            </a:r>
            <a:r>
              <a:rPr lang="en-US" sz="1600" dirty="0"/>
              <a:t>, respectively</a:t>
            </a:r>
          </a:p>
          <a:p>
            <a:pPr>
              <a:buFont typeface="Arial" panose="020B0604020202020204" pitchFamily="34" charset="0"/>
              <a:buChar char="•"/>
            </a:pPr>
            <a:r>
              <a:rPr lang="en-US" sz="1600" dirty="0" smtClean="0"/>
              <a:t>MCS 9 with 3895 bytes achieves 10% and 1% PER at 25.4dB and 26.4dB, respectively</a:t>
            </a:r>
          </a:p>
          <a:p>
            <a:pPr>
              <a:buFont typeface="Arial" panose="020B0604020202020204" pitchFamily="34" charset="0"/>
              <a:buChar char="•"/>
            </a:pPr>
            <a:r>
              <a:rPr lang="en-US" sz="1600" dirty="0" smtClean="0"/>
              <a:t>The reference payload size for MCS affects the range of effective SNR that can be represented by MCS.</a:t>
            </a:r>
          </a:p>
          <a:p>
            <a:pPr lvl="1">
              <a:buFont typeface="Arial" panose="020B0604020202020204" pitchFamily="34" charset="0"/>
              <a:buChar char="•"/>
            </a:pPr>
            <a:r>
              <a:rPr lang="en-US" sz="1200" dirty="0" smtClean="0"/>
              <a:t>Small payload size has better coverage in the low SNR regions</a:t>
            </a:r>
          </a:p>
          <a:p>
            <a:pPr lvl="1">
              <a:buFont typeface="Arial" panose="020B0604020202020204" pitchFamily="34" charset="0"/>
              <a:buChar char="•"/>
            </a:pPr>
            <a:r>
              <a:rPr lang="en-US" sz="1200" dirty="0" smtClean="0"/>
              <a:t>Large payload size has better coverage in the high SNR regions</a:t>
            </a:r>
          </a:p>
          <a:p>
            <a:pPr>
              <a:buFont typeface="Arial" panose="020B0604020202020204" pitchFamily="34" charset="0"/>
              <a:buChar char="•"/>
            </a:pPr>
            <a:r>
              <a:rPr lang="en-US" sz="1600" dirty="0" smtClean="0"/>
              <a:t>Typically, more useful to represent the high SNR regions. In low SNR cases, the transmission of MFB may not even succeed.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pic>
        <p:nvPicPr>
          <p:cNvPr id="7" name="Picture 6"/>
          <p:cNvPicPr>
            <a:picLocks noChangeAspect="1"/>
          </p:cNvPicPr>
          <p:nvPr/>
        </p:nvPicPr>
        <p:blipFill>
          <a:blip r:embed="rId2"/>
          <a:stretch>
            <a:fillRect/>
          </a:stretch>
        </p:blipFill>
        <p:spPr>
          <a:xfrm>
            <a:off x="1224645" y="1536953"/>
            <a:ext cx="3346561" cy="2513280"/>
          </a:xfrm>
          <a:prstGeom prst="rect">
            <a:avLst/>
          </a:prstGeom>
        </p:spPr>
      </p:pic>
      <p:pic>
        <p:nvPicPr>
          <p:cNvPr id="8" name="Picture 7"/>
          <p:cNvPicPr>
            <a:picLocks noChangeAspect="1"/>
          </p:cNvPicPr>
          <p:nvPr/>
        </p:nvPicPr>
        <p:blipFill>
          <a:blip r:embed="rId3"/>
          <a:stretch>
            <a:fillRect/>
          </a:stretch>
        </p:blipFill>
        <p:spPr>
          <a:xfrm>
            <a:off x="4675426" y="1536953"/>
            <a:ext cx="3346561" cy="2513280"/>
          </a:xfrm>
          <a:prstGeom prst="rect">
            <a:avLst/>
          </a:prstGeom>
        </p:spPr>
      </p:pic>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36015912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Proposed Payload </a:t>
            </a:r>
            <a:r>
              <a:rPr lang="en-US" dirty="0">
                <a:solidFill>
                  <a:schemeClr val="tx1"/>
                </a:solidFill>
              </a:rPr>
              <a:t>References for </a:t>
            </a:r>
            <a:r>
              <a:rPr lang="en-US" dirty="0" smtClean="0">
                <a:solidFill>
                  <a:schemeClr val="tx1"/>
                </a:solidFill>
              </a:rPr>
              <a:t>MCS</a:t>
            </a:r>
            <a:endParaRPr lang="en-US" dirty="0">
              <a:solidFill>
                <a:schemeClr val="tx1"/>
              </a:solidFill>
            </a:endParaRPr>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The reported MCS in HE MCS Feedback (MFB) corresponds to the highest data-rate, for given transmission properties, that results in </a:t>
            </a:r>
            <a:r>
              <a:rPr lang="en-US" sz="2000" dirty="0" smtClean="0"/>
              <a:t>frame error </a:t>
            </a:r>
            <a:r>
              <a:rPr lang="en-US" sz="2000" dirty="0"/>
              <a:t>rate of X % or lower for a MPDU length of Y octets.</a:t>
            </a:r>
          </a:p>
          <a:p>
            <a:pPr lvl="1">
              <a:buFont typeface="Arial" panose="020B0604020202020204" pitchFamily="34" charset="0"/>
              <a:buChar char="•"/>
            </a:pPr>
            <a:r>
              <a:rPr lang="en-US" sz="1800" dirty="0"/>
              <a:t>Transmission properties refer to a specific RU, number of spatial streams (i.e. </a:t>
            </a:r>
            <a:r>
              <a:rPr lang="en-US" sz="1800" dirty="0" err="1"/>
              <a:t>Nss</a:t>
            </a:r>
            <a:r>
              <a:rPr lang="en-US" sz="1800" dirty="0"/>
              <a:t>), beamforming type (i.e. SU, MU, or STBC), and coding type (i.e. BCC or LDPC</a:t>
            </a:r>
            <a:r>
              <a:rPr lang="en-US" sz="1800" dirty="0" smtClean="0"/>
              <a:t>) </a:t>
            </a:r>
          </a:p>
          <a:p>
            <a:pPr lvl="1">
              <a:buFont typeface="Arial" panose="020B0604020202020204" pitchFamily="34" charset="0"/>
              <a:buChar char="•"/>
            </a:pPr>
            <a:r>
              <a:rPr lang="en-US" sz="1800" dirty="0" smtClean="0"/>
              <a:t>Possible </a:t>
            </a:r>
            <a:r>
              <a:rPr lang="en-US" sz="1800" dirty="0"/>
              <a:t>Values for “X”, “Y”</a:t>
            </a:r>
          </a:p>
          <a:p>
            <a:pPr lvl="2">
              <a:buFont typeface="Arial" panose="020B0604020202020204" pitchFamily="34" charset="0"/>
              <a:buChar char="•"/>
            </a:pPr>
            <a:r>
              <a:rPr lang="en-US" dirty="0"/>
              <a:t>X = 10</a:t>
            </a:r>
            <a:r>
              <a:rPr lang="en-US" dirty="0" smtClean="0"/>
              <a:t>% or 1%</a:t>
            </a:r>
            <a:endParaRPr lang="en-US" dirty="0"/>
          </a:p>
          <a:p>
            <a:pPr lvl="2">
              <a:buFont typeface="Arial" panose="020B0604020202020204" pitchFamily="34" charset="0"/>
              <a:buChar char="•"/>
            </a:pPr>
            <a:r>
              <a:rPr lang="en-US" dirty="0"/>
              <a:t>Y = 3895 (maximum MPDU limit for VHT, see appendix)</a:t>
            </a:r>
          </a:p>
          <a:p>
            <a:pPr>
              <a:buFont typeface="Arial" panose="020B0604020202020204" pitchFamily="34" charset="0"/>
              <a:buChar char="•"/>
            </a:pPr>
            <a:r>
              <a:rPr lang="en-US" sz="2000" dirty="0" smtClean="0"/>
              <a:t>Note that the definition here are not actual PER values used in the system </a:t>
            </a:r>
            <a:r>
              <a:rPr lang="en-US" sz="2000" dirty="0"/>
              <a:t>b</a:t>
            </a:r>
            <a:r>
              <a:rPr lang="en-US" sz="2000" dirty="0" smtClean="0"/>
              <a:t>ut simply a reference for all vendors to understand MCS. The </a:t>
            </a:r>
            <a:r>
              <a:rPr lang="en-US" sz="2000" dirty="0" err="1" smtClean="0"/>
              <a:t>Tx</a:t>
            </a:r>
            <a:r>
              <a:rPr lang="en-US" sz="2000" dirty="0" smtClean="0"/>
              <a:t> Node may configure the transmit MCS to meet its target parameters.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2307932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MCS definition has not defined with proper payload size references in WLAN. </a:t>
            </a:r>
          </a:p>
          <a:p>
            <a:pPr>
              <a:buFont typeface="Arial" panose="020B0604020202020204" pitchFamily="34" charset="0"/>
              <a:buChar char="•"/>
            </a:pPr>
            <a:r>
              <a:rPr lang="en-US" dirty="0" smtClean="0"/>
              <a:t>We propose to use </a:t>
            </a:r>
            <a:r>
              <a:rPr lang="en-US" dirty="0"/>
              <a:t>fixed </a:t>
            </a:r>
            <a:r>
              <a:rPr lang="en-US" dirty="0" smtClean="0"/>
              <a:t>MPDU </a:t>
            </a:r>
            <a:r>
              <a:rPr lang="en-US" dirty="0"/>
              <a:t>size </a:t>
            </a:r>
            <a:r>
              <a:rPr lang="en-US" dirty="0" smtClean="0"/>
              <a:t>as MCS reference in specification.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33321896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2000" b="0" dirty="0"/>
              <a:t>Do you agree to include the following text to </a:t>
            </a:r>
            <a:r>
              <a:rPr lang="en-US" sz="2000" b="0" dirty="0" err="1"/>
              <a:t>TGax</a:t>
            </a:r>
            <a:r>
              <a:rPr lang="en-US" sz="2000" b="0" dirty="0"/>
              <a:t> SFD:</a:t>
            </a:r>
          </a:p>
          <a:p>
            <a:pPr>
              <a:buFont typeface="Arial" panose="020B0604020202020204" pitchFamily="34" charset="0"/>
              <a:buChar char="•"/>
            </a:pPr>
            <a:r>
              <a:rPr lang="en-US" sz="2000" dirty="0" smtClean="0"/>
              <a:t>The </a:t>
            </a:r>
            <a:r>
              <a:rPr lang="en-US" sz="2000" dirty="0"/>
              <a:t>reported MCS in HE MCS </a:t>
            </a:r>
            <a:r>
              <a:rPr lang="en-US" sz="2000" dirty="0" smtClean="0"/>
              <a:t>feedback </a:t>
            </a:r>
            <a:r>
              <a:rPr lang="en-US" sz="2000" dirty="0"/>
              <a:t>(MFB) corresponds to the highest </a:t>
            </a:r>
            <a:r>
              <a:rPr lang="en-US" sz="2000" dirty="0" smtClean="0"/>
              <a:t>data-rate that </a:t>
            </a:r>
            <a:r>
              <a:rPr lang="en-US" sz="2000" dirty="0"/>
              <a:t>results in </a:t>
            </a:r>
            <a:r>
              <a:rPr lang="en-US" sz="2000" dirty="0" smtClean="0"/>
              <a:t>frame error </a:t>
            </a:r>
            <a:r>
              <a:rPr lang="en-US" sz="2000" dirty="0"/>
              <a:t>rate of </a:t>
            </a:r>
            <a:r>
              <a:rPr lang="en-US" sz="2000" dirty="0" smtClean="0"/>
              <a:t>X% </a:t>
            </a:r>
            <a:r>
              <a:rPr lang="en-US" sz="2000" dirty="0"/>
              <a:t>or lower for a MPDU length of Y octets</a:t>
            </a:r>
            <a:r>
              <a:rPr lang="en-US" sz="2000" dirty="0" smtClean="0"/>
              <a:t>.</a:t>
            </a:r>
          </a:p>
          <a:p>
            <a:pPr marL="342900" lvl="1" indent="-342900">
              <a:spcBef>
                <a:spcPts val="600"/>
              </a:spcBef>
              <a:buFont typeface="Arial" panose="020B0604020202020204" pitchFamily="34" charset="0"/>
              <a:buChar char="•"/>
            </a:pPr>
            <a:r>
              <a:rPr lang="en-US" b="1" dirty="0"/>
              <a:t>“X” and “Y” are </a:t>
            </a:r>
            <a:r>
              <a:rPr lang="en-US" b="1" dirty="0" smtClean="0"/>
              <a:t>fixed values defined in specification and TBD.</a:t>
            </a:r>
            <a:endParaRPr lang="en-US" b="1" dirty="0"/>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r>
              <a:rPr lang="en-US" sz="2000" dirty="0" smtClean="0"/>
              <a:t>Y/N/A</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42785697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a:t>[1] 11-15-1329r1 Link Adaptation for HE </a:t>
            </a:r>
            <a:r>
              <a:rPr lang="en-US" dirty="0" smtClean="0"/>
              <a:t>WLAN</a:t>
            </a:r>
          </a:p>
          <a:p>
            <a:r>
              <a:rPr lang="en-US" dirty="0" smtClean="0"/>
              <a:t>[2] 11-15-0132-13-00ax-spec-framework</a:t>
            </a:r>
          </a:p>
          <a:p>
            <a:r>
              <a:rPr lang="en-US" dirty="0" smtClean="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3577395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APPENDIX</a:t>
            </a:r>
            <a:endParaRPr lang="en-US" dirty="0"/>
          </a:p>
        </p:txBody>
      </p:sp>
      <p:sp>
        <p:nvSpPr>
          <p:cNvPr id="5" name="Text Placeholder 4"/>
          <p:cNvSpPr>
            <a:spLocks noGrp="1"/>
          </p:cNvSpPr>
          <p:nvPr>
            <p:ph type="body" idx="1"/>
          </p:nvPr>
        </p:nvSpPr>
        <p:spPr/>
        <p:txBody>
          <a:bodyPr/>
          <a:lstStyle/>
          <a:p>
            <a:endParaRPr lang="en-US"/>
          </a:p>
        </p:txBody>
      </p:sp>
      <p:sp>
        <p:nvSpPr>
          <p:cNvPr id="3" name="Footer Placeholder 2"/>
          <p:cNvSpPr>
            <a:spLocks noGrp="1"/>
          </p:cNvSpPr>
          <p:nvPr>
            <p:ph type="ftr" idx="11"/>
          </p:nvPr>
        </p:nvSpPr>
        <p:spPr/>
        <p:txBody>
          <a:bodyPr/>
          <a:lstStyle/>
          <a:p>
            <a:r>
              <a:rPr lang="en-GB" smtClean="0"/>
              <a:t>Yujin Noh, Newracom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2" name="Date Placeholder 1"/>
          <p:cNvSpPr>
            <a:spLocks noGrp="1"/>
          </p:cNvSpPr>
          <p:nvPr>
            <p:ph type="dt" idx="10"/>
          </p:nvPr>
        </p:nvSpPr>
        <p:spPr/>
        <p:txBody>
          <a:bodyPr/>
          <a:lstStyle/>
          <a:p>
            <a:r>
              <a:rPr lang="en-US" smtClean="0"/>
              <a:t>January 2016</a:t>
            </a:r>
            <a:endParaRPr lang="en-GB"/>
          </a:p>
        </p:txBody>
      </p:sp>
    </p:spTree>
    <p:extLst>
      <p:ext uri="{BB962C8B-B14F-4D97-AF65-F5344CB8AC3E}">
        <p14:creationId xmlns:p14="http://schemas.microsoft.com/office/powerpoint/2010/main" val="23501544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Payload Size Reference for MCS</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pic>
        <p:nvPicPr>
          <p:cNvPr id="9" name="Picture 8"/>
          <p:cNvPicPr>
            <a:picLocks noChangeAspect="1"/>
          </p:cNvPicPr>
          <p:nvPr/>
        </p:nvPicPr>
        <p:blipFill>
          <a:blip r:embed="rId2"/>
          <a:stretch>
            <a:fillRect/>
          </a:stretch>
        </p:blipFill>
        <p:spPr>
          <a:xfrm>
            <a:off x="0" y="1634400"/>
            <a:ext cx="4601521" cy="3455760"/>
          </a:xfrm>
          <a:prstGeom prst="rect">
            <a:avLst/>
          </a:prstGeom>
        </p:spPr>
      </p:pic>
      <p:pic>
        <p:nvPicPr>
          <p:cNvPr id="10" name="Picture 9"/>
          <p:cNvPicPr>
            <a:picLocks noChangeAspect="1"/>
          </p:cNvPicPr>
          <p:nvPr/>
        </p:nvPicPr>
        <p:blipFill>
          <a:blip r:embed="rId3"/>
          <a:stretch>
            <a:fillRect/>
          </a:stretch>
        </p:blipFill>
        <p:spPr>
          <a:xfrm>
            <a:off x="4640592" y="1649640"/>
            <a:ext cx="4601521" cy="3455760"/>
          </a:xfrm>
          <a:prstGeom prst="rect">
            <a:avLst/>
          </a:prstGeom>
        </p:spPr>
      </p:pic>
      <p:sp>
        <p:nvSpPr>
          <p:cNvPr id="11" name="Arc 10"/>
          <p:cNvSpPr/>
          <p:nvPr/>
        </p:nvSpPr>
        <p:spPr bwMode="auto">
          <a:xfrm>
            <a:off x="1255256" y="3718458"/>
            <a:ext cx="838200" cy="304800"/>
          </a:xfrm>
          <a:prstGeom prst="arc">
            <a:avLst>
              <a:gd name="adj1" fmla="val 19917886"/>
              <a:gd name="adj2" fmla="val 12220017"/>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Arc 11"/>
          <p:cNvSpPr/>
          <p:nvPr/>
        </p:nvSpPr>
        <p:spPr bwMode="auto">
          <a:xfrm>
            <a:off x="2686601" y="3731612"/>
            <a:ext cx="838200" cy="304800"/>
          </a:xfrm>
          <a:prstGeom prst="arc">
            <a:avLst>
              <a:gd name="adj1" fmla="val 19917886"/>
              <a:gd name="adj2" fmla="val 12220017"/>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TextBox 12"/>
          <p:cNvSpPr txBox="1"/>
          <p:nvPr/>
        </p:nvSpPr>
        <p:spPr>
          <a:xfrm>
            <a:off x="3348712" y="4002711"/>
            <a:ext cx="787395" cy="369332"/>
          </a:xfrm>
          <a:prstGeom prst="rect">
            <a:avLst/>
          </a:prstGeom>
          <a:noFill/>
        </p:spPr>
        <p:txBody>
          <a:bodyPr wrap="none" rtlCol="0">
            <a:spAutoFit/>
          </a:bodyPr>
          <a:lstStyle/>
          <a:p>
            <a:r>
              <a:rPr lang="en-US" sz="1800" b="1" dirty="0" smtClean="0">
                <a:solidFill>
                  <a:srgbClr val="FF0000"/>
                </a:solidFill>
                <a:latin typeface="Calibri" panose="020F0502020204030204" pitchFamily="34" charset="0"/>
              </a:rPr>
              <a:t>MCS 3</a:t>
            </a:r>
            <a:endParaRPr lang="en-US" sz="1800" b="1" dirty="0">
              <a:solidFill>
                <a:srgbClr val="FF0000"/>
              </a:solidFill>
              <a:latin typeface="Calibri" panose="020F0502020204030204" pitchFamily="34" charset="0"/>
            </a:endParaRPr>
          </a:p>
        </p:txBody>
      </p:sp>
      <p:sp>
        <p:nvSpPr>
          <p:cNvPr id="14" name="TextBox 13"/>
          <p:cNvSpPr txBox="1"/>
          <p:nvPr/>
        </p:nvSpPr>
        <p:spPr>
          <a:xfrm>
            <a:off x="822487" y="4002711"/>
            <a:ext cx="787395" cy="369332"/>
          </a:xfrm>
          <a:prstGeom prst="rect">
            <a:avLst/>
          </a:prstGeom>
          <a:noFill/>
        </p:spPr>
        <p:txBody>
          <a:bodyPr wrap="none" rtlCol="0">
            <a:spAutoFit/>
          </a:bodyPr>
          <a:lstStyle/>
          <a:p>
            <a:r>
              <a:rPr lang="en-US" sz="1800" b="1" dirty="0" smtClean="0">
                <a:solidFill>
                  <a:srgbClr val="FF0000"/>
                </a:solidFill>
                <a:latin typeface="Calibri" panose="020F0502020204030204" pitchFamily="34" charset="0"/>
              </a:rPr>
              <a:t>MCS 1</a:t>
            </a:r>
            <a:endParaRPr lang="en-US" sz="1800" b="1" dirty="0">
              <a:solidFill>
                <a:srgbClr val="FF0000"/>
              </a:solidFill>
              <a:latin typeface="Calibri" panose="020F0502020204030204" pitchFamily="34" charset="0"/>
            </a:endParaRPr>
          </a:p>
        </p:txBody>
      </p:sp>
      <p:sp>
        <p:nvSpPr>
          <p:cNvPr id="15" name="Arc 14"/>
          <p:cNvSpPr/>
          <p:nvPr/>
        </p:nvSpPr>
        <p:spPr bwMode="auto">
          <a:xfrm>
            <a:off x="6450195" y="3365182"/>
            <a:ext cx="1128228" cy="304800"/>
          </a:xfrm>
          <a:prstGeom prst="arc">
            <a:avLst>
              <a:gd name="adj1" fmla="val 20633341"/>
              <a:gd name="adj2" fmla="val 11721801"/>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Arc 15"/>
          <p:cNvSpPr/>
          <p:nvPr/>
        </p:nvSpPr>
        <p:spPr bwMode="auto">
          <a:xfrm>
            <a:off x="7624626" y="3658779"/>
            <a:ext cx="1138374" cy="304800"/>
          </a:xfrm>
          <a:prstGeom prst="arc">
            <a:avLst>
              <a:gd name="adj1" fmla="val 19917886"/>
              <a:gd name="adj2" fmla="val 11551139"/>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TextBox 16"/>
          <p:cNvSpPr txBox="1"/>
          <p:nvPr/>
        </p:nvSpPr>
        <p:spPr>
          <a:xfrm>
            <a:off x="8369302" y="3317903"/>
            <a:ext cx="787395" cy="369332"/>
          </a:xfrm>
          <a:prstGeom prst="rect">
            <a:avLst/>
          </a:prstGeom>
          <a:noFill/>
        </p:spPr>
        <p:txBody>
          <a:bodyPr wrap="none" rtlCol="0">
            <a:spAutoFit/>
          </a:bodyPr>
          <a:lstStyle/>
          <a:p>
            <a:r>
              <a:rPr lang="en-US" sz="1800" b="1" dirty="0" smtClean="0">
                <a:solidFill>
                  <a:srgbClr val="FF0000"/>
                </a:solidFill>
                <a:latin typeface="Calibri" panose="020F0502020204030204" pitchFamily="34" charset="0"/>
              </a:rPr>
              <a:t>MCS 7</a:t>
            </a:r>
            <a:endParaRPr lang="en-US" sz="1800" b="1" dirty="0">
              <a:solidFill>
                <a:srgbClr val="FF0000"/>
              </a:solidFill>
              <a:latin typeface="Calibri" panose="020F0502020204030204" pitchFamily="34" charset="0"/>
            </a:endParaRPr>
          </a:p>
        </p:txBody>
      </p:sp>
      <p:sp>
        <p:nvSpPr>
          <p:cNvPr id="18" name="TextBox 17"/>
          <p:cNvSpPr txBox="1"/>
          <p:nvPr/>
        </p:nvSpPr>
        <p:spPr>
          <a:xfrm>
            <a:off x="5741671" y="3168570"/>
            <a:ext cx="787395" cy="369332"/>
          </a:xfrm>
          <a:prstGeom prst="rect">
            <a:avLst/>
          </a:prstGeom>
          <a:noFill/>
        </p:spPr>
        <p:txBody>
          <a:bodyPr wrap="none" rtlCol="0">
            <a:spAutoFit/>
          </a:bodyPr>
          <a:lstStyle/>
          <a:p>
            <a:r>
              <a:rPr lang="en-US" sz="1800" b="1" dirty="0" smtClean="0">
                <a:solidFill>
                  <a:srgbClr val="FF0000"/>
                </a:solidFill>
                <a:latin typeface="Calibri" panose="020F0502020204030204" pitchFamily="34" charset="0"/>
              </a:rPr>
              <a:t>MCS 5</a:t>
            </a:r>
            <a:endParaRPr lang="en-US" sz="1800" b="1" dirty="0">
              <a:solidFill>
                <a:srgbClr val="FF0000"/>
              </a:solidFill>
              <a:latin typeface="Calibri" panose="020F0502020204030204" pitchFamily="34" charset="0"/>
            </a:endParaRPr>
          </a:p>
        </p:txBody>
      </p:sp>
      <p:sp>
        <p:nvSpPr>
          <p:cNvPr id="19" name="TextBox 18"/>
          <p:cNvSpPr txBox="1"/>
          <p:nvPr/>
        </p:nvSpPr>
        <p:spPr>
          <a:xfrm>
            <a:off x="456406" y="5206772"/>
            <a:ext cx="8229600" cy="400110"/>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solidFill>
                  <a:schemeClr val="tx1"/>
                </a:solidFill>
              </a:rPr>
              <a:t>Required SNR for a given MCS varies </a:t>
            </a:r>
            <a:r>
              <a:rPr lang="en-US" sz="2000" b="1" dirty="0" smtClean="0">
                <a:solidFill>
                  <a:srgbClr val="FF0000"/>
                </a:solidFill>
              </a:rPr>
              <a:t>significantly</a:t>
            </a:r>
            <a:r>
              <a:rPr lang="en-US" sz="2000" dirty="0" smtClean="0">
                <a:solidFill>
                  <a:srgbClr val="FF0000"/>
                </a:solidFill>
              </a:rPr>
              <a:t> </a:t>
            </a:r>
            <a:r>
              <a:rPr lang="en-US" sz="2000" dirty="0" smtClean="0">
                <a:solidFill>
                  <a:schemeClr val="tx1"/>
                </a:solidFill>
              </a:rPr>
              <a:t>based on payload size.</a:t>
            </a:r>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3" name="Date Placeholder 2"/>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1080538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Maximum Data Unit Sizes in </a:t>
            </a:r>
            <a:r>
              <a:rPr lang="en-US" dirty="0" smtClean="0">
                <a:solidFill>
                  <a:schemeClr val="tx1"/>
                </a:solidFill>
              </a:rPr>
              <a:t>802.11</a:t>
            </a:r>
            <a:endParaRPr lang="en-US" dirty="0"/>
          </a:p>
        </p:txBody>
      </p:sp>
      <p:sp>
        <p:nvSpPr>
          <p:cNvPr id="5" name="Footer Placeholder 4"/>
          <p:cNvSpPr>
            <a:spLocks noGrp="1"/>
          </p:cNvSpPr>
          <p:nvPr>
            <p:ph type="ftr" idx="11"/>
          </p:nvPr>
        </p:nvSpPr>
        <p:spPr/>
        <p:txBody>
          <a:bodyPr/>
          <a:lstStyle/>
          <a:p>
            <a:r>
              <a:rPr lang="en-GB" smtClean="0"/>
              <a:t>Yujin Noh, Newracom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graphicFrame>
        <p:nvGraphicFramePr>
          <p:cNvPr id="7" name="Content Placeholder 5"/>
          <p:cNvGraphicFramePr>
            <a:graphicFrameLocks/>
          </p:cNvGraphicFramePr>
          <p:nvPr>
            <p:extLst>
              <p:ext uri="{D42A27DB-BD31-4B8C-83A1-F6EECF244321}">
                <p14:modId xmlns:p14="http://schemas.microsoft.com/office/powerpoint/2010/main" val="1614726497"/>
              </p:ext>
            </p:extLst>
          </p:nvPr>
        </p:nvGraphicFramePr>
        <p:xfrm>
          <a:off x="609600" y="2133600"/>
          <a:ext cx="7847012" cy="3657600"/>
        </p:xfrm>
        <a:graphic>
          <a:graphicData uri="http://schemas.openxmlformats.org/drawingml/2006/table">
            <a:tbl>
              <a:tblPr firstRow="1" bandRow="1">
                <a:tableStyleId>{5940675A-B579-460E-94D1-54222C63F5DA}</a:tableStyleId>
              </a:tblPr>
              <a:tblGrid>
                <a:gridCol w="1961753"/>
                <a:gridCol w="1961753"/>
                <a:gridCol w="1961753"/>
                <a:gridCol w="1961753"/>
              </a:tblGrid>
              <a:tr h="914400">
                <a:tc>
                  <a:txBody>
                    <a:bodyPr/>
                    <a:lstStyle/>
                    <a:p>
                      <a:pPr algn="ctr"/>
                      <a:endParaRPr lang="en-US" sz="2000" dirty="0"/>
                    </a:p>
                  </a:txBody>
                  <a:tcPr anchor="ctr">
                    <a:solidFill>
                      <a:schemeClr val="bg2">
                        <a:lumMod val="20000"/>
                        <a:lumOff val="80000"/>
                      </a:schemeClr>
                    </a:solidFill>
                  </a:tcPr>
                </a:tc>
                <a:tc>
                  <a:txBody>
                    <a:bodyPr/>
                    <a:lstStyle/>
                    <a:p>
                      <a:pPr algn="ctr"/>
                      <a:r>
                        <a:rPr lang="en-US" sz="2000" dirty="0" smtClean="0"/>
                        <a:t>MSDU</a:t>
                      </a:r>
                      <a:endParaRPr lang="en-US" sz="2000" dirty="0"/>
                    </a:p>
                  </a:txBody>
                  <a:tcPr anchor="ctr">
                    <a:solidFill>
                      <a:schemeClr val="bg2">
                        <a:lumMod val="20000"/>
                        <a:lumOff val="80000"/>
                      </a:schemeClr>
                    </a:solidFill>
                  </a:tcPr>
                </a:tc>
                <a:tc>
                  <a:txBody>
                    <a:bodyPr/>
                    <a:lstStyle/>
                    <a:p>
                      <a:pPr algn="ctr"/>
                      <a:r>
                        <a:rPr lang="en-US" sz="2000" dirty="0" smtClean="0"/>
                        <a:t>A-MSDU</a:t>
                      </a:r>
                      <a:endParaRPr lang="en-US" sz="2000" dirty="0"/>
                    </a:p>
                  </a:txBody>
                  <a:tcPr anchor="ctr">
                    <a:solidFill>
                      <a:schemeClr val="bg2">
                        <a:lumMod val="20000"/>
                        <a:lumOff val="80000"/>
                      </a:schemeClr>
                    </a:solidFill>
                  </a:tcPr>
                </a:tc>
                <a:tc>
                  <a:txBody>
                    <a:bodyPr/>
                    <a:lstStyle/>
                    <a:p>
                      <a:pPr algn="ctr"/>
                      <a:r>
                        <a:rPr lang="en-US" sz="2000" dirty="0" smtClean="0"/>
                        <a:t>MPDU</a:t>
                      </a:r>
                      <a:endParaRPr lang="en-US" sz="2000" dirty="0"/>
                    </a:p>
                  </a:txBody>
                  <a:tcPr anchor="ctr">
                    <a:solidFill>
                      <a:schemeClr val="bg2">
                        <a:lumMod val="20000"/>
                        <a:lumOff val="80000"/>
                      </a:schemeClr>
                    </a:solidFill>
                  </a:tcPr>
                </a:tc>
              </a:tr>
              <a:tr h="914400">
                <a:tc>
                  <a:txBody>
                    <a:bodyPr/>
                    <a:lstStyle/>
                    <a:p>
                      <a:pPr algn="ctr"/>
                      <a:r>
                        <a:rPr lang="en-US" sz="2000" dirty="0" smtClean="0"/>
                        <a:t>Non-HT</a:t>
                      </a:r>
                      <a:endParaRPr lang="en-US" sz="2000" dirty="0"/>
                    </a:p>
                  </a:txBody>
                  <a:tcPr anchor="ctr">
                    <a:solidFill>
                      <a:schemeClr val="bg2">
                        <a:lumMod val="20000"/>
                        <a:lumOff val="80000"/>
                      </a:schemeClr>
                    </a:solidFill>
                  </a:tcPr>
                </a:tc>
                <a:tc>
                  <a:txBody>
                    <a:bodyPr/>
                    <a:lstStyle/>
                    <a:p>
                      <a:pPr algn="ctr"/>
                      <a:r>
                        <a:rPr lang="en-US" sz="2000" dirty="0" smtClean="0"/>
                        <a:t>2304</a:t>
                      </a:r>
                      <a:endParaRPr lang="en-US" sz="2000" dirty="0"/>
                    </a:p>
                  </a:txBody>
                  <a:tcPr anchor="ctr"/>
                </a:tc>
                <a:tc>
                  <a:txBody>
                    <a:bodyPr/>
                    <a:lstStyle/>
                    <a:p>
                      <a:pPr algn="ctr"/>
                      <a:r>
                        <a:rPr lang="en-US" sz="2000" b="0" i="0" u="none" strike="noStrike" kern="1200" baseline="0" dirty="0" smtClean="0">
                          <a:solidFill>
                            <a:schemeClr val="tx1"/>
                          </a:solidFill>
                          <a:latin typeface="+mn-lt"/>
                          <a:ea typeface="+mn-ea"/>
                          <a:cs typeface="+mn-cs"/>
                        </a:rPr>
                        <a:t>3839 or 4065</a:t>
                      </a:r>
                    </a:p>
                    <a:p>
                      <a:pPr algn="ctr"/>
                      <a:r>
                        <a:rPr lang="en-US" sz="2000" b="0" i="0" u="none" strike="noStrike" kern="1200" baseline="0" dirty="0" smtClean="0">
                          <a:solidFill>
                            <a:schemeClr val="tx1"/>
                          </a:solidFill>
                          <a:latin typeface="+mn-lt"/>
                          <a:ea typeface="+mn-ea"/>
                          <a:cs typeface="+mn-cs"/>
                        </a:rPr>
                        <a:t>or 7935</a:t>
                      </a:r>
                      <a:endParaRPr lang="en-US" sz="2000" dirty="0"/>
                    </a:p>
                  </a:txBody>
                  <a:tcPr anchor="ctr"/>
                </a:tc>
                <a:tc>
                  <a:txBody>
                    <a:bodyPr/>
                    <a:lstStyle/>
                    <a:p>
                      <a:pPr algn="ctr"/>
                      <a:r>
                        <a:rPr lang="en-US" sz="2000" dirty="0" smtClean="0"/>
                        <a:t>N/A</a:t>
                      </a:r>
                      <a:endParaRPr lang="en-US" sz="2000" dirty="0"/>
                    </a:p>
                  </a:txBody>
                  <a:tcPr anchor="ctr"/>
                </a:tc>
              </a:tr>
              <a:tr h="914400">
                <a:tc>
                  <a:txBody>
                    <a:bodyPr/>
                    <a:lstStyle/>
                    <a:p>
                      <a:pPr algn="ctr"/>
                      <a:r>
                        <a:rPr lang="en-US" sz="2000" dirty="0" smtClean="0"/>
                        <a:t>HT</a:t>
                      </a:r>
                      <a:endParaRPr lang="en-US" sz="2000" dirty="0"/>
                    </a:p>
                  </a:txBody>
                  <a:tcPr anchor="ctr">
                    <a:solidFill>
                      <a:schemeClr val="bg2">
                        <a:lumMod val="20000"/>
                        <a:lumOff val="80000"/>
                      </a:schemeClr>
                    </a:solidFill>
                  </a:tcPr>
                </a:tc>
                <a:tc>
                  <a:txBody>
                    <a:bodyPr/>
                    <a:lstStyle/>
                    <a:p>
                      <a:pPr algn="ctr"/>
                      <a:r>
                        <a:rPr lang="en-US" sz="2000" dirty="0" smtClean="0"/>
                        <a:t>2304</a:t>
                      </a:r>
                      <a:endParaRPr lang="en-US" sz="2000" dirty="0"/>
                    </a:p>
                  </a:txBody>
                  <a:tcPr anchor="ctr"/>
                </a:tc>
                <a:tc>
                  <a:txBody>
                    <a:bodyPr/>
                    <a:lstStyle/>
                    <a:p>
                      <a:pPr algn="ctr"/>
                      <a:r>
                        <a:rPr lang="en-US" sz="2000" b="0" i="0" u="none" strike="noStrike" kern="1200" baseline="0" dirty="0" smtClean="0">
                          <a:solidFill>
                            <a:schemeClr val="tx1"/>
                          </a:solidFill>
                          <a:latin typeface="+mn-lt"/>
                          <a:ea typeface="+mn-ea"/>
                          <a:cs typeface="+mn-cs"/>
                        </a:rPr>
                        <a:t>3839 or 7935</a:t>
                      </a:r>
                      <a:endParaRPr lang="en-US" sz="2000" dirty="0"/>
                    </a:p>
                  </a:txBody>
                  <a:tcPr anchor="ctr"/>
                </a:tc>
                <a:tc>
                  <a:txBody>
                    <a:bodyPr/>
                    <a:lstStyle/>
                    <a:p>
                      <a:pPr algn="ctr"/>
                      <a:r>
                        <a:rPr lang="en-US" sz="2000" dirty="0" smtClean="0"/>
                        <a:t>N/A</a:t>
                      </a:r>
                      <a:endParaRPr lang="en-US" sz="2000" dirty="0"/>
                    </a:p>
                  </a:txBody>
                  <a:tcPr anchor="ctr"/>
                </a:tc>
              </a:tr>
              <a:tr h="914400">
                <a:tc>
                  <a:txBody>
                    <a:bodyPr/>
                    <a:lstStyle/>
                    <a:p>
                      <a:pPr algn="ctr"/>
                      <a:r>
                        <a:rPr lang="en-US" sz="2000" dirty="0" smtClean="0"/>
                        <a:t>VHT</a:t>
                      </a:r>
                      <a:endParaRPr lang="en-US" sz="2000" dirty="0"/>
                    </a:p>
                  </a:txBody>
                  <a:tcPr anchor="ctr">
                    <a:solidFill>
                      <a:schemeClr val="bg2">
                        <a:lumMod val="20000"/>
                        <a:lumOff val="80000"/>
                      </a:schemeClr>
                    </a:solidFill>
                  </a:tcPr>
                </a:tc>
                <a:tc>
                  <a:txBody>
                    <a:bodyPr/>
                    <a:lstStyle/>
                    <a:p>
                      <a:pPr algn="ctr"/>
                      <a:r>
                        <a:rPr lang="en-US" sz="2000" dirty="0" smtClean="0"/>
                        <a:t>2304</a:t>
                      </a:r>
                      <a:endParaRPr lang="en-US" sz="2000" dirty="0"/>
                    </a:p>
                  </a:txBody>
                  <a:tcPr anchor="ctr"/>
                </a:tc>
                <a:tc>
                  <a:txBody>
                    <a:bodyPr/>
                    <a:lstStyle/>
                    <a:p>
                      <a:pPr algn="ctr"/>
                      <a:r>
                        <a:rPr lang="en-US" sz="2000" dirty="0" smtClean="0"/>
                        <a:t>N/A</a:t>
                      </a:r>
                      <a:endParaRPr lang="en-US" sz="2000" dirty="0"/>
                    </a:p>
                  </a:txBody>
                  <a:tcPr anchor="ctr"/>
                </a:tc>
                <a:tc>
                  <a:txBody>
                    <a:bodyPr/>
                    <a:lstStyle/>
                    <a:p>
                      <a:pPr algn="ctr"/>
                      <a:r>
                        <a:rPr lang="en-US" sz="2000" b="0" i="0" u="none" strike="noStrike" kern="1200" baseline="0" dirty="0" smtClean="0">
                          <a:solidFill>
                            <a:schemeClr val="tx1"/>
                          </a:solidFill>
                          <a:latin typeface="+mn-lt"/>
                          <a:ea typeface="+mn-ea"/>
                          <a:cs typeface="+mn-cs"/>
                        </a:rPr>
                        <a:t>3,895 or 7,991</a:t>
                      </a:r>
                    </a:p>
                    <a:p>
                      <a:pPr algn="ctr"/>
                      <a:r>
                        <a:rPr lang="en-US" sz="2000" b="0" i="0" u="none" strike="noStrike" kern="1200" baseline="0" dirty="0" smtClean="0">
                          <a:solidFill>
                            <a:schemeClr val="tx1"/>
                          </a:solidFill>
                          <a:latin typeface="+mn-lt"/>
                          <a:ea typeface="+mn-ea"/>
                          <a:cs typeface="+mn-cs"/>
                        </a:rPr>
                        <a:t>or 11,454</a:t>
                      </a:r>
                      <a:endParaRPr lang="en-US" sz="2000" dirty="0"/>
                    </a:p>
                  </a:txBody>
                  <a:tcPr anchor="ctr"/>
                </a:tc>
              </a:tr>
            </a:tbl>
          </a:graphicData>
        </a:graphic>
      </p:graphicFrame>
      <p:sp>
        <p:nvSpPr>
          <p:cNvPr id="3" name="Date Placeholder 2"/>
          <p:cNvSpPr>
            <a:spLocks noGrp="1"/>
          </p:cNvSpPr>
          <p:nvPr>
            <p:ph type="dt" idx="10"/>
          </p:nvPr>
        </p:nvSpPr>
        <p:spPr/>
        <p:txBody>
          <a:bodyPr/>
          <a:lstStyle/>
          <a:p>
            <a:r>
              <a:rPr lang="en-US" smtClean="0"/>
              <a:t>January 2016</a:t>
            </a:r>
            <a:endParaRPr lang="en-GB"/>
          </a:p>
        </p:txBody>
      </p:sp>
    </p:spTree>
    <p:extLst>
      <p:ext uri="{BB962C8B-B14F-4D97-AF65-F5344CB8AC3E}">
        <p14:creationId xmlns:p14="http://schemas.microsoft.com/office/powerpoint/2010/main" val="20647806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PSDU per OFDM symbol (N</a:t>
            </a:r>
            <a:r>
              <a:rPr lang="en-US" baseline="-25000" dirty="0">
                <a:solidFill>
                  <a:schemeClr val="tx1"/>
                </a:solidFill>
              </a:rPr>
              <a:t>DBPS</a:t>
            </a:r>
            <a:r>
              <a:rPr lang="en-US" dirty="0" smtClean="0">
                <a:solidFill>
                  <a:schemeClr val="tx1"/>
                </a:solidFill>
              </a:rPr>
              <a:t>) </a:t>
            </a:r>
            <a:r>
              <a:rPr lang="en-US" dirty="0" smtClean="0"/>
              <a:t>(1/3)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88113693"/>
              </p:ext>
            </p:extLst>
          </p:nvPr>
        </p:nvGraphicFramePr>
        <p:xfrm>
          <a:off x="1524000" y="1828800"/>
          <a:ext cx="6068904" cy="4267188"/>
        </p:xfrm>
        <a:graphic>
          <a:graphicData uri="http://schemas.openxmlformats.org/drawingml/2006/table">
            <a:tbl>
              <a:tblPr>
                <a:tableStyleId>{5940675A-B579-460E-94D1-54222C63F5DA}</a:tableStyleId>
              </a:tblPr>
              <a:tblGrid>
                <a:gridCol w="505742"/>
                <a:gridCol w="505742"/>
                <a:gridCol w="505742"/>
                <a:gridCol w="505742"/>
                <a:gridCol w="505742"/>
                <a:gridCol w="505742"/>
                <a:gridCol w="505742"/>
                <a:gridCol w="505742"/>
                <a:gridCol w="505742"/>
                <a:gridCol w="505742"/>
                <a:gridCol w="505742"/>
                <a:gridCol w="505742"/>
              </a:tblGrid>
              <a:tr h="158044">
                <a:tc rowSpan="2" gridSpan="2">
                  <a:txBody>
                    <a:bodyPr/>
                    <a:lstStyle/>
                    <a:p>
                      <a:pPr algn="ctr" fontAlgn="ctr"/>
                      <a:r>
                        <a:rPr lang="en-US" sz="900" u="none" strike="noStrike" dirty="0" err="1">
                          <a:effectLst/>
                        </a:rPr>
                        <a:t>Nss</a:t>
                      </a:r>
                      <a:r>
                        <a:rPr lang="en-US" sz="900" u="none" strike="noStrike" dirty="0">
                          <a:effectLst/>
                        </a:rPr>
                        <a:t> = 1</a:t>
                      </a:r>
                      <a:endParaRPr lang="en-US" sz="900" b="0" i="0" u="none" strike="noStrike" dirty="0">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5</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a:effectLst/>
                        </a:rPr>
                        <a:t>52</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106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234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390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816</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122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1633</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rowSpan="2" gridSpan="2">
                  <a:txBody>
                    <a:bodyPr/>
                    <a:lstStyle/>
                    <a:p>
                      <a:pPr algn="ctr" fontAlgn="ctr"/>
                      <a:r>
                        <a:rPr lang="en-US" sz="900" u="none" strike="noStrike">
                          <a:effectLst/>
                        </a:rPr>
                        <a:t>Nss = 2</a:t>
                      </a:r>
                      <a:endParaRPr lang="en-US" sz="900" b="0" i="0" u="none" strike="noStrike">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52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a:effectLst/>
                        </a:rPr>
                        <a:t>106</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234</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390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234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468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780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122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1633</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1960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2205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3266</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rowSpan="2" gridSpan="2">
                  <a:txBody>
                    <a:bodyPr/>
                    <a:lstStyle/>
                    <a:p>
                      <a:pPr algn="ctr" fontAlgn="ctr"/>
                      <a:r>
                        <a:rPr lang="en-US" sz="900" u="none" strike="noStrike">
                          <a:effectLst/>
                        </a:rPr>
                        <a:t>Nss = 3</a:t>
                      </a:r>
                      <a:endParaRPr lang="en-US" sz="900" b="0" i="0" u="none" strike="noStrike">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52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106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255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43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394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789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183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1653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1837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2205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2205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3307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3675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4410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4900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r>
            </a:tbl>
          </a:graphicData>
        </a:graphic>
      </p:graphicFrame>
      <p:sp>
        <p:nvSpPr>
          <p:cNvPr id="3" name="Date Placeholder 2"/>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0794531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PSDU per OFDM symbol (N</a:t>
            </a:r>
            <a:r>
              <a:rPr lang="en-US" baseline="-25000" dirty="0">
                <a:solidFill>
                  <a:schemeClr val="tx1"/>
                </a:solidFill>
              </a:rPr>
              <a:t>DBPS</a:t>
            </a:r>
            <a:r>
              <a:rPr lang="en-US" dirty="0" smtClean="0">
                <a:solidFill>
                  <a:schemeClr val="tx1"/>
                </a:solidFill>
              </a:rPr>
              <a:t>) </a:t>
            </a:r>
            <a:r>
              <a:rPr lang="en-US" dirty="0" smtClean="0"/>
              <a:t>(2/3</a:t>
            </a:r>
            <a:r>
              <a:rPr lang="en-US" dirty="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graphicFrame>
        <p:nvGraphicFramePr>
          <p:cNvPr id="11" name="Table 10"/>
          <p:cNvGraphicFramePr>
            <a:graphicFrameLocks noGrp="1"/>
          </p:cNvGraphicFramePr>
          <p:nvPr>
            <p:extLst>
              <p:ext uri="{D42A27DB-BD31-4B8C-83A1-F6EECF244321}">
                <p14:modId xmlns:p14="http://schemas.microsoft.com/office/powerpoint/2010/main" val="980370635"/>
              </p:ext>
            </p:extLst>
          </p:nvPr>
        </p:nvGraphicFramePr>
        <p:xfrm>
          <a:off x="1524000" y="1828812"/>
          <a:ext cx="6068904" cy="4267188"/>
        </p:xfrm>
        <a:graphic>
          <a:graphicData uri="http://schemas.openxmlformats.org/drawingml/2006/table">
            <a:tbl>
              <a:tblPr>
                <a:tableStyleId>{5940675A-B579-460E-94D1-54222C63F5DA}</a:tableStyleId>
              </a:tblPr>
              <a:tblGrid>
                <a:gridCol w="505742"/>
                <a:gridCol w="505742"/>
                <a:gridCol w="505742"/>
                <a:gridCol w="505742"/>
                <a:gridCol w="505742"/>
                <a:gridCol w="505742"/>
                <a:gridCol w="505742"/>
                <a:gridCol w="505742"/>
                <a:gridCol w="505742"/>
                <a:gridCol w="505742"/>
                <a:gridCol w="505742"/>
                <a:gridCol w="505742"/>
              </a:tblGrid>
              <a:tr h="158044">
                <a:tc rowSpan="2" gridSpan="2">
                  <a:txBody>
                    <a:bodyPr/>
                    <a:lstStyle/>
                    <a:p>
                      <a:pPr algn="ctr" fontAlgn="ctr"/>
                      <a:r>
                        <a:rPr lang="en-US" sz="900" u="none" strike="noStrike" dirty="0" err="1">
                          <a:effectLst/>
                        </a:rPr>
                        <a:t>Nss</a:t>
                      </a:r>
                      <a:r>
                        <a:rPr lang="en-US" sz="900" u="none" strike="noStrike" dirty="0">
                          <a:effectLst/>
                        </a:rPr>
                        <a:t> = 4</a:t>
                      </a:r>
                      <a:endParaRPr lang="en-US" sz="900" b="0" i="0" u="none" strike="noStrike" dirty="0">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a:effectLst/>
                        </a:rPr>
                        <a:t>52</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160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106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204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255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340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175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234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468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780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234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468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1404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1560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1960</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2205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3266</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1960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3920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4410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4900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5880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6533</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r>
              <a:tr h="158044">
                <a:tc rowSpan="2" gridSpan="2">
                  <a:txBody>
                    <a:bodyPr/>
                    <a:lstStyle/>
                    <a:p>
                      <a:pPr algn="ctr" fontAlgn="ctr"/>
                      <a:r>
                        <a:rPr lang="en-US" sz="900" u="none" strike="noStrike">
                          <a:effectLst/>
                        </a:rPr>
                        <a:t>Nss = 5</a:t>
                      </a:r>
                      <a:endParaRPr lang="en-US" sz="900" b="0" i="0" u="none" strike="noStrike">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5</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7</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8</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60</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67</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75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90</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100</a:t>
                      </a:r>
                      <a:endParaRPr lang="en-US" sz="900" b="0" i="0" u="none" strike="noStrike" dirty="0">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a:effectLst/>
                        </a:rPr>
                        <a:t>52</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200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106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255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286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382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425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73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219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975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146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1316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1462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1950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306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1837</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2756</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3062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4083</a:t>
                      </a:r>
                      <a:endParaRPr lang="en-US" sz="900" b="0" i="0" u="none" strike="noStrike" dirty="0">
                        <a:solidFill>
                          <a:srgbClr val="000000"/>
                        </a:solidFill>
                        <a:effectLst/>
                        <a:latin typeface="Calibri" panose="020F0502020204030204" pitchFamily="34" charset="0"/>
                      </a:endParaRPr>
                    </a:p>
                  </a:txBody>
                  <a:tcPr marL="7902" marR="7902" marT="7902" marB="0" anchor="ctr">
                    <a:noFill/>
                  </a:tcP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1837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4900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5512</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6125</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7350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8166</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r>
              <a:tr h="158044">
                <a:tc rowSpan="2" gridSpan="2">
                  <a:txBody>
                    <a:bodyPr/>
                    <a:lstStyle/>
                    <a:p>
                      <a:pPr algn="ctr" fontAlgn="ctr"/>
                      <a:r>
                        <a:rPr lang="en-US" sz="900" u="none" strike="noStrike">
                          <a:effectLst/>
                        </a:rPr>
                        <a:t>Nss = 6</a:t>
                      </a:r>
                      <a:endParaRPr lang="en-US" sz="900" b="0" i="0" u="none" strike="noStrike">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52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162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216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a:effectLst/>
                        </a:rPr>
                        <a:t>106</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344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382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459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510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789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1404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1579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2106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2340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1470</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2205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3307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4410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4900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735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1470</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2205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4410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5880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a:effectLst/>
                        </a:rPr>
                        <a:t>6615</a:t>
                      </a:r>
                      <a:endParaRPr lang="en-US" sz="900" b="0" i="0" u="none" strike="noStrike">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7350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8820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9800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r>
            </a:tbl>
          </a:graphicData>
        </a:graphic>
      </p:graphicFrame>
      <p:sp>
        <p:nvSpPr>
          <p:cNvPr id="3" name="Date Placeholder 2"/>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4220125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(1/3)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Consideration points on the HE link adaptation [1] was generally discussed and added in SFD [2].</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HE link adaptation shall define reference payload size for the reported MCS in MFB</a:t>
            </a:r>
            <a:r>
              <a:rPr lang="en-US" sz="1800" dirty="0" smtClean="0"/>
              <a:t>. Reference </a:t>
            </a:r>
            <a:r>
              <a:rPr lang="en-US" sz="1800" dirty="0"/>
              <a:t>payload size may be dependent on the frames involved in link adaptation or fixed in specification. Details are TBD</a:t>
            </a:r>
            <a:r>
              <a:rPr lang="en-US" sz="1800" dirty="0" smtClean="0"/>
              <a:t>. [</a:t>
            </a:r>
            <a:r>
              <a:rPr lang="en-US" sz="1800" dirty="0"/>
              <a:t>PHY Motion </a:t>
            </a:r>
            <a:r>
              <a:rPr lang="en-US" sz="1800" dirty="0" smtClean="0"/>
              <a:t>77]</a:t>
            </a:r>
            <a:endParaRPr lang="en-US"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The </a:t>
            </a:r>
            <a:r>
              <a:rPr lang="en-US" sz="1800" dirty="0"/>
              <a:t>HE link adaptation field, which is part of HE variant of HT control field, consists of MFB and TBD subfields. The MFB subfield includes NSS and MCS subfield</a:t>
            </a:r>
            <a:r>
              <a:rPr lang="en-US" sz="1800" dirty="0" smtClean="0"/>
              <a:t>. [</a:t>
            </a:r>
            <a:r>
              <a:rPr lang="en-US" sz="1800" dirty="0"/>
              <a:t>PHY Motion </a:t>
            </a:r>
            <a:r>
              <a:rPr lang="en-US" sz="1800" dirty="0" smtClean="0"/>
              <a:t>78] </a:t>
            </a:r>
            <a:endParaRPr lang="en-US"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In </a:t>
            </a:r>
            <a:r>
              <a:rPr lang="en-US" dirty="0"/>
              <a:t>this submission, </a:t>
            </a:r>
            <a:r>
              <a:rPr lang="en-US" dirty="0" smtClean="0"/>
              <a:t>more details on </a:t>
            </a:r>
            <a:r>
              <a:rPr lang="en-US" dirty="0"/>
              <a:t>reference payload size for the reported MCS in </a:t>
            </a:r>
            <a:r>
              <a:rPr lang="en-US" dirty="0" smtClean="0"/>
              <a:t>MFB are discussed as a next step. </a:t>
            </a:r>
            <a:endParaRPr lang="en-US" dirty="0"/>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4169663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PSDU per OFDM symbol (N</a:t>
            </a:r>
            <a:r>
              <a:rPr lang="en-US" baseline="-25000" dirty="0">
                <a:solidFill>
                  <a:schemeClr val="tx1"/>
                </a:solidFill>
              </a:rPr>
              <a:t>DBPS</a:t>
            </a:r>
            <a:r>
              <a:rPr lang="en-US" dirty="0" smtClean="0">
                <a:solidFill>
                  <a:schemeClr val="tx1"/>
                </a:solidFill>
              </a:rPr>
              <a:t>) </a:t>
            </a:r>
            <a:r>
              <a:rPr lang="en-US" dirty="0" smtClean="0"/>
              <a:t>(3/3</a:t>
            </a:r>
            <a:r>
              <a:rPr lang="en-US" dirty="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graphicFrame>
        <p:nvGraphicFramePr>
          <p:cNvPr id="14" name="Table 13"/>
          <p:cNvGraphicFramePr>
            <a:graphicFrameLocks noGrp="1"/>
          </p:cNvGraphicFramePr>
          <p:nvPr>
            <p:extLst>
              <p:ext uri="{D42A27DB-BD31-4B8C-83A1-F6EECF244321}">
                <p14:modId xmlns:p14="http://schemas.microsoft.com/office/powerpoint/2010/main" val="1483744226"/>
              </p:ext>
            </p:extLst>
          </p:nvPr>
        </p:nvGraphicFramePr>
        <p:xfrm>
          <a:off x="1447800" y="2286000"/>
          <a:ext cx="6068904" cy="2822580"/>
        </p:xfrm>
        <a:graphic>
          <a:graphicData uri="http://schemas.openxmlformats.org/drawingml/2006/table">
            <a:tbl>
              <a:tblPr>
                <a:tableStyleId>{5940675A-B579-460E-94D1-54222C63F5DA}</a:tableStyleId>
              </a:tblPr>
              <a:tblGrid>
                <a:gridCol w="505742"/>
                <a:gridCol w="505742"/>
                <a:gridCol w="505742"/>
                <a:gridCol w="505742"/>
                <a:gridCol w="505742"/>
                <a:gridCol w="505742"/>
                <a:gridCol w="505742"/>
                <a:gridCol w="505742"/>
                <a:gridCol w="505742"/>
                <a:gridCol w="505742"/>
                <a:gridCol w="505742"/>
                <a:gridCol w="505742"/>
              </a:tblGrid>
              <a:tr h="156810">
                <a:tc rowSpan="2" gridSpan="2">
                  <a:txBody>
                    <a:bodyPr/>
                    <a:lstStyle/>
                    <a:p>
                      <a:pPr algn="ctr" fontAlgn="ctr"/>
                      <a:r>
                        <a:rPr lang="en-US" sz="900" u="none" strike="noStrike" dirty="0" err="1">
                          <a:effectLst/>
                        </a:rPr>
                        <a:t>Nss</a:t>
                      </a:r>
                      <a:r>
                        <a:rPr lang="en-US" sz="900" u="none" strike="noStrike" dirty="0">
                          <a:effectLst/>
                        </a:rPr>
                        <a:t> = 7</a:t>
                      </a:r>
                      <a:endParaRPr lang="en-US" sz="900" b="0" i="0" u="none" strike="noStrike" dirty="0">
                        <a:solidFill>
                          <a:srgbClr val="000000"/>
                        </a:solidFill>
                        <a:effectLst/>
                        <a:latin typeface="Calibri" panose="020F0502020204030204" pitchFamily="34" charset="0"/>
                      </a:endParaRPr>
                    </a:p>
                  </a:txBody>
                  <a:tcPr marL="9525" marR="9525" marT="9525"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6810">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r>
              <a:tr h="156810">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10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21</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31</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63</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84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94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105</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126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140</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52</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21</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63</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84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126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168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189</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210</a:t>
                      </a:r>
                      <a:endParaRPr lang="en-US" sz="9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252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280</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106</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44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89</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133</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178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267</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357</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401</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446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535</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595</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102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204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307</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409</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614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819</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921</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1023</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1228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1365</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204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409</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614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819</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1228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1638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1842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2047</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2457</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2730</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428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857</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1286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1715</a:t>
                      </a:r>
                      <a:endParaRPr lang="en-US" sz="9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2572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3430</a:t>
                      </a:r>
                      <a:endParaRPr lang="en-US" sz="9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3858</a:t>
                      </a:r>
                      <a:endParaRPr lang="en-US" sz="9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4287</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5145</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5716</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r>
              <a:tr h="156810">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857</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1715</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2572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3430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5145</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6860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7717</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a:effectLst/>
                        </a:rPr>
                        <a:t>8575</a:t>
                      </a:r>
                      <a:endParaRPr lang="en-US" sz="900" b="0" i="0" u="none" strike="noStrike">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10290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11433</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r>
              <a:tr h="156810">
                <a:tc rowSpan="2" gridSpan="2">
                  <a:txBody>
                    <a:bodyPr/>
                    <a:lstStyle/>
                    <a:p>
                      <a:pPr algn="ctr" fontAlgn="ctr"/>
                      <a:r>
                        <a:rPr lang="en-US" sz="900" u="none" strike="noStrike">
                          <a:effectLst/>
                        </a:rPr>
                        <a:t>Nss = 8</a:t>
                      </a:r>
                      <a:endParaRPr lang="en-US" sz="900" b="0" i="0" u="none" strike="noStrike">
                        <a:solidFill>
                          <a:srgbClr val="000000"/>
                        </a:solidFill>
                        <a:effectLst/>
                        <a:latin typeface="Calibri" panose="020F0502020204030204" pitchFamily="34" charset="0"/>
                      </a:endParaRPr>
                    </a:p>
                  </a:txBody>
                  <a:tcPr marL="9525" marR="9525" marT="9525"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6810">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r>
              <a:tr h="156810">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96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108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120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144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160</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52</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96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144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192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216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240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288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320</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a:effectLst/>
                        </a:rPr>
                        <a:t>106</a:t>
                      </a:r>
                      <a:endParaRPr lang="en-US" sz="900" b="0" i="0" u="none" strike="noStrike">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51</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102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153</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204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306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408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459</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510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612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680</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234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468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936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1053</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1170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1404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1560</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234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468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936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1404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1872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2106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2340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2808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3120</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1960</a:t>
                      </a:r>
                      <a:endParaRPr lang="en-US" sz="9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2940</a:t>
                      </a:r>
                      <a:endParaRPr lang="en-US" sz="9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3920</a:t>
                      </a:r>
                      <a:endParaRPr lang="en-US" sz="9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4410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4900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5880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6533</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r>
              <a:tr h="156810">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1960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3920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5880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7840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8820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9800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11760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13066</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r>
            </a:tbl>
          </a:graphicData>
        </a:graphic>
      </p:graphicFrame>
      <p:sp>
        <p:nvSpPr>
          <p:cNvPr id="3" name="Date Placeholder 2"/>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442891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(2/3)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a:prstGeom prst="rect">
            <a:avLst/>
          </a:prstGeom>
        </p:spPr>
        <p:txBody>
          <a:bodyPr/>
          <a:lstStyle/>
          <a:p>
            <a:r>
              <a:rPr lang="en-GB" smtClean="0"/>
              <a:t>Yujin Noh, Newracom</a:t>
            </a:r>
            <a:endParaRPr lang="en-GB" dirty="0"/>
          </a:p>
        </p:txBody>
      </p:sp>
      <p:cxnSp>
        <p:nvCxnSpPr>
          <p:cNvPr id="8" name="Straight Arrow Connector 7"/>
          <p:cNvCxnSpPr/>
          <p:nvPr/>
        </p:nvCxnSpPr>
        <p:spPr bwMode="auto">
          <a:xfrm>
            <a:off x="1752600" y="2895600"/>
            <a:ext cx="5257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Arrow Connector 8"/>
          <p:cNvCxnSpPr/>
          <p:nvPr/>
        </p:nvCxnSpPr>
        <p:spPr bwMode="auto">
          <a:xfrm>
            <a:off x="1792288" y="3634153"/>
            <a:ext cx="5257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p:cNvSpPr txBox="1"/>
          <p:nvPr/>
        </p:nvSpPr>
        <p:spPr>
          <a:xfrm>
            <a:off x="1068730" y="2618601"/>
            <a:ext cx="636713" cy="276999"/>
          </a:xfrm>
          <a:prstGeom prst="rect">
            <a:avLst/>
          </a:prstGeom>
          <a:noFill/>
        </p:spPr>
        <p:txBody>
          <a:bodyPr wrap="none" rtlCol="0">
            <a:spAutoFit/>
          </a:bodyPr>
          <a:lstStyle/>
          <a:p>
            <a:r>
              <a:rPr lang="en-US" sz="1200" dirty="0" smtClean="0">
                <a:solidFill>
                  <a:schemeClr val="tx1"/>
                </a:solidFill>
                <a:latin typeface="+mn-lt"/>
              </a:rPr>
              <a:t>Node 1</a:t>
            </a:r>
            <a:endParaRPr lang="en-US" sz="1200" dirty="0">
              <a:solidFill>
                <a:schemeClr val="tx1"/>
              </a:solidFill>
              <a:latin typeface="+mn-lt"/>
            </a:endParaRPr>
          </a:p>
        </p:txBody>
      </p:sp>
      <p:sp>
        <p:nvSpPr>
          <p:cNvPr id="12" name="TextBox 11"/>
          <p:cNvSpPr txBox="1"/>
          <p:nvPr/>
        </p:nvSpPr>
        <p:spPr>
          <a:xfrm>
            <a:off x="1058570" y="3301552"/>
            <a:ext cx="636713" cy="276999"/>
          </a:xfrm>
          <a:prstGeom prst="rect">
            <a:avLst/>
          </a:prstGeom>
          <a:noFill/>
        </p:spPr>
        <p:txBody>
          <a:bodyPr wrap="none" rtlCol="0">
            <a:spAutoFit/>
          </a:bodyPr>
          <a:lstStyle/>
          <a:p>
            <a:r>
              <a:rPr lang="en-US" sz="1200" dirty="0" smtClean="0">
                <a:solidFill>
                  <a:schemeClr val="tx1"/>
                </a:solidFill>
                <a:latin typeface="+mn-lt"/>
              </a:rPr>
              <a:t>Node 2</a:t>
            </a:r>
            <a:endParaRPr lang="en-US" sz="1200" dirty="0">
              <a:solidFill>
                <a:schemeClr val="tx1"/>
              </a:solidFill>
              <a:latin typeface="+mn-lt"/>
            </a:endParaRPr>
          </a:p>
        </p:txBody>
      </p:sp>
      <p:sp>
        <p:nvSpPr>
          <p:cNvPr id="13" name="Rectangle 12"/>
          <p:cNvSpPr/>
          <p:nvPr/>
        </p:nvSpPr>
        <p:spPr bwMode="auto">
          <a:xfrm>
            <a:off x="2057400" y="2618601"/>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14" name="Rectangle 13"/>
          <p:cNvSpPr/>
          <p:nvPr/>
        </p:nvSpPr>
        <p:spPr bwMode="auto">
          <a:xfrm>
            <a:off x="2286000" y="2618601"/>
            <a:ext cx="1295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16" name="Straight Connector 15"/>
          <p:cNvCxnSpPr/>
          <p:nvPr/>
        </p:nvCxnSpPr>
        <p:spPr bwMode="auto">
          <a:xfrm flipH="1" flipV="1">
            <a:off x="2057400" y="2434411"/>
            <a:ext cx="114300" cy="2564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1532787" y="2201212"/>
            <a:ext cx="732893" cy="261610"/>
          </a:xfrm>
          <a:prstGeom prst="rect">
            <a:avLst/>
          </a:prstGeom>
          <a:noFill/>
        </p:spPr>
        <p:txBody>
          <a:bodyPr wrap="none" rtlCol="0">
            <a:spAutoFit/>
          </a:bodyPr>
          <a:lstStyle/>
          <a:p>
            <a:r>
              <a:rPr lang="en-US" sz="1100" dirty="0" smtClean="0">
                <a:solidFill>
                  <a:schemeClr val="tx1"/>
                </a:solidFill>
                <a:latin typeface="+mn-lt"/>
              </a:rPr>
              <a:t>Preamble</a:t>
            </a:r>
            <a:endParaRPr lang="en-US" sz="1100" dirty="0">
              <a:solidFill>
                <a:schemeClr val="tx1"/>
              </a:solidFill>
              <a:latin typeface="+mn-lt"/>
            </a:endParaRPr>
          </a:p>
        </p:txBody>
      </p:sp>
      <p:cxnSp>
        <p:nvCxnSpPr>
          <p:cNvPr id="18" name="Straight Connector 17"/>
          <p:cNvCxnSpPr/>
          <p:nvPr/>
        </p:nvCxnSpPr>
        <p:spPr bwMode="auto">
          <a:xfrm flipV="1">
            <a:off x="2396490" y="2486005"/>
            <a:ext cx="127167" cy="23321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TextBox 19"/>
          <p:cNvSpPr txBox="1"/>
          <p:nvPr/>
        </p:nvSpPr>
        <p:spPr>
          <a:xfrm>
            <a:off x="2396490" y="2120691"/>
            <a:ext cx="1540806" cy="430887"/>
          </a:xfrm>
          <a:prstGeom prst="rect">
            <a:avLst/>
          </a:prstGeom>
          <a:noFill/>
        </p:spPr>
        <p:txBody>
          <a:bodyPr wrap="none" rtlCol="0">
            <a:spAutoFit/>
          </a:bodyPr>
          <a:lstStyle/>
          <a:p>
            <a:r>
              <a:rPr lang="en-US" sz="1100" dirty="0" smtClean="0">
                <a:solidFill>
                  <a:schemeClr val="tx1"/>
                </a:solidFill>
                <a:latin typeface="+mn-lt"/>
              </a:rPr>
              <a:t>Data Frame </a:t>
            </a:r>
          </a:p>
          <a:p>
            <a:r>
              <a:rPr lang="en-US" sz="1100" dirty="0" smtClean="0">
                <a:solidFill>
                  <a:schemeClr val="tx1"/>
                </a:solidFill>
                <a:latin typeface="+mn-lt"/>
              </a:rPr>
              <a:t>+HTC (MRQ, MSI = 3)</a:t>
            </a:r>
            <a:endParaRPr lang="en-US" sz="1100" dirty="0">
              <a:solidFill>
                <a:schemeClr val="tx1"/>
              </a:solidFill>
              <a:latin typeface="+mn-lt"/>
            </a:endParaRPr>
          </a:p>
        </p:txBody>
      </p:sp>
      <p:sp>
        <p:nvSpPr>
          <p:cNvPr id="21" name="Rectangle 20"/>
          <p:cNvSpPr/>
          <p:nvPr/>
        </p:nvSpPr>
        <p:spPr bwMode="auto">
          <a:xfrm>
            <a:off x="4721225" y="3357154"/>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22" name="Rectangle 21"/>
          <p:cNvSpPr/>
          <p:nvPr/>
        </p:nvSpPr>
        <p:spPr bwMode="auto">
          <a:xfrm>
            <a:off x="4949825" y="3357154"/>
            <a:ext cx="1295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23" name="Straight Connector 22"/>
          <p:cNvCxnSpPr/>
          <p:nvPr/>
        </p:nvCxnSpPr>
        <p:spPr bwMode="auto">
          <a:xfrm flipV="1">
            <a:off x="5247656" y="3176952"/>
            <a:ext cx="286285" cy="31870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TextBox 23"/>
          <p:cNvSpPr txBox="1"/>
          <p:nvPr/>
        </p:nvSpPr>
        <p:spPr>
          <a:xfrm>
            <a:off x="5486316" y="2919006"/>
            <a:ext cx="1595309" cy="430887"/>
          </a:xfrm>
          <a:prstGeom prst="rect">
            <a:avLst/>
          </a:prstGeom>
          <a:noFill/>
        </p:spPr>
        <p:txBody>
          <a:bodyPr wrap="none" rtlCol="0">
            <a:spAutoFit/>
          </a:bodyPr>
          <a:lstStyle/>
          <a:p>
            <a:r>
              <a:rPr lang="en-US" sz="1100" dirty="0" smtClean="0">
                <a:solidFill>
                  <a:schemeClr val="tx1"/>
                </a:solidFill>
                <a:latin typeface="+mn-lt"/>
              </a:rPr>
              <a:t>Data Frame </a:t>
            </a:r>
          </a:p>
          <a:p>
            <a:r>
              <a:rPr lang="en-US" sz="1100" dirty="0" smtClean="0">
                <a:solidFill>
                  <a:schemeClr val="tx1"/>
                </a:solidFill>
                <a:latin typeface="+mn-lt"/>
              </a:rPr>
              <a:t>+HTC (MFB, MFSI = 3)</a:t>
            </a:r>
            <a:endParaRPr lang="en-US" sz="1100" dirty="0">
              <a:solidFill>
                <a:schemeClr val="tx1"/>
              </a:solidFill>
              <a:latin typeface="+mn-lt"/>
            </a:endParaRPr>
          </a:p>
        </p:txBody>
      </p:sp>
      <p:sp>
        <p:nvSpPr>
          <p:cNvPr id="25" name="Down Arrow 24"/>
          <p:cNvSpPr/>
          <p:nvPr/>
        </p:nvSpPr>
        <p:spPr bwMode="auto">
          <a:xfrm>
            <a:off x="2616352" y="2991196"/>
            <a:ext cx="124278" cy="457200"/>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26" name="Down Arrow 25"/>
          <p:cNvSpPr/>
          <p:nvPr/>
        </p:nvSpPr>
        <p:spPr bwMode="auto">
          <a:xfrm rot="10800000">
            <a:off x="4996982" y="2987040"/>
            <a:ext cx="85658" cy="365760"/>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27" name="TextBox 26"/>
          <p:cNvSpPr txBox="1"/>
          <p:nvPr/>
        </p:nvSpPr>
        <p:spPr>
          <a:xfrm>
            <a:off x="381000" y="1650391"/>
            <a:ext cx="4191000" cy="338554"/>
          </a:xfrm>
          <a:prstGeom prst="rect">
            <a:avLst/>
          </a:prstGeom>
          <a:noFill/>
        </p:spPr>
        <p:txBody>
          <a:bodyPr wrap="square" rtlCol="0">
            <a:spAutoFit/>
          </a:bodyPr>
          <a:lstStyle/>
          <a:p>
            <a:r>
              <a:rPr lang="en-US" sz="1600" b="1" u="sng" dirty="0" smtClean="0">
                <a:solidFill>
                  <a:schemeClr val="tx1"/>
                </a:solidFill>
                <a:latin typeface="+mn-lt"/>
              </a:rPr>
              <a:t>Solicit MCS Procedure for Link Adaptation </a:t>
            </a:r>
            <a:endParaRPr lang="en-US" sz="1600" b="1" u="sng" dirty="0">
              <a:solidFill>
                <a:schemeClr val="tx1"/>
              </a:solidFill>
              <a:latin typeface="+mn-lt"/>
            </a:endParaRPr>
          </a:p>
        </p:txBody>
      </p:sp>
      <p:sp>
        <p:nvSpPr>
          <p:cNvPr id="28" name="TextBox 27"/>
          <p:cNvSpPr txBox="1"/>
          <p:nvPr/>
        </p:nvSpPr>
        <p:spPr>
          <a:xfrm>
            <a:off x="491887" y="3925431"/>
            <a:ext cx="7964726" cy="2246769"/>
          </a:xfrm>
          <a:prstGeom prst="rect">
            <a:avLst/>
          </a:prstGeom>
          <a:noFill/>
        </p:spPr>
        <p:txBody>
          <a:bodyPr wrap="square" rtlCol="0">
            <a:spAutoFit/>
          </a:bodyPr>
          <a:lstStyle/>
          <a:p>
            <a:r>
              <a:rPr lang="en-US" sz="1400" dirty="0" smtClean="0">
                <a:solidFill>
                  <a:schemeClr val="tx1"/>
                </a:solidFill>
                <a:latin typeface="+mn-lt"/>
              </a:rPr>
              <a:t>Step 1)</a:t>
            </a:r>
          </a:p>
          <a:p>
            <a:pPr marL="285750" indent="-285750">
              <a:buFont typeface="Arial" panose="020B0604020202020204" pitchFamily="34" charset="0"/>
              <a:buChar char="•"/>
            </a:pPr>
            <a:r>
              <a:rPr lang="en-US" sz="1400" dirty="0" smtClean="0">
                <a:solidFill>
                  <a:schemeClr val="tx1"/>
                </a:solidFill>
                <a:latin typeface="+mn-lt"/>
              </a:rPr>
              <a:t>Node 1, the MCS requester, sends a PPDU containing MCS request (MRQ) and MCS request sequence number (MSI)</a:t>
            </a:r>
          </a:p>
          <a:p>
            <a:pPr marL="285750" indent="-285750">
              <a:buFont typeface="Arial" panose="020B0604020202020204" pitchFamily="34" charset="0"/>
              <a:buChar char="•"/>
            </a:pPr>
            <a:r>
              <a:rPr lang="en-US" sz="1400" dirty="0" smtClean="0">
                <a:solidFill>
                  <a:schemeClr val="tx1"/>
                </a:solidFill>
                <a:latin typeface="+mn-lt"/>
              </a:rPr>
              <a:t>Node 2, the MCS responder, takes CSI measurements from the preamble and uses RXVECTOR properties to compute MCS.</a:t>
            </a:r>
          </a:p>
          <a:p>
            <a:pPr marL="1028700" lvl="1">
              <a:buFont typeface="Wingdings" panose="05000000000000000000" pitchFamily="2" charset="2"/>
              <a:buChar char="Ø"/>
            </a:pPr>
            <a:r>
              <a:rPr lang="en-US" sz="1400" dirty="0" smtClean="0">
                <a:solidFill>
                  <a:schemeClr val="tx1"/>
                </a:solidFill>
                <a:latin typeface="+mn-lt"/>
              </a:rPr>
              <a:t>CSI measurements taken may be </a:t>
            </a:r>
            <a:r>
              <a:rPr lang="en-US" sz="1400" dirty="0" err="1" smtClean="0">
                <a:solidFill>
                  <a:schemeClr val="tx1"/>
                </a:solidFill>
                <a:latin typeface="+mn-lt"/>
              </a:rPr>
              <a:t>beamformed</a:t>
            </a:r>
            <a:r>
              <a:rPr lang="en-US" sz="1400" dirty="0" smtClean="0">
                <a:solidFill>
                  <a:schemeClr val="tx1"/>
                </a:solidFill>
                <a:latin typeface="+mn-lt"/>
              </a:rPr>
              <a:t> signals and therefore, MCS feedback will be limited to that specific beamforming.</a:t>
            </a:r>
          </a:p>
          <a:p>
            <a:endParaRPr lang="en-US" sz="1400" dirty="0">
              <a:solidFill>
                <a:schemeClr val="tx1"/>
              </a:solidFill>
              <a:latin typeface="+mn-lt"/>
            </a:endParaRPr>
          </a:p>
          <a:p>
            <a:r>
              <a:rPr lang="en-US" sz="1400" dirty="0" smtClean="0">
                <a:solidFill>
                  <a:schemeClr val="tx1"/>
                </a:solidFill>
                <a:latin typeface="+mn-lt"/>
              </a:rPr>
              <a:t>Step 2) Node 2, the MCS responder, report back MCS feedback (MFB) with MCS feedback sequence number (MFSI) set as the same value as MSI of MRQ.</a:t>
            </a:r>
            <a:endParaRPr lang="en-US" sz="1400" dirty="0">
              <a:solidFill>
                <a:schemeClr val="tx1"/>
              </a:solidFill>
              <a:latin typeface="+mn-lt"/>
            </a:endParaRPr>
          </a:p>
        </p:txBody>
      </p:sp>
      <p:sp>
        <p:nvSpPr>
          <p:cNvPr id="29" name="TextBox 28"/>
          <p:cNvSpPr txBox="1"/>
          <p:nvPr/>
        </p:nvSpPr>
        <p:spPr>
          <a:xfrm>
            <a:off x="2700836" y="3109893"/>
            <a:ext cx="603050" cy="261610"/>
          </a:xfrm>
          <a:prstGeom prst="rect">
            <a:avLst/>
          </a:prstGeom>
          <a:noFill/>
        </p:spPr>
        <p:txBody>
          <a:bodyPr wrap="none" rtlCol="0">
            <a:spAutoFit/>
          </a:bodyPr>
          <a:lstStyle/>
          <a:p>
            <a:r>
              <a:rPr lang="en-US" sz="1100" b="1" dirty="0" smtClean="0">
                <a:solidFill>
                  <a:srgbClr val="FF0000"/>
                </a:solidFill>
                <a:latin typeface="+mn-lt"/>
              </a:rPr>
              <a:t>Step 1)</a:t>
            </a:r>
            <a:endParaRPr lang="en-US" sz="1100" b="1" dirty="0">
              <a:solidFill>
                <a:srgbClr val="FF0000"/>
              </a:solidFill>
              <a:latin typeface="+mn-lt"/>
            </a:endParaRPr>
          </a:p>
        </p:txBody>
      </p:sp>
      <p:sp>
        <p:nvSpPr>
          <p:cNvPr id="30" name="TextBox 29"/>
          <p:cNvSpPr txBox="1"/>
          <p:nvPr/>
        </p:nvSpPr>
        <p:spPr>
          <a:xfrm>
            <a:off x="4393138" y="3011272"/>
            <a:ext cx="603050" cy="261610"/>
          </a:xfrm>
          <a:prstGeom prst="rect">
            <a:avLst/>
          </a:prstGeom>
          <a:noFill/>
        </p:spPr>
        <p:txBody>
          <a:bodyPr wrap="none" rtlCol="0">
            <a:spAutoFit/>
          </a:bodyPr>
          <a:lstStyle/>
          <a:p>
            <a:r>
              <a:rPr lang="en-US" sz="1100" b="1" dirty="0" smtClean="0">
                <a:solidFill>
                  <a:srgbClr val="FF0000"/>
                </a:solidFill>
                <a:latin typeface="+mn-lt"/>
              </a:rPr>
              <a:t>Step 2)</a:t>
            </a:r>
            <a:endParaRPr lang="en-US" sz="1100" b="1" dirty="0">
              <a:solidFill>
                <a:srgbClr val="FF0000"/>
              </a:solidFill>
              <a:latin typeface="+mn-lt"/>
            </a:endParaRPr>
          </a:p>
        </p:txBody>
      </p:sp>
      <p:sp>
        <p:nvSpPr>
          <p:cNvPr id="3" name="Date Placeholder 2"/>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5389005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a:t>
            </a:r>
            <a:r>
              <a:rPr lang="en-US" dirty="0" smtClean="0"/>
              <a:t>(3/3</a:t>
            </a:r>
            <a:r>
              <a:rPr lang="en-US" dirty="0"/>
              <a:t>)</a:t>
            </a:r>
          </a:p>
        </p:txBody>
      </p:sp>
      <p:sp>
        <p:nvSpPr>
          <p:cNvPr id="3" name="Content Placeholder 2"/>
          <p:cNvSpPr>
            <a:spLocks noGrp="1"/>
          </p:cNvSpPr>
          <p:nvPr>
            <p:ph idx="1"/>
          </p:nvPr>
        </p:nvSpPr>
        <p:spPr>
          <a:xfrm>
            <a:off x="685800" y="3548951"/>
            <a:ext cx="7770813" cy="2545462"/>
          </a:xfrm>
        </p:spPr>
        <p:txBody>
          <a:bodyPr/>
          <a:lstStyle/>
          <a:p>
            <a:pPr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Solicited feedback based on request from a transmitter.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i="1" dirty="0" smtClean="0"/>
              <a:t>MCS feedback </a:t>
            </a:r>
            <a:r>
              <a:rPr lang="en-US" sz="1400" dirty="0" smtClean="0"/>
              <a:t>(</a:t>
            </a:r>
            <a:r>
              <a:rPr lang="en-US" sz="1400" b="1" dirty="0" smtClean="0"/>
              <a:t>MFB</a:t>
            </a:r>
            <a:r>
              <a:rPr lang="en-US" sz="1400" dirty="0" smtClean="0"/>
              <a:t>) </a:t>
            </a:r>
            <a:r>
              <a:rPr lang="en-US" sz="1400" dirty="0"/>
              <a:t>values are computed from the frame that contained </a:t>
            </a:r>
            <a:r>
              <a:rPr lang="en-US" sz="1400" i="1" dirty="0"/>
              <a:t>MCS request </a:t>
            </a:r>
            <a:r>
              <a:rPr lang="en-US" sz="1400" dirty="0" smtClean="0"/>
              <a:t>(</a:t>
            </a:r>
            <a:r>
              <a:rPr lang="en-US" sz="1400" b="1" dirty="0" smtClean="0"/>
              <a:t>MRQ</a:t>
            </a:r>
            <a:r>
              <a:rPr lang="en-US" sz="1400" dirty="0" smtClean="0"/>
              <a:t>) set </a:t>
            </a:r>
            <a:r>
              <a:rPr lang="en-US" sz="1400" dirty="0"/>
              <a:t>to 1</a:t>
            </a:r>
            <a:r>
              <a:rPr lang="en-US" sz="1400" dirty="0" smtClean="0"/>
              <a: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smtClean="0"/>
              <a:t>Note that BW in MFB field set to 0. </a:t>
            </a:r>
            <a:endParaRPr lang="en-US" sz="12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i="1" dirty="0" smtClean="0"/>
              <a:t>MCS feedback Sequence ID </a:t>
            </a:r>
            <a:r>
              <a:rPr lang="en-US" sz="1400" dirty="0" smtClean="0"/>
              <a:t>(</a:t>
            </a:r>
            <a:r>
              <a:rPr lang="en-US" sz="1400" b="1" dirty="0" smtClean="0"/>
              <a:t>MFSI</a:t>
            </a:r>
            <a:r>
              <a:rPr lang="en-US" sz="1400" dirty="0" smtClean="0"/>
              <a:t>) </a:t>
            </a:r>
            <a:r>
              <a:rPr lang="en-US" sz="1400" dirty="0"/>
              <a:t>field is set with </a:t>
            </a:r>
            <a:r>
              <a:rPr lang="en-US" sz="1400" i="1" dirty="0" smtClean="0"/>
              <a:t>MRQ sequence ID </a:t>
            </a:r>
            <a:r>
              <a:rPr lang="en-US" sz="1400" dirty="0" smtClean="0"/>
              <a:t>(</a:t>
            </a:r>
            <a:r>
              <a:rPr lang="en-US" sz="1400" b="1" dirty="0" smtClean="0"/>
              <a:t>MSI</a:t>
            </a:r>
            <a:r>
              <a:rPr lang="en-US" sz="1400" dirty="0" smtClean="0"/>
              <a:t>) </a:t>
            </a:r>
            <a:r>
              <a:rPr lang="en-US" sz="1400" dirty="0"/>
              <a:t>value for MCS requester.</a:t>
            </a:r>
          </a:p>
          <a:p>
            <a:pPr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Unsolicited feedback.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Autonomous MFB to the transmitter based on frames that the receiver has chose to measure.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Some basic description (</a:t>
            </a:r>
            <a:r>
              <a:rPr lang="en-US" sz="1400" dirty="0" err="1"/>
              <a:t>e.g.GID</a:t>
            </a:r>
            <a:r>
              <a:rPr lang="en-US" sz="1400" dirty="0"/>
              <a:t>, Coding Type, STBC, FB </a:t>
            </a:r>
            <a:r>
              <a:rPr lang="en-US" sz="1400" dirty="0" err="1"/>
              <a:t>Tx</a:t>
            </a:r>
            <a:r>
              <a:rPr lang="en-US" sz="1400" dirty="0"/>
              <a:t> type </a:t>
            </a:r>
            <a:r>
              <a:rPr lang="en-US" sz="1400" dirty="0" err="1"/>
              <a:t>etc</a:t>
            </a:r>
            <a:r>
              <a:rPr lang="en-US" sz="1400" dirty="0"/>
              <a:t>) about the frame is </a:t>
            </a:r>
            <a:r>
              <a:rPr lang="en-US" sz="1400" dirty="0" smtClean="0"/>
              <a:t>conveyed. This facilitates identification of the frame </a:t>
            </a:r>
            <a:r>
              <a:rPr lang="en-US" sz="1400" dirty="0" smtClean="0">
                <a:solidFill>
                  <a:schemeClr val="tx1"/>
                </a:solidFill>
              </a:rPr>
              <a:t>(or at least the RXVECTOR of the frame) </a:t>
            </a:r>
            <a:r>
              <a:rPr lang="en-US" sz="1400" dirty="0" smtClean="0"/>
              <a:t>that MCS measurement has taken place.</a:t>
            </a:r>
            <a:endParaRPr lang="en-US" sz="14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grpSp>
        <p:nvGrpSpPr>
          <p:cNvPr id="21" name="Group 20"/>
          <p:cNvGrpSpPr/>
          <p:nvPr/>
        </p:nvGrpSpPr>
        <p:grpSpPr>
          <a:xfrm>
            <a:off x="1447800" y="1988945"/>
            <a:ext cx="5181600" cy="1607695"/>
            <a:chOff x="1447800" y="1751013"/>
            <a:chExt cx="5943600" cy="1906587"/>
          </a:xfrm>
        </p:grpSpPr>
        <p:grpSp>
          <p:nvGrpSpPr>
            <p:cNvPr id="7" name="Group 6"/>
            <p:cNvGrpSpPr/>
            <p:nvPr/>
          </p:nvGrpSpPr>
          <p:grpSpPr>
            <a:xfrm>
              <a:off x="1447800" y="1751013"/>
              <a:ext cx="5943600" cy="1906587"/>
              <a:chOff x="636588" y="1828800"/>
              <a:chExt cx="7821612" cy="2472068"/>
            </a:xfrm>
          </p:grpSpPr>
          <p:pic>
            <p:nvPicPr>
              <p:cNvPr id="8" name="Picture 7"/>
              <p:cNvPicPr>
                <a:picLocks noChangeAspect="1"/>
              </p:cNvPicPr>
              <p:nvPr/>
            </p:nvPicPr>
            <p:blipFill>
              <a:blip r:embed="rId2">
                <a:clrChange>
                  <a:clrFrom>
                    <a:srgbClr val="FFFFFF"/>
                  </a:clrFrom>
                  <a:clrTo>
                    <a:srgbClr val="FFFFFF">
                      <a:alpha val="0"/>
                    </a:srgbClr>
                  </a:clrTo>
                </a:clrChange>
              </a:blip>
              <a:stretch>
                <a:fillRect/>
              </a:stretch>
            </p:blipFill>
            <p:spPr>
              <a:xfrm>
                <a:off x="636588" y="1828800"/>
                <a:ext cx="7820025" cy="742642"/>
              </a:xfrm>
              <a:prstGeom prst="rect">
                <a:avLst/>
              </a:prstGeom>
            </p:spPr>
          </p:pic>
          <p:pic>
            <p:nvPicPr>
              <p:cNvPr id="9" name="Picture 8"/>
              <p:cNvPicPr>
                <a:picLocks noChangeAspect="1"/>
              </p:cNvPicPr>
              <p:nvPr/>
            </p:nvPicPr>
            <p:blipFill rotWithShape="1">
              <a:blip r:embed="rId3">
                <a:clrChange>
                  <a:clrFrom>
                    <a:srgbClr val="FFFFFF"/>
                  </a:clrFrom>
                  <a:clrTo>
                    <a:srgbClr val="FFFFFF">
                      <a:alpha val="0"/>
                    </a:srgbClr>
                  </a:clrTo>
                </a:clrChange>
              </a:blip>
              <a:srcRect b="26663"/>
              <a:stretch/>
            </p:blipFill>
            <p:spPr>
              <a:xfrm>
                <a:off x="4160044" y="2589299"/>
                <a:ext cx="4296569" cy="534902"/>
              </a:xfrm>
              <a:prstGeom prst="rect">
                <a:avLst/>
              </a:prstGeom>
            </p:spPr>
          </p:pic>
          <p:pic>
            <p:nvPicPr>
              <p:cNvPr id="10" name="Picture 9"/>
              <p:cNvPicPr>
                <a:picLocks noChangeAspect="1"/>
              </p:cNvPicPr>
              <p:nvPr/>
            </p:nvPicPr>
            <p:blipFill>
              <a:blip r:embed="rId4">
                <a:clrChange>
                  <a:clrFrom>
                    <a:srgbClr val="FFFFFF"/>
                  </a:clrFrom>
                  <a:clrTo>
                    <a:srgbClr val="FFFFFF">
                      <a:alpha val="0"/>
                    </a:srgbClr>
                  </a:clrTo>
                </a:clrChange>
              </a:blip>
              <a:stretch>
                <a:fillRect/>
              </a:stretch>
            </p:blipFill>
            <p:spPr>
              <a:xfrm>
                <a:off x="2447925" y="3213856"/>
                <a:ext cx="6010275" cy="535824"/>
              </a:xfrm>
              <a:prstGeom prst="rect">
                <a:avLst/>
              </a:prstGeom>
            </p:spPr>
          </p:pic>
          <p:pic>
            <p:nvPicPr>
              <p:cNvPr id="11" name="Picture 10"/>
              <p:cNvPicPr>
                <a:picLocks noChangeAspect="1"/>
              </p:cNvPicPr>
              <p:nvPr/>
            </p:nvPicPr>
            <p:blipFill rotWithShape="1">
              <a:blip r:embed="rId5">
                <a:clrChange>
                  <a:clrFrom>
                    <a:srgbClr val="FFFFFF"/>
                  </a:clrFrom>
                  <a:clrTo>
                    <a:srgbClr val="FFFFFF">
                      <a:alpha val="0"/>
                    </a:srgbClr>
                  </a:clrTo>
                </a:clrChange>
              </a:blip>
              <a:srcRect b="31765"/>
              <a:stretch/>
            </p:blipFill>
            <p:spPr>
              <a:xfrm>
                <a:off x="3352800" y="3839458"/>
                <a:ext cx="3810000" cy="461410"/>
              </a:xfrm>
              <a:prstGeom prst="rect">
                <a:avLst/>
              </a:prstGeom>
            </p:spPr>
          </p:pic>
          <p:cxnSp>
            <p:nvCxnSpPr>
              <p:cNvPr id="12" name="Straight Connector 11"/>
              <p:cNvCxnSpPr/>
              <p:nvPr/>
            </p:nvCxnSpPr>
            <p:spPr bwMode="auto">
              <a:xfrm flipH="1">
                <a:off x="4160044" y="2513615"/>
                <a:ext cx="2469356" cy="15338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flipH="1">
                <a:off x="2590800" y="3048000"/>
                <a:ext cx="2438400" cy="20825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flipH="1">
                <a:off x="3394075" y="3704509"/>
                <a:ext cx="1555750" cy="1664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flipH="1" flipV="1">
                <a:off x="7159625" y="2513615"/>
                <a:ext cx="1183483" cy="1335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flipH="1" flipV="1">
                <a:off x="6717569" y="3055084"/>
                <a:ext cx="1739044" cy="19327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flipH="1" flipV="1">
                <a:off x="5562600" y="3703211"/>
                <a:ext cx="1597025" cy="152023"/>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18" name="Rectangle 17"/>
            <p:cNvSpPr/>
            <p:nvPr/>
          </p:nvSpPr>
          <p:spPr bwMode="auto">
            <a:xfrm>
              <a:off x="5971557" y="1959960"/>
              <a:ext cx="475294" cy="319218"/>
            </a:xfrm>
            <a:prstGeom prst="rect">
              <a:avLst/>
            </a:prstGeom>
            <a:solidFill>
              <a:srgbClr val="FFC000">
                <a:alpha val="5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Rectangle 18"/>
            <p:cNvSpPr/>
            <p:nvPr/>
          </p:nvSpPr>
          <p:spPr bwMode="auto">
            <a:xfrm>
              <a:off x="4834326" y="2390333"/>
              <a:ext cx="1267469" cy="319218"/>
            </a:xfrm>
            <a:prstGeom prst="rect">
              <a:avLst/>
            </a:prstGeom>
            <a:solidFill>
              <a:schemeClr val="accent5">
                <a:lumMod val="75000"/>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Rectangle 19"/>
            <p:cNvSpPr/>
            <p:nvPr/>
          </p:nvSpPr>
          <p:spPr bwMode="auto">
            <a:xfrm>
              <a:off x="4724083" y="2866258"/>
              <a:ext cx="457517" cy="319218"/>
            </a:xfrm>
            <a:prstGeom prst="rect">
              <a:avLst/>
            </a:prstGeom>
            <a:solidFill>
              <a:srgbClr val="FFFF00">
                <a:alpha val="5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Rectangle 21"/>
            <p:cNvSpPr/>
            <p:nvPr/>
          </p:nvSpPr>
          <p:spPr bwMode="auto">
            <a:xfrm>
              <a:off x="3481355" y="2866258"/>
              <a:ext cx="1242728" cy="319218"/>
            </a:xfrm>
            <a:prstGeom prst="rect">
              <a:avLst/>
            </a:prstGeom>
            <a:solidFill>
              <a:srgbClr val="92D050">
                <a:alpha val="5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5" name="Footer Placeholder 4"/>
          <p:cNvSpPr>
            <a:spLocks noGrp="1"/>
          </p:cNvSpPr>
          <p:nvPr>
            <p:ph type="ftr" idx="14"/>
          </p:nvPr>
        </p:nvSpPr>
        <p:spPr/>
        <p:txBody>
          <a:bodyPr/>
          <a:lstStyle/>
          <a:p>
            <a:r>
              <a:rPr lang="en-GB" smtClean="0"/>
              <a:t>Yujin Noh, Newracom</a:t>
            </a:r>
            <a:endParaRPr lang="en-GB" dirty="0"/>
          </a:p>
        </p:txBody>
      </p:sp>
      <p:sp>
        <p:nvSpPr>
          <p:cNvPr id="23" name="TextBox 22"/>
          <p:cNvSpPr txBox="1"/>
          <p:nvPr/>
        </p:nvSpPr>
        <p:spPr>
          <a:xfrm>
            <a:off x="359758" y="1650391"/>
            <a:ext cx="2612042" cy="338554"/>
          </a:xfrm>
          <a:prstGeom prst="rect">
            <a:avLst/>
          </a:prstGeom>
          <a:noFill/>
        </p:spPr>
        <p:txBody>
          <a:bodyPr wrap="square" rtlCol="0">
            <a:spAutoFit/>
          </a:bodyPr>
          <a:lstStyle/>
          <a:p>
            <a:r>
              <a:rPr lang="en-US" sz="1600" b="1" u="sng" dirty="0" smtClean="0">
                <a:solidFill>
                  <a:schemeClr val="tx1"/>
                </a:solidFill>
                <a:latin typeface="+mn-lt"/>
              </a:rPr>
              <a:t>Link Adaptation in VHT</a:t>
            </a:r>
            <a:endParaRPr lang="en-US" sz="1600" b="1" u="sng" dirty="0">
              <a:solidFill>
                <a:schemeClr val="tx1"/>
              </a:solidFill>
              <a:latin typeface="+mn-lt"/>
            </a:endParaRPr>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649581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Payload Size Reference for MCS</a:t>
            </a:r>
            <a:endParaRPr lang="en-US" dirty="0"/>
          </a:p>
        </p:txBody>
      </p:sp>
      <p:sp>
        <p:nvSpPr>
          <p:cNvPr id="3" name="Content Placeholder 2"/>
          <p:cNvSpPr>
            <a:spLocks noGrp="1"/>
          </p:cNvSpPr>
          <p:nvPr>
            <p:ph idx="1"/>
          </p:nvPr>
        </p:nvSpPr>
        <p:spPr>
          <a:xfrm>
            <a:off x="685800" y="1981200"/>
            <a:ext cx="7770813" cy="4419600"/>
          </a:xfrm>
        </p:spPr>
        <p:txBody>
          <a:bodyPr/>
          <a:lstStyle/>
          <a:p>
            <a:pPr>
              <a:buFont typeface="Arial" panose="020B0604020202020204" pitchFamily="34" charset="0"/>
              <a:buChar char="•"/>
            </a:pPr>
            <a:r>
              <a:rPr lang="en-US" dirty="0"/>
              <a:t>Required SNR for a given MCS varies significantly based on payload </a:t>
            </a:r>
            <a:r>
              <a:rPr lang="en-US" dirty="0" smtClean="0"/>
              <a:t>size as shown in Appendix.</a:t>
            </a:r>
          </a:p>
          <a:p>
            <a:pPr>
              <a:buFont typeface="Arial" panose="020B0604020202020204" pitchFamily="34" charset="0"/>
              <a:buChar char="•"/>
            </a:pPr>
            <a:r>
              <a:rPr lang="en-US" dirty="0" smtClean="0"/>
              <a:t>With </a:t>
            </a:r>
            <a:r>
              <a:rPr lang="en-US" dirty="0"/>
              <a:t>well-defined MCS </a:t>
            </a:r>
            <a:r>
              <a:rPr lang="en-US" dirty="0" smtClean="0"/>
              <a:t>payload reference</a:t>
            </a:r>
            <a:r>
              <a:rPr lang="en-US" dirty="0"/>
              <a:t>, </a:t>
            </a:r>
            <a:r>
              <a:rPr lang="en-US" dirty="0" smtClean="0"/>
              <a:t>the transmitter may utilize </a:t>
            </a:r>
            <a:r>
              <a:rPr lang="en-US" dirty="0"/>
              <a:t>and adjust the </a:t>
            </a:r>
            <a:r>
              <a:rPr lang="en-US" dirty="0" smtClean="0"/>
              <a:t>reported MCS feedback depending on the transmission payload size characteristics.</a:t>
            </a:r>
          </a:p>
          <a:p>
            <a:pPr lvl="1">
              <a:buFont typeface="Arial" panose="020B0604020202020204" pitchFamily="34" charset="0"/>
              <a:buChar char="•"/>
            </a:pPr>
            <a:r>
              <a:rPr lang="en-US" dirty="0" smtClean="0"/>
              <a:t>Each </a:t>
            </a:r>
            <a:r>
              <a:rPr lang="en-US" dirty="0"/>
              <a:t>vendor may use the reported MCS and transform it to effective SNR to be used for different system target </a:t>
            </a:r>
            <a:r>
              <a:rPr lang="en-US" dirty="0" smtClean="0"/>
              <a:t>settings.</a:t>
            </a:r>
            <a:endParaRPr lang="en-US" dirty="0"/>
          </a:p>
          <a:p>
            <a:pPr>
              <a:buFont typeface="Arial" panose="020B0604020202020204" pitchFamily="34" charset="0"/>
              <a:buChar char="•"/>
            </a:pPr>
            <a:r>
              <a:rPr lang="en-US" dirty="0" smtClean="0">
                <a:solidFill>
                  <a:schemeClr val="tx1"/>
                </a:solidFill>
              </a:rPr>
              <a:t>Reference payload size for the reported MCS in MFB may be variable depending on the frames involved in HE link adaptation or fixed in specification. </a:t>
            </a:r>
          </a:p>
          <a:p>
            <a:pPr marL="0" indent="0"/>
            <a:endParaRPr lang="en-US" dirty="0"/>
          </a:p>
          <a:p>
            <a:endParaRPr 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937240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 of Reference for MCS</a:t>
            </a:r>
            <a:endParaRPr lang="en-US" dirty="0"/>
          </a:p>
        </p:txBody>
      </p:sp>
      <p:sp>
        <p:nvSpPr>
          <p:cNvPr id="3" name="Content Placeholder 2"/>
          <p:cNvSpPr>
            <a:spLocks noGrp="1"/>
          </p:cNvSpPr>
          <p:nvPr>
            <p:ph idx="1"/>
          </p:nvPr>
        </p:nvSpPr>
        <p:spPr/>
        <p:txBody>
          <a:bodyPr/>
          <a:lstStyle/>
          <a:p>
            <a:r>
              <a:rPr lang="en-US" dirty="0" smtClean="0"/>
              <a:t>Reference Payload size for MCS is</a:t>
            </a:r>
          </a:p>
          <a:p>
            <a:pPr>
              <a:buFont typeface="Arial" panose="020B0604020202020204" pitchFamily="34" charset="0"/>
              <a:buChar char="•"/>
            </a:pPr>
            <a:endParaRPr lang="en-US" sz="2200" dirty="0" smtClean="0"/>
          </a:p>
          <a:p>
            <a:pPr>
              <a:buFont typeface="Arial" panose="020B0604020202020204" pitchFamily="34" charset="0"/>
              <a:buChar char="•"/>
            </a:pPr>
            <a:r>
              <a:rPr lang="en-US" sz="2200" dirty="0" smtClean="0"/>
              <a:t>Opt. 1 (MRQ frame): the MPDU size that contains MRQ</a:t>
            </a:r>
          </a:p>
          <a:p>
            <a:pPr lvl="1">
              <a:buFont typeface="Arial" panose="020B0604020202020204" pitchFamily="34" charset="0"/>
              <a:buChar char="•"/>
            </a:pPr>
            <a:r>
              <a:rPr lang="en-US" dirty="0" smtClean="0"/>
              <a:t>In case of unsolicited MCS feedback, the PPDU of the MCS measurement is used.</a:t>
            </a:r>
          </a:p>
          <a:p>
            <a:pPr>
              <a:buFont typeface="Arial" panose="020B0604020202020204" pitchFamily="34" charset="0"/>
              <a:buChar char="•"/>
            </a:pPr>
            <a:endParaRPr lang="en-US" dirty="0"/>
          </a:p>
          <a:p>
            <a:pPr>
              <a:buFont typeface="Arial" panose="020B0604020202020204" pitchFamily="34" charset="0"/>
              <a:buChar char="•"/>
            </a:pPr>
            <a:r>
              <a:rPr lang="en-US" sz="2200" dirty="0" smtClean="0"/>
              <a:t>Opt. 2 (MFB frame): </a:t>
            </a:r>
            <a:r>
              <a:rPr lang="en-US" sz="2200" dirty="0"/>
              <a:t>the MPDU size that contains </a:t>
            </a:r>
            <a:r>
              <a:rPr lang="en-US" sz="2200" dirty="0" smtClean="0"/>
              <a:t>MFB</a:t>
            </a:r>
          </a:p>
          <a:p>
            <a:pPr>
              <a:buFont typeface="Arial" panose="020B0604020202020204" pitchFamily="34" charset="0"/>
              <a:buChar char="•"/>
            </a:pPr>
            <a:endParaRPr lang="en-US" dirty="0" smtClean="0"/>
          </a:p>
          <a:p>
            <a:pPr>
              <a:buFont typeface="Arial" panose="020B0604020202020204" pitchFamily="34" charset="0"/>
              <a:buChar char="•"/>
            </a:pPr>
            <a:r>
              <a:rPr lang="en-US" sz="2200" dirty="0" smtClean="0"/>
              <a:t>Opt. 3 (fixed in Spec.): a fixed MPDU size, which is simply defined </a:t>
            </a:r>
            <a:r>
              <a:rPr lang="en-US" sz="2200" dirty="0"/>
              <a:t>in </a:t>
            </a:r>
            <a:r>
              <a:rPr lang="en-US" sz="2200" dirty="0" smtClean="0"/>
              <a:t>specification</a:t>
            </a:r>
            <a:endParaRPr lang="en-US" sz="2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312052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Opt 1) MRQ Frame as MPDU Size Reference</a:t>
            </a:r>
            <a:endParaRPr lang="en-US" dirty="0"/>
          </a:p>
        </p:txBody>
      </p:sp>
      <p:sp>
        <p:nvSpPr>
          <p:cNvPr id="3" name="Content Placeholder 2"/>
          <p:cNvSpPr>
            <a:spLocks noGrp="1"/>
          </p:cNvSpPr>
          <p:nvPr>
            <p:ph idx="1"/>
          </p:nvPr>
        </p:nvSpPr>
        <p:spPr>
          <a:xfrm>
            <a:off x="685800" y="4198376"/>
            <a:ext cx="7770813" cy="2202424"/>
          </a:xfrm>
        </p:spPr>
        <p:txBody>
          <a:bodyPr/>
          <a:lstStyle/>
          <a:p>
            <a:pPr marL="285750">
              <a:buFont typeface="Arial" panose="020B0604020202020204" pitchFamily="34" charset="0"/>
              <a:buChar char="•"/>
            </a:pPr>
            <a:r>
              <a:rPr lang="en-US" sz="2000" dirty="0" smtClean="0"/>
              <a:t>Given MSI and MFSI in </a:t>
            </a:r>
            <a:r>
              <a:rPr lang="en-US" sz="2000" dirty="0"/>
              <a:t>solicited MCS feedback, </a:t>
            </a:r>
            <a:r>
              <a:rPr lang="en-US" sz="2000" dirty="0" smtClean="0"/>
              <a:t>MPDU size could be easily identified by Node 1.</a:t>
            </a:r>
            <a:endParaRPr lang="en-US" sz="1600" dirty="0" smtClean="0"/>
          </a:p>
          <a:p>
            <a:pPr marL="285750">
              <a:buFont typeface="Arial" panose="020B0604020202020204" pitchFamily="34" charset="0"/>
              <a:buChar char="•"/>
            </a:pPr>
            <a:r>
              <a:rPr lang="en-US" sz="2000" dirty="0" smtClean="0"/>
              <a:t>In unsolicited MCS feedback, </a:t>
            </a:r>
          </a:p>
          <a:p>
            <a:pPr marL="685800" lvl="1">
              <a:buFont typeface="Arial" panose="020B0604020202020204" pitchFamily="34" charset="0"/>
              <a:buChar char="•"/>
            </a:pPr>
            <a:r>
              <a:rPr lang="en-US" sz="1600" dirty="0" smtClean="0"/>
              <a:t>difficult to identify which MPDU size is the reference for MCS in A-MPDU,</a:t>
            </a:r>
          </a:p>
          <a:p>
            <a:pPr marL="685800" lvl="1">
              <a:buFont typeface="Arial" panose="020B0604020202020204" pitchFamily="34" charset="0"/>
              <a:buChar char="•"/>
            </a:pPr>
            <a:r>
              <a:rPr lang="en-US" sz="1600" dirty="0"/>
              <a:t>a</a:t>
            </a:r>
            <a:r>
              <a:rPr lang="en-US" sz="1600" dirty="0" smtClean="0"/>
              <a:t>nd given the limited link adaptation parameters in HE control field, </a:t>
            </a:r>
            <a:r>
              <a:rPr lang="en-US" sz="1600" dirty="0" err="1" smtClean="0"/>
              <a:t>Tx</a:t>
            </a:r>
            <a:r>
              <a:rPr lang="en-US" sz="1600" dirty="0" smtClean="0"/>
              <a:t> node may not able to uniquely identify the length of the frame MCS measured as reference payload size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grpSp>
        <p:nvGrpSpPr>
          <p:cNvPr id="6" name="Group 5"/>
          <p:cNvGrpSpPr/>
          <p:nvPr/>
        </p:nvGrpSpPr>
        <p:grpSpPr>
          <a:xfrm>
            <a:off x="228600" y="1828800"/>
            <a:ext cx="8479306" cy="2316734"/>
            <a:chOff x="228600" y="1828800"/>
            <a:chExt cx="8479306" cy="2316734"/>
          </a:xfrm>
        </p:grpSpPr>
        <p:cxnSp>
          <p:nvCxnSpPr>
            <p:cNvPr id="7" name="Straight Arrow Connector 6"/>
            <p:cNvCxnSpPr/>
            <p:nvPr/>
          </p:nvCxnSpPr>
          <p:spPr bwMode="auto">
            <a:xfrm>
              <a:off x="842734" y="2977955"/>
              <a:ext cx="7589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 name="Straight Arrow Connector 7"/>
            <p:cNvCxnSpPr/>
            <p:nvPr/>
          </p:nvCxnSpPr>
          <p:spPr bwMode="auto">
            <a:xfrm>
              <a:off x="882422" y="3488503"/>
              <a:ext cx="7589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 name="TextBox 8"/>
            <p:cNvSpPr txBox="1"/>
            <p:nvPr/>
          </p:nvSpPr>
          <p:spPr>
            <a:xfrm>
              <a:off x="228600" y="2732750"/>
              <a:ext cx="636713" cy="276999"/>
            </a:xfrm>
            <a:prstGeom prst="rect">
              <a:avLst/>
            </a:prstGeom>
            <a:noFill/>
          </p:spPr>
          <p:txBody>
            <a:bodyPr wrap="none" rtlCol="0">
              <a:spAutoFit/>
            </a:bodyPr>
            <a:lstStyle/>
            <a:p>
              <a:r>
                <a:rPr lang="en-US" sz="1200" b="1" dirty="0" smtClean="0">
                  <a:solidFill>
                    <a:schemeClr val="tx1"/>
                  </a:solidFill>
                  <a:latin typeface="+mn-lt"/>
                </a:rPr>
                <a:t>Node 1</a:t>
              </a:r>
              <a:endParaRPr lang="en-US" sz="1200" b="1" dirty="0">
                <a:solidFill>
                  <a:schemeClr val="tx1"/>
                </a:solidFill>
                <a:latin typeface="+mn-lt"/>
              </a:endParaRPr>
            </a:p>
          </p:txBody>
        </p:sp>
        <p:sp>
          <p:nvSpPr>
            <p:cNvPr id="10" name="TextBox 9"/>
            <p:cNvSpPr txBox="1"/>
            <p:nvPr/>
          </p:nvSpPr>
          <p:spPr>
            <a:xfrm>
              <a:off x="234045" y="3236460"/>
              <a:ext cx="636713" cy="276999"/>
            </a:xfrm>
            <a:prstGeom prst="rect">
              <a:avLst/>
            </a:prstGeom>
            <a:noFill/>
          </p:spPr>
          <p:txBody>
            <a:bodyPr wrap="none" rtlCol="0">
              <a:spAutoFit/>
            </a:bodyPr>
            <a:lstStyle/>
            <a:p>
              <a:r>
                <a:rPr lang="en-US" sz="1200" b="1" dirty="0" smtClean="0">
                  <a:solidFill>
                    <a:schemeClr val="tx1"/>
                  </a:solidFill>
                  <a:latin typeface="+mn-lt"/>
                </a:rPr>
                <a:t>Node 2</a:t>
              </a:r>
              <a:endParaRPr lang="en-US" sz="1200" b="1" dirty="0">
                <a:solidFill>
                  <a:schemeClr val="tx1"/>
                </a:solidFill>
                <a:latin typeface="+mn-lt"/>
              </a:endParaRPr>
            </a:p>
          </p:txBody>
        </p:sp>
        <p:sp>
          <p:nvSpPr>
            <p:cNvPr id="11" name="Rectangle 10"/>
            <p:cNvSpPr/>
            <p:nvPr/>
          </p:nvSpPr>
          <p:spPr bwMode="auto">
            <a:xfrm>
              <a:off x="1147534"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12" name="Rectangle 11"/>
            <p:cNvSpPr/>
            <p:nvPr/>
          </p:nvSpPr>
          <p:spPr bwMode="auto">
            <a:xfrm>
              <a:off x="1376134" y="2700956"/>
              <a:ext cx="6891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13" name="Straight Connector 12"/>
            <p:cNvCxnSpPr/>
            <p:nvPr/>
          </p:nvCxnSpPr>
          <p:spPr bwMode="auto">
            <a:xfrm flipH="1" flipV="1">
              <a:off x="1147534" y="2516766"/>
              <a:ext cx="114300" cy="2564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622921" y="2283567"/>
              <a:ext cx="732893" cy="261610"/>
            </a:xfrm>
            <a:prstGeom prst="rect">
              <a:avLst/>
            </a:prstGeom>
            <a:noFill/>
          </p:spPr>
          <p:txBody>
            <a:bodyPr wrap="none" rtlCol="0">
              <a:spAutoFit/>
            </a:bodyPr>
            <a:lstStyle/>
            <a:p>
              <a:r>
                <a:rPr lang="en-US" sz="1100" dirty="0" smtClean="0">
                  <a:solidFill>
                    <a:schemeClr val="tx1"/>
                  </a:solidFill>
                  <a:latin typeface="+mn-lt"/>
                </a:rPr>
                <a:t>Preamble</a:t>
              </a:r>
              <a:endParaRPr lang="en-US" sz="1100" dirty="0">
                <a:solidFill>
                  <a:schemeClr val="tx1"/>
                </a:solidFill>
                <a:latin typeface="+mn-lt"/>
              </a:endParaRPr>
            </a:p>
          </p:txBody>
        </p:sp>
        <p:cxnSp>
          <p:nvCxnSpPr>
            <p:cNvPr id="15" name="Straight Connector 14"/>
            <p:cNvCxnSpPr/>
            <p:nvPr/>
          </p:nvCxnSpPr>
          <p:spPr bwMode="auto">
            <a:xfrm flipV="1">
              <a:off x="1459465" y="2631258"/>
              <a:ext cx="133896" cy="2318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Rectangle 16"/>
            <p:cNvSpPr/>
            <p:nvPr/>
          </p:nvSpPr>
          <p:spPr bwMode="auto">
            <a:xfrm>
              <a:off x="2206104" y="3211504"/>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18" name="Rectangle 17"/>
            <p:cNvSpPr/>
            <p:nvPr/>
          </p:nvSpPr>
          <p:spPr bwMode="auto">
            <a:xfrm>
              <a:off x="2434704" y="3211504"/>
              <a:ext cx="533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19" name="Straight Connector 18"/>
            <p:cNvCxnSpPr/>
            <p:nvPr/>
          </p:nvCxnSpPr>
          <p:spPr bwMode="auto">
            <a:xfrm>
              <a:off x="2604868" y="3344803"/>
              <a:ext cx="143143" cy="16865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1" name="Down Arrow 20"/>
            <p:cNvSpPr/>
            <p:nvPr/>
          </p:nvSpPr>
          <p:spPr bwMode="auto">
            <a:xfrm>
              <a:off x="1553423" y="2864870"/>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22" name="Down Arrow 21"/>
            <p:cNvSpPr/>
            <p:nvPr/>
          </p:nvSpPr>
          <p:spPr bwMode="auto">
            <a:xfrm rot="10800000">
              <a:off x="2492151" y="3030342"/>
              <a:ext cx="115582" cy="281397"/>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26" name="TextBox 25"/>
            <p:cNvSpPr txBox="1"/>
            <p:nvPr/>
          </p:nvSpPr>
          <p:spPr>
            <a:xfrm>
              <a:off x="266768" y="1828800"/>
              <a:ext cx="2496196" cy="338554"/>
            </a:xfrm>
            <a:prstGeom prst="rect">
              <a:avLst/>
            </a:prstGeom>
            <a:noFill/>
          </p:spPr>
          <p:txBody>
            <a:bodyPr wrap="none" rtlCol="0">
              <a:spAutoFit/>
            </a:bodyPr>
            <a:lstStyle/>
            <a:p>
              <a:r>
                <a:rPr lang="en-US" sz="1600" b="1" u="sng" dirty="0" smtClean="0">
                  <a:solidFill>
                    <a:schemeClr val="tx1"/>
                  </a:solidFill>
                  <a:latin typeface="+mn-lt"/>
                </a:rPr>
                <a:t>e.g.) Solicit MCS feedback</a:t>
              </a:r>
              <a:endParaRPr lang="en-US" sz="1600" b="1" u="sng" dirty="0">
                <a:solidFill>
                  <a:schemeClr val="tx1"/>
                </a:solidFill>
                <a:latin typeface="+mn-lt"/>
              </a:endParaRPr>
            </a:p>
          </p:txBody>
        </p:sp>
        <p:sp>
          <p:nvSpPr>
            <p:cNvPr id="29" name="Rectangle 28"/>
            <p:cNvSpPr/>
            <p:nvPr/>
          </p:nvSpPr>
          <p:spPr bwMode="auto">
            <a:xfrm>
              <a:off x="3130715"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30" name="Rectangle 29"/>
            <p:cNvSpPr/>
            <p:nvPr/>
          </p:nvSpPr>
          <p:spPr bwMode="auto">
            <a:xfrm>
              <a:off x="3359315" y="2700956"/>
              <a:ext cx="8386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32" name="Straight Connector 31"/>
            <p:cNvCxnSpPr/>
            <p:nvPr/>
          </p:nvCxnSpPr>
          <p:spPr bwMode="auto">
            <a:xfrm flipV="1">
              <a:off x="3417899" y="2574134"/>
              <a:ext cx="164517" cy="3081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7" name="Down Arrow 36"/>
            <p:cNvSpPr/>
            <p:nvPr/>
          </p:nvSpPr>
          <p:spPr bwMode="auto">
            <a:xfrm>
              <a:off x="3499190" y="2849962"/>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33" name="TextBox 32"/>
            <p:cNvSpPr txBox="1"/>
            <p:nvPr/>
          </p:nvSpPr>
          <p:spPr>
            <a:xfrm>
              <a:off x="7921104" y="2971213"/>
              <a:ext cx="476412" cy="276999"/>
            </a:xfrm>
            <a:prstGeom prst="rect">
              <a:avLst/>
            </a:prstGeom>
            <a:noFill/>
          </p:spPr>
          <p:txBody>
            <a:bodyPr wrap="none" rtlCol="0">
              <a:spAutoFit/>
            </a:bodyPr>
            <a:lstStyle/>
            <a:p>
              <a:r>
                <a:rPr lang="en-US" sz="1200" dirty="0" smtClean="0">
                  <a:solidFill>
                    <a:schemeClr val="tx1"/>
                  </a:solidFill>
                  <a:latin typeface="+mn-lt"/>
                </a:rPr>
                <a:t>time</a:t>
              </a:r>
              <a:endParaRPr lang="en-US" sz="1200" dirty="0">
                <a:solidFill>
                  <a:schemeClr val="tx1"/>
                </a:solidFill>
                <a:latin typeface="+mn-lt"/>
              </a:endParaRPr>
            </a:p>
          </p:txBody>
        </p:sp>
        <p:sp>
          <p:nvSpPr>
            <p:cNvPr id="35" name="TextBox 34"/>
            <p:cNvSpPr txBox="1"/>
            <p:nvPr/>
          </p:nvSpPr>
          <p:spPr>
            <a:xfrm>
              <a:off x="1216646" y="2253270"/>
              <a:ext cx="1743029" cy="430887"/>
            </a:xfrm>
            <a:prstGeom prst="rect">
              <a:avLst/>
            </a:prstGeom>
            <a:noFill/>
          </p:spPr>
          <p:txBody>
            <a:bodyPr wrap="square" rtlCol="0">
              <a:spAutoFit/>
            </a:bodyPr>
            <a:lstStyle/>
            <a:p>
              <a:r>
                <a:rPr lang="en-US" sz="1100" dirty="0" smtClean="0">
                  <a:solidFill>
                    <a:schemeClr val="tx1"/>
                  </a:solidFill>
                  <a:latin typeface="+mn-lt"/>
                </a:rPr>
                <a:t>+HTC (MRQ =1, MSI = 3)</a:t>
              </a:r>
            </a:p>
            <a:p>
              <a:r>
                <a:rPr lang="en-US" sz="1100" dirty="0" smtClean="0">
                  <a:solidFill>
                    <a:schemeClr val="tx1"/>
                  </a:solidFill>
                  <a:latin typeface="+mn-lt"/>
                </a:rPr>
                <a:t>  </a:t>
              </a:r>
              <a:r>
                <a:rPr lang="en-US" sz="1100" b="1" u="sng" dirty="0" smtClean="0">
                  <a:solidFill>
                    <a:schemeClr val="tx1"/>
                  </a:solidFill>
                  <a:latin typeface="+mn-lt"/>
                </a:rPr>
                <a:t>“</a:t>
              </a:r>
              <a:r>
                <a:rPr lang="en-US" sz="1100" b="1" u="sng" dirty="0">
                  <a:solidFill>
                    <a:srgbClr val="FF0000"/>
                  </a:solidFill>
                  <a:latin typeface="+mn-lt"/>
                </a:rPr>
                <a:t>A</a:t>
              </a:r>
              <a:r>
                <a:rPr lang="en-US" sz="1100" b="1" u="sng" dirty="0" smtClean="0">
                  <a:solidFill>
                    <a:schemeClr val="tx1"/>
                  </a:solidFill>
                  <a:latin typeface="+mn-lt"/>
                </a:rPr>
                <a:t>” bytes of MPDU</a:t>
              </a:r>
              <a:endParaRPr lang="en-US" sz="1100" b="1" u="sng" dirty="0">
                <a:solidFill>
                  <a:schemeClr val="tx1"/>
                </a:solidFill>
                <a:latin typeface="+mn-lt"/>
              </a:endParaRPr>
            </a:p>
          </p:txBody>
        </p:sp>
        <p:sp>
          <p:nvSpPr>
            <p:cNvPr id="36" name="TextBox 35"/>
            <p:cNvSpPr txBox="1"/>
            <p:nvPr/>
          </p:nvSpPr>
          <p:spPr>
            <a:xfrm>
              <a:off x="1900665" y="3518930"/>
              <a:ext cx="2387002" cy="600164"/>
            </a:xfrm>
            <a:prstGeom prst="rect">
              <a:avLst/>
            </a:prstGeom>
            <a:noFill/>
          </p:spPr>
          <p:txBody>
            <a:bodyPr wrap="square" rtlCol="0">
              <a:spAutoFit/>
            </a:bodyPr>
            <a:lstStyle/>
            <a:p>
              <a:r>
                <a:rPr lang="en-US" sz="1100" dirty="0" smtClean="0">
                  <a:solidFill>
                    <a:schemeClr val="tx1"/>
                  </a:solidFill>
                  <a:latin typeface="+mn-lt"/>
                </a:rPr>
                <a:t>+HTC (MFB, MFSI = 3)</a:t>
              </a:r>
            </a:p>
            <a:p>
              <a:r>
                <a:rPr lang="en-US" sz="1100" b="1" dirty="0" smtClean="0">
                  <a:solidFill>
                    <a:schemeClr val="tx1"/>
                  </a:solidFill>
                </a:rPr>
                <a:t>“</a:t>
              </a:r>
              <a:r>
                <a:rPr lang="en-US" sz="1100" b="1" u="sng" dirty="0">
                  <a:solidFill>
                    <a:schemeClr val="tx1"/>
                  </a:solidFill>
                </a:rPr>
                <a:t>B</a:t>
              </a:r>
              <a:r>
                <a:rPr lang="en-US" sz="1100" b="1" u="sng" dirty="0" smtClean="0">
                  <a:solidFill>
                    <a:schemeClr val="tx1"/>
                  </a:solidFill>
                </a:rPr>
                <a:t>” </a:t>
              </a:r>
              <a:r>
                <a:rPr lang="en-US" sz="1100" b="1" u="sng" dirty="0">
                  <a:solidFill>
                    <a:schemeClr val="tx1"/>
                  </a:solidFill>
                </a:rPr>
                <a:t>bytes of MPDU</a:t>
              </a:r>
            </a:p>
            <a:p>
              <a:r>
                <a:rPr lang="en-US" sz="1100" b="1" u="sng" dirty="0" smtClean="0">
                  <a:solidFill>
                    <a:schemeClr val="tx1"/>
                  </a:solidFill>
                  <a:latin typeface="+mn-lt"/>
                </a:rPr>
                <a:t>MCS based on “</a:t>
              </a:r>
              <a:r>
                <a:rPr lang="en-US" sz="1100" b="1" u="sng" dirty="0" smtClean="0">
                  <a:solidFill>
                    <a:srgbClr val="FF0000"/>
                  </a:solidFill>
                  <a:latin typeface="+mn-lt"/>
                </a:rPr>
                <a:t>A</a:t>
              </a:r>
              <a:r>
                <a:rPr lang="en-US" sz="1100" b="1" u="sng" dirty="0" smtClean="0">
                  <a:solidFill>
                    <a:schemeClr val="tx1"/>
                  </a:solidFill>
                  <a:latin typeface="+mn-lt"/>
                </a:rPr>
                <a:t>” bytes of MPDU </a:t>
              </a:r>
              <a:endParaRPr lang="en-US" sz="1100" dirty="0">
                <a:solidFill>
                  <a:schemeClr val="tx1"/>
                </a:solidFill>
                <a:latin typeface="+mn-lt"/>
              </a:endParaRPr>
            </a:p>
          </p:txBody>
        </p:sp>
        <p:sp>
          <p:nvSpPr>
            <p:cNvPr id="38" name="TextBox 37"/>
            <p:cNvSpPr txBox="1"/>
            <p:nvPr/>
          </p:nvSpPr>
          <p:spPr>
            <a:xfrm>
              <a:off x="2945343" y="2026836"/>
              <a:ext cx="2260888" cy="769441"/>
            </a:xfrm>
            <a:prstGeom prst="rect">
              <a:avLst/>
            </a:prstGeom>
            <a:noFill/>
          </p:spPr>
          <p:txBody>
            <a:bodyPr wrap="square" rtlCol="0">
              <a:spAutoFit/>
            </a:bodyPr>
            <a:lstStyle/>
            <a:p>
              <a:r>
                <a:rPr lang="en-US" sz="1100" dirty="0" smtClean="0">
                  <a:solidFill>
                    <a:schemeClr val="tx1"/>
                  </a:solidFill>
                  <a:latin typeface="+mn-lt"/>
                </a:rPr>
                <a:t>Adjust MCS (from reported MCS) </a:t>
              </a:r>
            </a:p>
            <a:p>
              <a:r>
                <a:rPr lang="en-US" sz="1100" dirty="0" smtClean="0">
                  <a:solidFill>
                    <a:schemeClr val="tx1"/>
                  </a:solidFill>
                  <a:latin typeface="+mn-lt"/>
                </a:rPr>
                <a:t>for a different </a:t>
              </a:r>
              <a:r>
                <a:rPr lang="en-US" sz="1100" dirty="0">
                  <a:solidFill>
                    <a:schemeClr val="tx1"/>
                  </a:solidFill>
                </a:rPr>
                <a:t>payload</a:t>
              </a:r>
              <a:r>
                <a:rPr lang="en-US" sz="1100" dirty="0" smtClean="0">
                  <a:solidFill>
                    <a:schemeClr val="tx1"/>
                  </a:solidFill>
                  <a:latin typeface="+mn-lt"/>
                </a:rPr>
                <a:t> size</a:t>
              </a:r>
            </a:p>
            <a:p>
              <a:r>
                <a:rPr lang="en-US" sz="1100" b="1" dirty="0" smtClean="0">
                  <a:solidFill>
                    <a:schemeClr val="tx1"/>
                  </a:solidFill>
                </a:rPr>
                <a:t>“</a:t>
              </a:r>
              <a:r>
                <a:rPr lang="en-US" sz="1100" b="1" u="sng" dirty="0" smtClean="0">
                  <a:solidFill>
                    <a:schemeClr val="tx1"/>
                  </a:solidFill>
                </a:rPr>
                <a:t>C” </a:t>
              </a:r>
              <a:r>
                <a:rPr lang="en-US" sz="1100" b="1" u="sng" dirty="0">
                  <a:solidFill>
                    <a:schemeClr val="tx1"/>
                  </a:solidFill>
                </a:rPr>
                <a:t>bytes of MPDU</a:t>
              </a:r>
            </a:p>
            <a:p>
              <a:endParaRPr lang="en-US" sz="1100" dirty="0">
                <a:solidFill>
                  <a:schemeClr val="tx1"/>
                </a:solidFill>
                <a:latin typeface="+mn-lt"/>
              </a:endParaRPr>
            </a:p>
          </p:txBody>
        </p:sp>
        <p:sp>
          <p:nvSpPr>
            <p:cNvPr id="20" name="TextBox 19"/>
            <p:cNvSpPr txBox="1"/>
            <p:nvPr/>
          </p:nvSpPr>
          <p:spPr>
            <a:xfrm>
              <a:off x="4572000" y="3035172"/>
              <a:ext cx="457200" cy="461665"/>
            </a:xfrm>
            <a:prstGeom prst="rect">
              <a:avLst/>
            </a:prstGeom>
            <a:noFill/>
          </p:spPr>
          <p:txBody>
            <a:bodyPr wrap="square" rtlCol="0">
              <a:spAutoFit/>
            </a:bodyPr>
            <a:lstStyle/>
            <a:p>
              <a:r>
                <a:rPr lang="en-US" dirty="0" smtClean="0">
                  <a:solidFill>
                    <a:schemeClr val="tx1"/>
                  </a:solidFill>
                </a:rPr>
                <a:t>…</a:t>
              </a:r>
              <a:endParaRPr lang="en-US" dirty="0">
                <a:solidFill>
                  <a:schemeClr val="tx1"/>
                </a:solidFill>
              </a:endParaRPr>
            </a:p>
          </p:txBody>
        </p:sp>
        <p:sp>
          <p:nvSpPr>
            <p:cNvPr id="39" name="TextBox 38"/>
            <p:cNvSpPr txBox="1"/>
            <p:nvPr/>
          </p:nvSpPr>
          <p:spPr>
            <a:xfrm>
              <a:off x="4572000" y="2529873"/>
              <a:ext cx="457200" cy="461665"/>
            </a:xfrm>
            <a:prstGeom prst="rect">
              <a:avLst/>
            </a:prstGeom>
            <a:noFill/>
          </p:spPr>
          <p:txBody>
            <a:bodyPr wrap="square" rtlCol="0">
              <a:spAutoFit/>
            </a:bodyPr>
            <a:lstStyle/>
            <a:p>
              <a:r>
                <a:rPr lang="en-US" dirty="0" smtClean="0">
                  <a:solidFill>
                    <a:schemeClr val="tx1"/>
                  </a:solidFill>
                </a:rPr>
                <a:t>…</a:t>
              </a:r>
              <a:endParaRPr lang="en-US" dirty="0">
                <a:solidFill>
                  <a:schemeClr val="tx1"/>
                </a:solidFill>
              </a:endParaRPr>
            </a:p>
          </p:txBody>
        </p:sp>
        <p:sp>
          <p:nvSpPr>
            <p:cNvPr id="40" name="Rectangle 39"/>
            <p:cNvSpPr/>
            <p:nvPr/>
          </p:nvSpPr>
          <p:spPr bwMode="auto">
            <a:xfrm>
              <a:off x="5422473"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41" name="Rectangle 40"/>
            <p:cNvSpPr/>
            <p:nvPr/>
          </p:nvSpPr>
          <p:spPr bwMode="auto">
            <a:xfrm>
              <a:off x="5651073" y="2700956"/>
              <a:ext cx="6891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42" name="Straight Connector 41"/>
            <p:cNvCxnSpPr/>
            <p:nvPr/>
          </p:nvCxnSpPr>
          <p:spPr bwMode="auto">
            <a:xfrm flipV="1">
              <a:off x="5734404" y="2631258"/>
              <a:ext cx="133896" cy="2318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TextBox 42"/>
            <p:cNvSpPr txBox="1"/>
            <p:nvPr/>
          </p:nvSpPr>
          <p:spPr>
            <a:xfrm>
              <a:off x="5678179" y="2235582"/>
              <a:ext cx="1728379" cy="430887"/>
            </a:xfrm>
            <a:prstGeom prst="rect">
              <a:avLst/>
            </a:prstGeom>
            <a:noFill/>
          </p:spPr>
          <p:txBody>
            <a:bodyPr wrap="square" rtlCol="0">
              <a:spAutoFit/>
            </a:bodyPr>
            <a:lstStyle/>
            <a:p>
              <a:r>
                <a:rPr lang="en-US" sz="1100" dirty="0" smtClean="0">
                  <a:solidFill>
                    <a:schemeClr val="tx1"/>
                  </a:solidFill>
                  <a:latin typeface="+mn-lt"/>
                </a:rPr>
                <a:t>+HTC (MRQ =1, MSI = 5)</a:t>
              </a:r>
            </a:p>
            <a:p>
              <a:r>
                <a:rPr lang="en-US" sz="1100" dirty="0" smtClean="0">
                  <a:solidFill>
                    <a:schemeClr val="tx1"/>
                  </a:solidFill>
                  <a:latin typeface="+mn-lt"/>
                </a:rPr>
                <a:t>  </a:t>
              </a:r>
              <a:r>
                <a:rPr lang="en-US" sz="1100" b="1" dirty="0" smtClean="0">
                  <a:solidFill>
                    <a:schemeClr val="tx1"/>
                  </a:solidFill>
                  <a:latin typeface="+mn-lt"/>
                </a:rPr>
                <a:t>“</a:t>
              </a:r>
              <a:r>
                <a:rPr lang="en-US" sz="1100" b="1" u="sng" dirty="0">
                  <a:solidFill>
                    <a:srgbClr val="FF0000"/>
                  </a:solidFill>
                  <a:latin typeface="+mn-lt"/>
                </a:rPr>
                <a:t>D</a:t>
              </a:r>
              <a:r>
                <a:rPr lang="en-US" sz="1100" b="1" u="sng" dirty="0" smtClean="0">
                  <a:solidFill>
                    <a:schemeClr val="tx1"/>
                  </a:solidFill>
                  <a:latin typeface="+mn-lt"/>
                </a:rPr>
                <a:t>” bytes of MPDU</a:t>
              </a:r>
              <a:endParaRPr lang="en-US" sz="1100" b="1" u="sng" dirty="0">
                <a:solidFill>
                  <a:schemeClr val="tx1"/>
                </a:solidFill>
                <a:latin typeface="+mn-lt"/>
              </a:endParaRPr>
            </a:p>
          </p:txBody>
        </p:sp>
        <p:sp>
          <p:nvSpPr>
            <p:cNvPr id="44" name="Down Arrow 43"/>
            <p:cNvSpPr/>
            <p:nvPr/>
          </p:nvSpPr>
          <p:spPr bwMode="auto">
            <a:xfrm>
              <a:off x="5843023" y="2857417"/>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48" name="Rectangle 47"/>
            <p:cNvSpPr/>
            <p:nvPr/>
          </p:nvSpPr>
          <p:spPr bwMode="auto">
            <a:xfrm>
              <a:off x="6526131" y="3212339"/>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49" name="Rectangle 48"/>
            <p:cNvSpPr/>
            <p:nvPr/>
          </p:nvSpPr>
          <p:spPr bwMode="auto">
            <a:xfrm>
              <a:off x="6754731" y="3212339"/>
              <a:ext cx="533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50" name="Straight Connector 49"/>
            <p:cNvCxnSpPr/>
            <p:nvPr/>
          </p:nvCxnSpPr>
          <p:spPr bwMode="auto">
            <a:xfrm>
              <a:off x="6924895" y="3345638"/>
              <a:ext cx="96536" cy="21039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1" name="Down Arrow 50"/>
            <p:cNvSpPr/>
            <p:nvPr/>
          </p:nvSpPr>
          <p:spPr bwMode="auto">
            <a:xfrm rot="10800000">
              <a:off x="6812178" y="3031177"/>
              <a:ext cx="115582" cy="281397"/>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52" name="TextBox 51"/>
            <p:cNvSpPr txBox="1"/>
            <p:nvPr/>
          </p:nvSpPr>
          <p:spPr>
            <a:xfrm>
              <a:off x="6320904" y="3545370"/>
              <a:ext cx="2387002" cy="600164"/>
            </a:xfrm>
            <a:prstGeom prst="rect">
              <a:avLst/>
            </a:prstGeom>
            <a:noFill/>
          </p:spPr>
          <p:txBody>
            <a:bodyPr wrap="square" rtlCol="0">
              <a:spAutoFit/>
            </a:bodyPr>
            <a:lstStyle/>
            <a:p>
              <a:r>
                <a:rPr lang="en-US" sz="1100" dirty="0" smtClean="0">
                  <a:solidFill>
                    <a:schemeClr val="tx1"/>
                  </a:solidFill>
                  <a:latin typeface="+mn-lt"/>
                </a:rPr>
                <a:t>+HTC (MFB, MFSI = 5)</a:t>
              </a:r>
            </a:p>
            <a:p>
              <a:r>
                <a:rPr lang="en-US" sz="1100" b="1" dirty="0" smtClean="0">
                  <a:solidFill>
                    <a:schemeClr val="tx1"/>
                  </a:solidFill>
                </a:rPr>
                <a:t>“</a:t>
              </a:r>
              <a:r>
                <a:rPr lang="en-US" sz="1100" b="1" u="sng" dirty="0" smtClean="0">
                  <a:solidFill>
                    <a:schemeClr val="tx1"/>
                  </a:solidFill>
                </a:rPr>
                <a:t>E” </a:t>
              </a:r>
              <a:r>
                <a:rPr lang="en-US" sz="1100" b="1" u="sng" dirty="0">
                  <a:solidFill>
                    <a:schemeClr val="tx1"/>
                  </a:solidFill>
                </a:rPr>
                <a:t>bytes of MPDU</a:t>
              </a:r>
            </a:p>
            <a:p>
              <a:r>
                <a:rPr lang="en-US" sz="1100" b="1" u="sng" dirty="0" smtClean="0">
                  <a:solidFill>
                    <a:schemeClr val="tx1"/>
                  </a:solidFill>
                  <a:latin typeface="+mn-lt"/>
                </a:rPr>
                <a:t>MCS based on “</a:t>
              </a:r>
              <a:r>
                <a:rPr lang="en-US" sz="1100" b="1" u="sng" dirty="0" smtClean="0">
                  <a:solidFill>
                    <a:srgbClr val="FF0000"/>
                  </a:solidFill>
                  <a:latin typeface="+mn-lt"/>
                </a:rPr>
                <a:t>D</a:t>
              </a:r>
              <a:r>
                <a:rPr lang="en-US" sz="1100" b="1" u="sng" dirty="0" smtClean="0">
                  <a:solidFill>
                    <a:schemeClr val="tx1"/>
                  </a:solidFill>
                  <a:latin typeface="+mn-lt"/>
                </a:rPr>
                <a:t>” bytes of MPDU </a:t>
              </a:r>
              <a:endParaRPr lang="en-US" sz="1100" dirty="0">
                <a:solidFill>
                  <a:schemeClr val="tx1"/>
                </a:solidFill>
                <a:latin typeface="+mn-lt"/>
              </a:endParaRPr>
            </a:p>
          </p:txBody>
        </p:sp>
      </p:grpSp>
      <p:sp>
        <p:nvSpPr>
          <p:cNvPr id="16" name="Date Placeholder 1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176757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Opt 2) MFB Frame as the MPDU Size Reference</a:t>
            </a:r>
            <a:endParaRPr lang="en-US" dirty="0"/>
          </a:p>
        </p:txBody>
      </p:sp>
      <p:sp>
        <p:nvSpPr>
          <p:cNvPr id="3" name="Content Placeholder 2"/>
          <p:cNvSpPr>
            <a:spLocks noGrp="1"/>
          </p:cNvSpPr>
          <p:nvPr>
            <p:ph idx="1"/>
          </p:nvPr>
        </p:nvSpPr>
        <p:spPr>
          <a:xfrm>
            <a:off x="685800" y="4114800"/>
            <a:ext cx="7770813" cy="2239392"/>
          </a:xfrm>
        </p:spPr>
        <p:txBody>
          <a:bodyPr/>
          <a:lstStyle/>
          <a:p>
            <a:pPr marL="285750" indent="-285750">
              <a:buFont typeface="Arial" panose="020B0604020202020204" pitchFamily="34" charset="0"/>
              <a:buChar char="•"/>
            </a:pPr>
            <a:r>
              <a:rPr lang="en-US" sz="1800" dirty="0" smtClean="0"/>
              <a:t>No ambiguity of reference size for both solicited and unsolicited MCS feedback.</a:t>
            </a:r>
          </a:p>
          <a:p>
            <a:pPr marL="285750" indent="-285750">
              <a:buFont typeface="Arial" panose="020B0604020202020204" pitchFamily="34" charset="0"/>
              <a:buChar char="•"/>
            </a:pPr>
            <a:r>
              <a:rPr lang="en-US" sz="1800" dirty="0" smtClean="0"/>
              <a:t>Solicited MCS feedback typically occurs in control frames such as ACK or BA (i.e. small payload size).</a:t>
            </a:r>
          </a:p>
          <a:p>
            <a:pPr marL="285750" indent="-285750">
              <a:buFont typeface="Arial" panose="020B0604020202020204" pitchFamily="34" charset="0"/>
              <a:buChar char="•"/>
            </a:pPr>
            <a:r>
              <a:rPr lang="en-US" sz="1800" dirty="0" smtClean="0"/>
              <a:t>The MCS can quickly be saturated (highest MCS) in case of small reference payload size. Therefore, can not accurately represent high effective SNR (i.e. all high effective SNR is MCS 9).</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grpSp>
        <p:nvGrpSpPr>
          <p:cNvPr id="71" name="Group 70"/>
          <p:cNvGrpSpPr/>
          <p:nvPr/>
        </p:nvGrpSpPr>
        <p:grpSpPr>
          <a:xfrm>
            <a:off x="228600" y="1828800"/>
            <a:ext cx="8479306" cy="2316734"/>
            <a:chOff x="228600" y="1828800"/>
            <a:chExt cx="8479306" cy="2316734"/>
          </a:xfrm>
        </p:grpSpPr>
        <p:cxnSp>
          <p:nvCxnSpPr>
            <p:cNvPr id="72" name="Straight Arrow Connector 71"/>
            <p:cNvCxnSpPr/>
            <p:nvPr/>
          </p:nvCxnSpPr>
          <p:spPr bwMode="auto">
            <a:xfrm>
              <a:off x="842734" y="2977955"/>
              <a:ext cx="7589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3" name="Straight Arrow Connector 72"/>
            <p:cNvCxnSpPr/>
            <p:nvPr/>
          </p:nvCxnSpPr>
          <p:spPr bwMode="auto">
            <a:xfrm>
              <a:off x="882422" y="3488503"/>
              <a:ext cx="7589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4" name="TextBox 73"/>
            <p:cNvSpPr txBox="1"/>
            <p:nvPr/>
          </p:nvSpPr>
          <p:spPr>
            <a:xfrm>
              <a:off x="228600" y="2732750"/>
              <a:ext cx="636713" cy="276999"/>
            </a:xfrm>
            <a:prstGeom prst="rect">
              <a:avLst/>
            </a:prstGeom>
            <a:noFill/>
          </p:spPr>
          <p:txBody>
            <a:bodyPr wrap="none" rtlCol="0">
              <a:spAutoFit/>
            </a:bodyPr>
            <a:lstStyle/>
            <a:p>
              <a:r>
                <a:rPr lang="en-US" sz="1200" b="1" dirty="0" smtClean="0">
                  <a:solidFill>
                    <a:schemeClr val="tx1"/>
                  </a:solidFill>
                  <a:latin typeface="+mn-lt"/>
                </a:rPr>
                <a:t>Node 1</a:t>
              </a:r>
              <a:endParaRPr lang="en-US" sz="1200" b="1" dirty="0">
                <a:solidFill>
                  <a:schemeClr val="tx1"/>
                </a:solidFill>
                <a:latin typeface="+mn-lt"/>
              </a:endParaRPr>
            </a:p>
          </p:txBody>
        </p:sp>
        <p:sp>
          <p:nvSpPr>
            <p:cNvPr id="75" name="TextBox 74"/>
            <p:cNvSpPr txBox="1"/>
            <p:nvPr/>
          </p:nvSpPr>
          <p:spPr>
            <a:xfrm>
              <a:off x="234045" y="3236460"/>
              <a:ext cx="636713" cy="276999"/>
            </a:xfrm>
            <a:prstGeom prst="rect">
              <a:avLst/>
            </a:prstGeom>
            <a:noFill/>
          </p:spPr>
          <p:txBody>
            <a:bodyPr wrap="none" rtlCol="0">
              <a:spAutoFit/>
            </a:bodyPr>
            <a:lstStyle/>
            <a:p>
              <a:r>
                <a:rPr lang="en-US" sz="1200" b="1" dirty="0" smtClean="0">
                  <a:solidFill>
                    <a:schemeClr val="tx1"/>
                  </a:solidFill>
                  <a:latin typeface="+mn-lt"/>
                </a:rPr>
                <a:t>Node 2</a:t>
              </a:r>
              <a:endParaRPr lang="en-US" sz="1200" b="1" dirty="0">
                <a:solidFill>
                  <a:schemeClr val="tx1"/>
                </a:solidFill>
                <a:latin typeface="+mn-lt"/>
              </a:endParaRPr>
            </a:p>
          </p:txBody>
        </p:sp>
        <p:sp>
          <p:nvSpPr>
            <p:cNvPr id="76" name="Rectangle 75"/>
            <p:cNvSpPr/>
            <p:nvPr/>
          </p:nvSpPr>
          <p:spPr bwMode="auto">
            <a:xfrm>
              <a:off x="1147534"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77" name="Rectangle 76"/>
            <p:cNvSpPr/>
            <p:nvPr/>
          </p:nvSpPr>
          <p:spPr bwMode="auto">
            <a:xfrm>
              <a:off x="1376134" y="2700956"/>
              <a:ext cx="6891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78" name="Straight Connector 77"/>
            <p:cNvCxnSpPr/>
            <p:nvPr/>
          </p:nvCxnSpPr>
          <p:spPr bwMode="auto">
            <a:xfrm flipH="1" flipV="1">
              <a:off x="1147534" y="2516766"/>
              <a:ext cx="114300" cy="2564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9" name="TextBox 78"/>
            <p:cNvSpPr txBox="1"/>
            <p:nvPr/>
          </p:nvSpPr>
          <p:spPr>
            <a:xfrm>
              <a:off x="622921" y="2283567"/>
              <a:ext cx="732893" cy="261610"/>
            </a:xfrm>
            <a:prstGeom prst="rect">
              <a:avLst/>
            </a:prstGeom>
            <a:noFill/>
          </p:spPr>
          <p:txBody>
            <a:bodyPr wrap="none" rtlCol="0">
              <a:spAutoFit/>
            </a:bodyPr>
            <a:lstStyle/>
            <a:p>
              <a:r>
                <a:rPr lang="en-US" sz="1100" dirty="0" smtClean="0">
                  <a:solidFill>
                    <a:schemeClr val="tx1"/>
                  </a:solidFill>
                  <a:latin typeface="+mn-lt"/>
                </a:rPr>
                <a:t>Preamble</a:t>
              </a:r>
              <a:endParaRPr lang="en-US" sz="1100" dirty="0">
                <a:solidFill>
                  <a:schemeClr val="tx1"/>
                </a:solidFill>
                <a:latin typeface="+mn-lt"/>
              </a:endParaRPr>
            </a:p>
          </p:txBody>
        </p:sp>
        <p:cxnSp>
          <p:nvCxnSpPr>
            <p:cNvPr id="80" name="Straight Connector 79"/>
            <p:cNvCxnSpPr/>
            <p:nvPr/>
          </p:nvCxnSpPr>
          <p:spPr bwMode="auto">
            <a:xfrm flipV="1">
              <a:off x="1459465" y="2631258"/>
              <a:ext cx="133896" cy="2318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1" name="Rectangle 80"/>
            <p:cNvSpPr/>
            <p:nvPr/>
          </p:nvSpPr>
          <p:spPr bwMode="auto">
            <a:xfrm>
              <a:off x="2206104" y="3211504"/>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82" name="Rectangle 81"/>
            <p:cNvSpPr/>
            <p:nvPr/>
          </p:nvSpPr>
          <p:spPr bwMode="auto">
            <a:xfrm>
              <a:off x="2434704" y="3211504"/>
              <a:ext cx="533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83" name="Straight Connector 82"/>
            <p:cNvCxnSpPr/>
            <p:nvPr/>
          </p:nvCxnSpPr>
          <p:spPr bwMode="auto">
            <a:xfrm>
              <a:off x="2604868" y="3344803"/>
              <a:ext cx="143143" cy="16865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4" name="Down Arrow 83"/>
            <p:cNvSpPr/>
            <p:nvPr/>
          </p:nvSpPr>
          <p:spPr bwMode="auto">
            <a:xfrm>
              <a:off x="1553423" y="2864870"/>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85" name="Down Arrow 84"/>
            <p:cNvSpPr/>
            <p:nvPr/>
          </p:nvSpPr>
          <p:spPr bwMode="auto">
            <a:xfrm rot="10800000">
              <a:off x="2492151" y="3030342"/>
              <a:ext cx="115582" cy="281397"/>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86" name="TextBox 85"/>
            <p:cNvSpPr txBox="1"/>
            <p:nvPr/>
          </p:nvSpPr>
          <p:spPr>
            <a:xfrm>
              <a:off x="266768" y="1828800"/>
              <a:ext cx="2496196" cy="338554"/>
            </a:xfrm>
            <a:prstGeom prst="rect">
              <a:avLst/>
            </a:prstGeom>
            <a:noFill/>
          </p:spPr>
          <p:txBody>
            <a:bodyPr wrap="none" rtlCol="0">
              <a:spAutoFit/>
            </a:bodyPr>
            <a:lstStyle/>
            <a:p>
              <a:r>
                <a:rPr lang="en-US" sz="1600" b="1" u="sng" dirty="0" smtClean="0">
                  <a:solidFill>
                    <a:schemeClr val="tx1"/>
                  </a:solidFill>
                  <a:latin typeface="+mn-lt"/>
                </a:rPr>
                <a:t>e.g.) Solicit MCS feedback</a:t>
              </a:r>
              <a:endParaRPr lang="en-US" sz="1600" b="1" u="sng" dirty="0">
                <a:solidFill>
                  <a:schemeClr val="tx1"/>
                </a:solidFill>
                <a:latin typeface="+mn-lt"/>
              </a:endParaRPr>
            </a:p>
          </p:txBody>
        </p:sp>
        <p:sp>
          <p:nvSpPr>
            <p:cNvPr id="87" name="Rectangle 86"/>
            <p:cNvSpPr/>
            <p:nvPr/>
          </p:nvSpPr>
          <p:spPr bwMode="auto">
            <a:xfrm>
              <a:off x="3130715"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88" name="Rectangle 87"/>
            <p:cNvSpPr/>
            <p:nvPr/>
          </p:nvSpPr>
          <p:spPr bwMode="auto">
            <a:xfrm>
              <a:off x="3359315" y="2700956"/>
              <a:ext cx="8386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89" name="Straight Connector 88"/>
            <p:cNvCxnSpPr/>
            <p:nvPr/>
          </p:nvCxnSpPr>
          <p:spPr bwMode="auto">
            <a:xfrm flipV="1">
              <a:off x="3417899" y="2574134"/>
              <a:ext cx="164517" cy="3081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0" name="Down Arrow 89"/>
            <p:cNvSpPr/>
            <p:nvPr/>
          </p:nvSpPr>
          <p:spPr bwMode="auto">
            <a:xfrm>
              <a:off x="3499190" y="2849962"/>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91" name="TextBox 90"/>
            <p:cNvSpPr txBox="1"/>
            <p:nvPr/>
          </p:nvSpPr>
          <p:spPr>
            <a:xfrm>
              <a:off x="7921104" y="2971213"/>
              <a:ext cx="476412" cy="276999"/>
            </a:xfrm>
            <a:prstGeom prst="rect">
              <a:avLst/>
            </a:prstGeom>
            <a:noFill/>
          </p:spPr>
          <p:txBody>
            <a:bodyPr wrap="none" rtlCol="0">
              <a:spAutoFit/>
            </a:bodyPr>
            <a:lstStyle/>
            <a:p>
              <a:r>
                <a:rPr lang="en-US" sz="1200" dirty="0" smtClean="0">
                  <a:solidFill>
                    <a:schemeClr val="tx1"/>
                  </a:solidFill>
                  <a:latin typeface="+mn-lt"/>
                </a:rPr>
                <a:t>time</a:t>
              </a:r>
              <a:endParaRPr lang="en-US" sz="1200" dirty="0">
                <a:solidFill>
                  <a:schemeClr val="tx1"/>
                </a:solidFill>
                <a:latin typeface="+mn-lt"/>
              </a:endParaRPr>
            </a:p>
          </p:txBody>
        </p:sp>
        <p:sp>
          <p:nvSpPr>
            <p:cNvPr id="92" name="TextBox 91"/>
            <p:cNvSpPr txBox="1"/>
            <p:nvPr/>
          </p:nvSpPr>
          <p:spPr>
            <a:xfrm>
              <a:off x="1216646" y="2253270"/>
              <a:ext cx="1743029" cy="430887"/>
            </a:xfrm>
            <a:prstGeom prst="rect">
              <a:avLst/>
            </a:prstGeom>
            <a:noFill/>
          </p:spPr>
          <p:txBody>
            <a:bodyPr wrap="square" rtlCol="0">
              <a:spAutoFit/>
            </a:bodyPr>
            <a:lstStyle/>
            <a:p>
              <a:r>
                <a:rPr lang="en-US" sz="1100" dirty="0" smtClean="0">
                  <a:solidFill>
                    <a:schemeClr val="tx1"/>
                  </a:solidFill>
                  <a:latin typeface="+mn-lt"/>
                </a:rPr>
                <a:t>+HTC (MRQ =1, MSI = 3)</a:t>
              </a:r>
            </a:p>
            <a:p>
              <a:r>
                <a:rPr lang="en-US" sz="1100" dirty="0" smtClean="0">
                  <a:solidFill>
                    <a:schemeClr val="tx1"/>
                  </a:solidFill>
                  <a:latin typeface="+mn-lt"/>
                </a:rPr>
                <a:t>  </a:t>
              </a:r>
              <a:r>
                <a:rPr lang="en-US" sz="1100" b="1" u="sng" dirty="0" smtClean="0">
                  <a:solidFill>
                    <a:schemeClr val="tx1"/>
                  </a:solidFill>
                  <a:latin typeface="+mn-lt"/>
                </a:rPr>
                <a:t>“</a:t>
              </a:r>
              <a:r>
                <a:rPr lang="en-US" sz="1100" b="1" u="sng" dirty="0">
                  <a:solidFill>
                    <a:schemeClr val="tx1"/>
                  </a:solidFill>
                  <a:latin typeface="+mn-lt"/>
                </a:rPr>
                <a:t>A</a:t>
              </a:r>
              <a:r>
                <a:rPr lang="en-US" sz="1100" b="1" u="sng" dirty="0" smtClean="0">
                  <a:solidFill>
                    <a:schemeClr val="tx1"/>
                  </a:solidFill>
                  <a:latin typeface="+mn-lt"/>
                </a:rPr>
                <a:t>” bytes of MPDU</a:t>
              </a:r>
              <a:endParaRPr lang="en-US" sz="1100" b="1" u="sng" dirty="0">
                <a:solidFill>
                  <a:schemeClr val="tx1"/>
                </a:solidFill>
                <a:latin typeface="+mn-lt"/>
              </a:endParaRPr>
            </a:p>
          </p:txBody>
        </p:sp>
        <p:sp>
          <p:nvSpPr>
            <p:cNvPr id="93" name="TextBox 92"/>
            <p:cNvSpPr txBox="1"/>
            <p:nvPr/>
          </p:nvSpPr>
          <p:spPr>
            <a:xfrm>
              <a:off x="1900665" y="3518930"/>
              <a:ext cx="2387002" cy="600164"/>
            </a:xfrm>
            <a:prstGeom prst="rect">
              <a:avLst/>
            </a:prstGeom>
            <a:noFill/>
          </p:spPr>
          <p:txBody>
            <a:bodyPr wrap="square" rtlCol="0">
              <a:spAutoFit/>
            </a:bodyPr>
            <a:lstStyle/>
            <a:p>
              <a:r>
                <a:rPr lang="en-US" sz="1100" dirty="0" smtClean="0">
                  <a:solidFill>
                    <a:schemeClr val="tx1"/>
                  </a:solidFill>
                  <a:latin typeface="+mn-lt"/>
                </a:rPr>
                <a:t>+HTC (MFB, MFSI = 3)</a:t>
              </a:r>
            </a:p>
            <a:p>
              <a:r>
                <a:rPr lang="en-US" sz="1100" b="1" dirty="0" smtClean="0">
                  <a:solidFill>
                    <a:schemeClr val="tx1"/>
                  </a:solidFill>
                </a:rPr>
                <a:t>“</a:t>
              </a:r>
              <a:r>
                <a:rPr lang="en-US" sz="1100" b="1" u="sng" dirty="0">
                  <a:solidFill>
                    <a:srgbClr val="FF0000"/>
                  </a:solidFill>
                </a:rPr>
                <a:t>B</a:t>
              </a:r>
              <a:r>
                <a:rPr lang="en-US" sz="1100" b="1" u="sng" dirty="0" smtClean="0">
                  <a:solidFill>
                    <a:schemeClr val="tx1"/>
                  </a:solidFill>
                </a:rPr>
                <a:t>” </a:t>
              </a:r>
              <a:r>
                <a:rPr lang="en-US" sz="1100" b="1" u="sng" dirty="0">
                  <a:solidFill>
                    <a:schemeClr val="tx1"/>
                  </a:solidFill>
                </a:rPr>
                <a:t>bytes of MPDU</a:t>
              </a:r>
            </a:p>
            <a:p>
              <a:r>
                <a:rPr lang="en-US" sz="1100" b="1" u="sng" dirty="0" smtClean="0">
                  <a:solidFill>
                    <a:schemeClr val="tx1"/>
                  </a:solidFill>
                  <a:latin typeface="+mn-lt"/>
                </a:rPr>
                <a:t>MCS based on “</a:t>
              </a:r>
              <a:r>
                <a:rPr lang="en-US" sz="1100" b="1" u="sng" dirty="0" smtClean="0">
                  <a:solidFill>
                    <a:srgbClr val="FF0000"/>
                  </a:solidFill>
                  <a:latin typeface="+mn-lt"/>
                </a:rPr>
                <a:t>B</a:t>
              </a:r>
              <a:r>
                <a:rPr lang="en-US" sz="1100" b="1" u="sng" dirty="0" smtClean="0">
                  <a:solidFill>
                    <a:schemeClr val="tx1"/>
                  </a:solidFill>
                  <a:latin typeface="+mn-lt"/>
                </a:rPr>
                <a:t>” bytes of MPDU </a:t>
              </a:r>
              <a:endParaRPr lang="en-US" sz="1100" dirty="0">
                <a:solidFill>
                  <a:schemeClr val="tx1"/>
                </a:solidFill>
                <a:latin typeface="+mn-lt"/>
              </a:endParaRPr>
            </a:p>
          </p:txBody>
        </p:sp>
        <p:sp>
          <p:nvSpPr>
            <p:cNvPr id="94" name="TextBox 93"/>
            <p:cNvSpPr txBox="1"/>
            <p:nvPr/>
          </p:nvSpPr>
          <p:spPr>
            <a:xfrm>
              <a:off x="2945343" y="2026836"/>
              <a:ext cx="2260888" cy="769441"/>
            </a:xfrm>
            <a:prstGeom prst="rect">
              <a:avLst/>
            </a:prstGeom>
            <a:noFill/>
          </p:spPr>
          <p:txBody>
            <a:bodyPr wrap="square" rtlCol="0">
              <a:spAutoFit/>
            </a:bodyPr>
            <a:lstStyle/>
            <a:p>
              <a:r>
                <a:rPr lang="en-US" sz="1100" dirty="0" smtClean="0">
                  <a:solidFill>
                    <a:schemeClr val="tx1"/>
                  </a:solidFill>
                  <a:latin typeface="+mn-lt"/>
                </a:rPr>
                <a:t>Adjust MCS (from reported MCS) </a:t>
              </a:r>
            </a:p>
            <a:p>
              <a:r>
                <a:rPr lang="en-US" sz="1100" dirty="0" smtClean="0">
                  <a:solidFill>
                    <a:schemeClr val="tx1"/>
                  </a:solidFill>
                  <a:latin typeface="+mn-lt"/>
                </a:rPr>
                <a:t>for a different </a:t>
              </a:r>
              <a:r>
                <a:rPr lang="en-US" sz="1100" dirty="0">
                  <a:solidFill>
                    <a:schemeClr val="tx1"/>
                  </a:solidFill>
                </a:rPr>
                <a:t>payload</a:t>
              </a:r>
              <a:r>
                <a:rPr lang="en-US" sz="1100" dirty="0" smtClean="0">
                  <a:solidFill>
                    <a:schemeClr val="tx1"/>
                  </a:solidFill>
                  <a:latin typeface="+mn-lt"/>
                </a:rPr>
                <a:t> size</a:t>
              </a:r>
            </a:p>
            <a:p>
              <a:r>
                <a:rPr lang="en-US" sz="1100" b="1" dirty="0" smtClean="0">
                  <a:solidFill>
                    <a:schemeClr val="tx1"/>
                  </a:solidFill>
                </a:rPr>
                <a:t>“</a:t>
              </a:r>
              <a:r>
                <a:rPr lang="en-US" sz="1100" b="1" u="sng" dirty="0" smtClean="0">
                  <a:solidFill>
                    <a:schemeClr val="tx1"/>
                  </a:solidFill>
                </a:rPr>
                <a:t>C” </a:t>
              </a:r>
              <a:r>
                <a:rPr lang="en-US" sz="1100" b="1" u="sng" dirty="0">
                  <a:solidFill>
                    <a:schemeClr val="tx1"/>
                  </a:solidFill>
                </a:rPr>
                <a:t>bytes of MPDU</a:t>
              </a:r>
            </a:p>
            <a:p>
              <a:endParaRPr lang="en-US" sz="1100" dirty="0">
                <a:solidFill>
                  <a:schemeClr val="tx1"/>
                </a:solidFill>
                <a:latin typeface="+mn-lt"/>
              </a:endParaRPr>
            </a:p>
          </p:txBody>
        </p:sp>
        <p:sp>
          <p:nvSpPr>
            <p:cNvPr id="95" name="TextBox 94"/>
            <p:cNvSpPr txBox="1"/>
            <p:nvPr/>
          </p:nvSpPr>
          <p:spPr>
            <a:xfrm>
              <a:off x="4572000" y="3035172"/>
              <a:ext cx="457200" cy="461665"/>
            </a:xfrm>
            <a:prstGeom prst="rect">
              <a:avLst/>
            </a:prstGeom>
            <a:noFill/>
          </p:spPr>
          <p:txBody>
            <a:bodyPr wrap="square" rtlCol="0">
              <a:spAutoFit/>
            </a:bodyPr>
            <a:lstStyle/>
            <a:p>
              <a:r>
                <a:rPr lang="en-US" dirty="0" smtClean="0">
                  <a:solidFill>
                    <a:schemeClr val="tx1"/>
                  </a:solidFill>
                </a:rPr>
                <a:t>…</a:t>
              </a:r>
              <a:endParaRPr lang="en-US" dirty="0">
                <a:solidFill>
                  <a:schemeClr val="tx1"/>
                </a:solidFill>
              </a:endParaRPr>
            </a:p>
          </p:txBody>
        </p:sp>
        <p:sp>
          <p:nvSpPr>
            <p:cNvPr id="96" name="TextBox 95"/>
            <p:cNvSpPr txBox="1"/>
            <p:nvPr/>
          </p:nvSpPr>
          <p:spPr>
            <a:xfrm>
              <a:off x="4572000" y="2529873"/>
              <a:ext cx="457200" cy="461665"/>
            </a:xfrm>
            <a:prstGeom prst="rect">
              <a:avLst/>
            </a:prstGeom>
            <a:noFill/>
          </p:spPr>
          <p:txBody>
            <a:bodyPr wrap="square" rtlCol="0">
              <a:spAutoFit/>
            </a:bodyPr>
            <a:lstStyle/>
            <a:p>
              <a:r>
                <a:rPr lang="en-US" dirty="0" smtClean="0">
                  <a:solidFill>
                    <a:schemeClr val="tx1"/>
                  </a:solidFill>
                </a:rPr>
                <a:t>…</a:t>
              </a:r>
              <a:endParaRPr lang="en-US" dirty="0">
                <a:solidFill>
                  <a:schemeClr val="tx1"/>
                </a:solidFill>
              </a:endParaRPr>
            </a:p>
          </p:txBody>
        </p:sp>
        <p:sp>
          <p:nvSpPr>
            <p:cNvPr id="97" name="Rectangle 96"/>
            <p:cNvSpPr/>
            <p:nvPr/>
          </p:nvSpPr>
          <p:spPr bwMode="auto">
            <a:xfrm>
              <a:off x="5422473"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98" name="Rectangle 97"/>
            <p:cNvSpPr/>
            <p:nvPr/>
          </p:nvSpPr>
          <p:spPr bwMode="auto">
            <a:xfrm>
              <a:off x="5651073" y="2700956"/>
              <a:ext cx="6891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99" name="Straight Connector 98"/>
            <p:cNvCxnSpPr/>
            <p:nvPr/>
          </p:nvCxnSpPr>
          <p:spPr bwMode="auto">
            <a:xfrm flipV="1">
              <a:off x="5734404" y="2631258"/>
              <a:ext cx="133896" cy="2318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0" name="TextBox 99"/>
            <p:cNvSpPr txBox="1"/>
            <p:nvPr/>
          </p:nvSpPr>
          <p:spPr>
            <a:xfrm>
              <a:off x="5678179" y="2235582"/>
              <a:ext cx="1728379" cy="430887"/>
            </a:xfrm>
            <a:prstGeom prst="rect">
              <a:avLst/>
            </a:prstGeom>
            <a:noFill/>
          </p:spPr>
          <p:txBody>
            <a:bodyPr wrap="square" rtlCol="0">
              <a:spAutoFit/>
            </a:bodyPr>
            <a:lstStyle/>
            <a:p>
              <a:r>
                <a:rPr lang="en-US" sz="1100" dirty="0" smtClean="0">
                  <a:solidFill>
                    <a:schemeClr val="tx1"/>
                  </a:solidFill>
                  <a:latin typeface="+mn-lt"/>
                </a:rPr>
                <a:t>+HTC (MRQ =1, MSI = 5)</a:t>
              </a:r>
            </a:p>
            <a:p>
              <a:r>
                <a:rPr lang="en-US" sz="1100" dirty="0" smtClean="0">
                  <a:solidFill>
                    <a:schemeClr val="tx1"/>
                  </a:solidFill>
                  <a:latin typeface="+mn-lt"/>
                </a:rPr>
                <a:t>  </a:t>
              </a:r>
              <a:r>
                <a:rPr lang="en-US" sz="1100" b="1" dirty="0" smtClean="0">
                  <a:solidFill>
                    <a:schemeClr val="tx1"/>
                  </a:solidFill>
                  <a:latin typeface="+mn-lt"/>
                </a:rPr>
                <a:t>“</a:t>
              </a:r>
              <a:r>
                <a:rPr lang="en-US" sz="1100" b="1" u="sng" dirty="0">
                  <a:solidFill>
                    <a:schemeClr val="tx1"/>
                  </a:solidFill>
                  <a:latin typeface="+mn-lt"/>
                </a:rPr>
                <a:t>D</a:t>
              </a:r>
              <a:r>
                <a:rPr lang="en-US" sz="1100" b="1" u="sng" dirty="0" smtClean="0">
                  <a:solidFill>
                    <a:schemeClr val="tx1"/>
                  </a:solidFill>
                  <a:latin typeface="+mn-lt"/>
                </a:rPr>
                <a:t>” bytes of MPDU</a:t>
              </a:r>
              <a:endParaRPr lang="en-US" sz="1100" b="1" u="sng" dirty="0">
                <a:solidFill>
                  <a:schemeClr val="tx1"/>
                </a:solidFill>
                <a:latin typeface="+mn-lt"/>
              </a:endParaRPr>
            </a:p>
          </p:txBody>
        </p:sp>
        <p:sp>
          <p:nvSpPr>
            <p:cNvPr id="101" name="Down Arrow 100"/>
            <p:cNvSpPr/>
            <p:nvPr/>
          </p:nvSpPr>
          <p:spPr bwMode="auto">
            <a:xfrm>
              <a:off x="5843023" y="2857417"/>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102" name="Rectangle 101"/>
            <p:cNvSpPr/>
            <p:nvPr/>
          </p:nvSpPr>
          <p:spPr bwMode="auto">
            <a:xfrm>
              <a:off x="6526131" y="3212339"/>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103" name="Rectangle 102"/>
            <p:cNvSpPr/>
            <p:nvPr/>
          </p:nvSpPr>
          <p:spPr bwMode="auto">
            <a:xfrm>
              <a:off x="6754731" y="3212339"/>
              <a:ext cx="533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104" name="Straight Connector 103"/>
            <p:cNvCxnSpPr/>
            <p:nvPr/>
          </p:nvCxnSpPr>
          <p:spPr bwMode="auto">
            <a:xfrm>
              <a:off x="6924895" y="3345638"/>
              <a:ext cx="96536" cy="21039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5" name="Down Arrow 104"/>
            <p:cNvSpPr/>
            <p:nvPr/>
          </p:nvSpPr>
          <p:spPr bwMode="auto">
            <a:xfrm rot="10800000">
              <a:off x="6812178" y="3031177"/>
              <a:ext cx="115582" cy="281397"/>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106" name="TextBox 105"/>
            <p:cNvSpPr txBox="1"/>
            <p:nvPr/>
          </p:nvSpPr>
          <p:spPr>
            <a:xfrm>
              <a:off x="6320904" y="3545370"/>
              <a:ext cx="2387002" cy="600164"/>
            </a:xfrm>
            <a:prstGeom prst="rect">
              <a:avLst/>
            </a:prstGeom>
            <a:noFill/>
          </p:spPr>
          <p:txBody>
            <a:bodyPr wrap="square" rtlCol="0">
              <a:spAutoFit/>
            </a:bodyPr>
            <a:lstStyle/>
            <a:p>
              <a:r>
                <a:rPr lang="en-US" sz="1100" dirty="0" smtClean="0">
                  <a:solidFill>
                    <a:schemeClr val="tx1"/>
                  </a:solidFill>
                  <a:latin typeface="+mn-lt"/>
                </a:rPr>
                <a:t>+HTC (MFB, MFSI = 5)</a:t>
              </a:r>
            </a:p>
            <a:p>
              <a:r>
                <a:rPr lang="en-US" sz="1100" b="1" dirty="0" smtClean="0">
                  <a:solidFill>
                    <a:schemeClr val="tx1"/>
                  </a:solidFill>
                </a:rPr>
                <a:t>“</a:t>
              </a:r>
              <a:r>
                <a:rPr lang="en-US" sz="1100" b="1" u="sng" dirty="0" smtClean="0">
                  <a:solidFill>
                    <a:srgbClr val="FF0000"/>
                  </a:solidFill>
                </a:rPr>
                <a:t>E</a:t>
              </a:r>
              <a:r>
                <a:rPr lang="en-US" sz="1100" b="1" u="sng" dirty="0" smtClean="0">
                  <a:solidFill>
                    <a:schemeClr val="tx1"/>
                  </a:solidFill>
                </a:rPr>
                <a:t>” </a:t>
              </a:r>
              <a:r>
                <a:rPr lang="en-US" sz="1100" b="1" u="sng" dirty="0">
                  <a:solidFill>
                    <a:schemeClr val="tx1"/>
                  </a:solidFill>
                </a:rPr>
                <a:t>bytes of MPDU</a:t>
              </a:r>
            </a:p>
            <a:p>
              <a:r>
                <a:rPr lang="en-US" sz="1100" b="1" u="sng" dirty="0" smtClean="0">
                  <a:solidFill>
                    <a:schemeClr val="tx1"/>
                  </a:solidFill>
                  <a:latin typeface="+mn-lt"/>
                </a:rPr>
                <a:t>MCS based on “</a:t>
              </a:r>
              <a:r>
                <a:rPr lang="en-US" sz="1100" b="1" u="sng" dirty="0" smtClean="0">
                  <a:solidFill>
                    <a:srgbClr val="FF0000"/>
                  </a:solidFill>
                  <a:latin typeface="+mn-lt"/>
                </a:rPr>
                <a:t>E</a:t>
              </a:r>
              <a:r>
                <a:rPr lang="en-US" sz="1100" b="1" u="sng" dirty="0" smtClean="0">
                  <a:solidFill>
                    <a:schemeClr val="tx1"/>
                  </a:solidFill>
                  <a:latin typeface="+mn-lt"/>
                </a:rPr>
                <a:t>” bytes of MPDU </a:t>
              </a:r>
              <a:endParaRPr lang="en-US" sz="1100" dirty="0">
                <a:solidFill>
                  <a:schemeClr val="tx1"/>
                </a:solidFill>
                <a:latin typeface="+mn-lt"/>
              </a:endParaRPr>
            </a:p>
          </p:txBody>
        </p:sp>
      </p:gr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580269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Opt 3) Fixed MPDU Size as Reference</a:t>
            </a:r>
            <a:endParaRPr lang="en-US" dirty="0"/>
          </a:p>
        </p:txBody>
      </p:sp>
      <p:sp>
        <p:nvSpPr>
          <p:cNvPr id="3" name="Content Placeholder 2"/>
          <p:cNvSpPr>
            <a:spLocks noGrp="1"/>
          </p:cNvSpPr>
          <p:nvPr>
            <p:ph idx="1"/>
          </p:nvPr>
        </p:nvSpPr>
        <p:spPr>
          <a:xfrm>
            <a:off x="615343" y="4169296"/>
            <a:ext cx="7770813" cy="2084332"/>
          </a:xfrm>
        </p:spPr>
        <p:txBody>
          <a:bodyPr/>
          <a:lstStyle/>
          <a:p>
            <a:pPr>
              <a:buFont typeface="Arial" panose="020B0604020202020204" pitchFamily="34" charset="0"/>
              <a:buChar char="•"/>
            </a:pPr>
            <a:r>
              <a:rPr lang="en-US" sz="1800" dirty="0" smtClean="0"/>
              <a:t>No effort needed to identify the PPDU frame (especially for unsolicited feedback).</a:t>
            </a:r>
          </a:p>
          <a:p>
            <a:pPr>
              <a:buFont typeface="Arial" panose="020B0604020202020204" pitchFamily="34" charset="0"/>
              <a:buChar char="•"/>
            </a:pPr>
            <a:r>
              <a:rPr lang="en-US" sz="1800" dirty="0" smtClean="0"/>
              <a:t>The effective SNR range that is represented by MCS is constant. </a:t>
            </a:r>
            <a:r>
              <a:rPr lang="en-US" sz="1800" dirty="0"/>
              <a:t>R</a:t>
            </a:r>
            <a:r>
              <a:rPr lang="en-US" sz="1800" dirty="0" smtClean="0"/>
              <a:t>x Node may not need to have multiple MCS to effective SNR lookup tables for effective SNR conversion.</a:t>
            </a:r>
          </a:p>
          <a:p>
            <a:pPr marL="0" indent="0"/>
            <a:r>
              <a:rPr lang="en-US" sz="1800" dirty="0" smtClean="0">
                <a:sym typeface="Wingdings" panose="05000000000000000000" pitchFamily="2" charset="2"/>
              </a:rPr>
              <a:t> </a:t>
            </a:r>
            <a:r>
              <a:rPr lang="en-US" sz="2000" dirty="0" smtClean="0">
                <a:sym typeface="Wingdings" panose="05000000000000000000" pitchFamily="2" charset="2"/>
              </a:rPr>
              <a:t>Simplest Method</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grpSp>
        <p:nvGrpSpPr>
          <p:cNvPr id="41" name="Group 40"/>
          <p:cNvGrpSpPr/>
          <p:nvPr/>
        </p:nvGrpSpPr>
        <p:grpSpPr>
          <a:xfrm>
            <a:off x="228600" y="1828800"/>
            <a:ext cx="8479306" cy="2316734"/>
            <a:chOff x="228600" y="1828800"/>
            <a:chExt cx="8479306" cy="2316734"/>
          </a:xfrm>
        </p:grpSpPr>
        <p:cxnSp>
          <p:nvCxnSpPr>
            <p:cNvPr id="42" name="Straight Arrow Connector 41"/>
            <p:cNvCxnSpPr/>
            <p:nvPr/>
          </p:nvCxnSpPr>
          <p:spPr bwMode="auto">
            <a:xfrm>
              <a:off x="842734" y="2977955"/>
              <a:ext cx="7589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3" name="Straight Arrow Connector 42"/>
            <p:cNvCxnSpPr/>
            <p:nvPr/>
          </p:nvCxnSpPr>
          <p:spPr bwMode="auto">
            <a:xfrm>
              <a:off x="882422" y="3488503"/>
              <a:ext cx="7589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4" name="TextBox 43"/>
            <p:cNvSpPr txBox="1"/>
            <p:nvPr/>
          </p:nvSpPr>
          <p:spPr>
            <a:xfrm>
              <a:off x="228600" y="2732750"/>
              <a:ext cx="636713" cy="276999"/>
            </a:xfrm>
            <a:prstGeom prst="rect">
              <a:avLst/>
            </a:prstGeom>
            <a:noFill/>
          </p:spPr>
          <p:txBody>
            <a:bodyPr wrap="none" rtlCol="0">
              <a:spAutoFit/>
            </a:bodyPr>
            <a:lstStyle/>
            <a:p>
              <a:r>
                <a:rPr lang="en-US" sz="1200" b="1" dirty="0" smtClean="0">
                  <a:solidFill>
                    <a:schemeClr val="tx1"/>
                  </a:solidFill>
                  <a:latin typeface="+mn-lt"/>
                </a:rPr>
                <a:t>Node 1</a:t>
              </a:r>
              <a:endParaRPr lang="en-US" sz="1200" b="1" dirty="0">
                <a:solidFill>
                  <a:schemeClr val="tx1"/>
                </a:solidFill>
                <a:latin typeface="+mn-lt"/>
              </a:endParaRPr>
            </a:p>
          </p:txBody>
        </p:sp>
        <p:sp>
          <p:nvSpPr>
            <p:cNvPr id="45" name="TextBox 44"/>
            <p:cNvSpPr txBox="1"/>
            <p:nvPr/>
          </p:nvSpPr>
          <p:spPr>
            <a:xfrm>
              <a:off x="234045" y="3236460"/>
              <a:ext cx="636713" cy="276999"/>
            </a:xfrm>
            <a:prstGeom prst="rect">
              <a:avLst/>
            </a:prstGeom>
            <a:noFill/>
          </p:spPr>
          <p:txBody>
            <a:bodyPr wrap="none" rtlCol="0">
              <a:spAutoFit/>
            </a:bodyPr>
            <a:lstStyle/>
            <a:p>
              <a:r>
                <a:rPr lang="en-US" sz="1200" b="1" dirty="0" smtClean="0">
                  <a:solidFill>
                    <a:schemeClr val="tx1"/>
                  </a:solidFill>
                  <a:latin typeface="+mn-lt"/>
                </a:rPr>
                <a:t>Node 2</a:t>
              </a:r>
              <a:endParaRPr lang="en-US" sz="1200" b="1" dirty="0">
                <a:solidFill>
                  <a:schemeClr val="tx1"/>
                </a:solidFill>
                <a:latin typeface="+mn-lt"/>
              </a:endParaRPr>
            </a:p>
          </p:txBody>
        </p:sp>
        <p:sp>
          <p:nvSpPr>
            <p:cNvPr id="46" name="Rectangle 45"/>
            <p:cNvSpPr/>
            <p:nvPr/>
          </p:nvSpPr>
          <p:spPr bwMode="auto">
            <a:xfrm>
              <a:off x="1147534"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47" name="Rectangle 46"/>
            <p:cNvSpPr/>
            <p:nvPr/>
          </p:nvSpPr>
          <p:spPr bwMode="auto">
            <a:xfrm>
              <a:off x="1376134" y="2700956"/>
              <a:ext cx="6891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48" name="Straight Connector 47"/>
            <p:cNvCxnSpPr/>
            <p:nvPr/>
          </p:nvCxnSpPr>
          <p:spPr bwMode="auto">
            <a:xfrm flipH="1" flipV="1">
              <a:off x="1147534" y="2516766"/>
              <a:ext cx="114300" cy="2564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9" name="TextBox 48"/>
            <p:cNvSpPr txBox="1"/>
            <p:nvPr/>
          </p:nvSpPr>
          <p:spPr>
            <a:xfrm>
              <a:off x="622921" y="2283567"/>
              <a:ext cx="732893" cy="261610"/>
            </a:xfrm>
            <a:prstGeom prst="rect">
              <a:avLst/>
            </a:prstGeom>
            <a:noFill/>
          </p:spPr>
          <p:txBody>
            <a:bodyPr wrap="none" rtlCol="0">
              <a:spAutoFit/>
            </a:bodyPr>
            <a:lstStyle/>
            <a:p>
              <a:r>
                <a:rPr lang="en-US" sz="1100" dirty="0" smtClean="0">
                  <a:solidFill>
                    <a:schemeClr val="tx1"/>
                  </a:solidFill>
                  <a:latin typeface="+mn-lt"/>
                </a:rPr>
                <a:t>Preamble</a:t>
              </a:r>
              <a:endParaRPr lang="en-US" sz="1100" dirty="0">
                <a:solidFill>
                  <a:schemeClr val="tx1"/>
                </a:solidFill>
                <a:latin typeface="+mn-lt"/>
              </a:endParaRPr>
            </a:p>
          </p:txBody>
        </p:sp>
        <p:cxnSp>
          <p:nvCxnSpPr>
            <p:cNvPr id="50" name="Straight Connector 49"/>
            <p:cNvCxnSpPr/>
            <p:nvPr/>
          </p:nvCxnSpPr>
          <p:spPr bwMode="auto">
            <a:xfrm flipV="1">
              <a:off x="1459465" y="2631258"/>
              <a:ext cx="133896" cy="2318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1" name="Rectangle 50"/>
            <p:cNvSpPr/>
            <p:nvPr/>
          </p:nvSpPr>
          <p:spPr bwMode="auto">
            <a:xfrm>
              <a:off x="2206104" y="3211504"/>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52" name="Rectangle 51"/>
            <p:cNvSpPr/>
            <p:nvPr/>
          </p:nvSpPr>
          <p:spPr bwMode="auto">
            <a:xfrm>
              <a:off x="2434704" y="3211504"/>
              <a:ext cx="533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53" name="Straight Connector 52"/>
            <p:cNvCxnSpPr/>
            <p:nvPr/>
          </p:nvCxnSpPr>
          <p:spPr bwMode="auto">
            <a:xfrm>
              <a:off x="2604868" y="3344803"/>
              <a:ext cx="143143" cy="16865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4" name="Down Arrow 53"/>
            <p:cNvSpPr/>
            <p:nvPr/>
          </p:nvSpPr>
          <p:spPr bwMode="auto">
            <a:xfrm>
              <a:off x="1553423" y="2864870"/>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55" name="Down Arrow 54"/>
            <p:cNvSpPr/>
            <p:nvPr/>
          </p:nvSpPr>
          <p:spPr bwMode="auto">
            <a:xfrm rot="10800000">
              <a:off x="2492151" y="3030342"/>
              <a:ext cx="115582" cy="281397"/>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56" name="TextBox 55"/>
            <p:cNvSpPr txBox="1"/>
            <p:nvPr/>
          </p:nvSpPr>
          <p:spPr>
            <a:xfrm>
              <a:off x="266768" y="1828800"/>
              <a:ext cx="2496196" cy="338554"/>
            </a:xfrm>
            <a:prstGeom prst="rect">
              <a:avLst/>
            </a:prstGeom>
            <a:noFill/>
          </p:spPr>
          <p:txBody>
            <a:bodyPr wrap="none" rtlCol="0">
              <a:spAutoFit/>
            </a:bodyPr>
            <a:lstStyle/>
            <a:p>
              <a:r>
                <a:rPr lang="en-US" sz="1600" b="1" u="sng" dirty="0" smtClean="0">
                  <a:solidFill>
                    <a:schemeClr val="tx1"/>
                  </a:solidFill>
                  <a:latin typeface="+mn-lt"/>
                </a:rPr>
                <a:t>e.g.) Solicit MCS feedback</a:t>
              </a:r>
              <a:endParaRPr lang="en-US" sz="1600" b="1" u="sng" dirty="0">
                <a:solidFill>
                  <a:schemeClr val="tx1"/>
                </a:solidFill>
                <a:latin typeface="+mn-lt"/>
              </a:endParaRPr>
            </a:p>
          </p:txBody>
        </p:sp>
        <p:sp>
          <p:nvSpPr>
            <p:cNvPr id="57" name="Rectangle 56"/>
            <p:cNvSpPr/>
            <p:nvPr/>
          </p:nvSpPr>
          <p:spPr bwMode="auto">
            <a:xfrm>
              <a:off x="3130715"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58" name="Rectangle 57"/>
            <p:cNvSpPr/>
            <p:nvPr/>
          </p:nvSpPr>
          <p:spPr bwMode="auto">
            <a:xfrm>
              <a:off x="3359315" y="2700956"/>
              <a:ext cx="8386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59" name="Straight Connector 58"/>
            <p:cNvCxnSpPr/>
            <p:nvPr/>
          </p:nvCxnSpPr>
          <p:spPr bwMode="auto">
            <a:xfrm flipV="1">
              <a:off x="3417899" y="2574134"/>
              <a:ext cx="164517" cy="3081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0" name="Down Arrow 59"/>
            <p:cNvSpPr/>
            <p:nvPr/>
          </p:nvSpPr>
          <p:spPr bwMode="auto">
            <a:xfrm>
              <a:off x="3499190" y="2849962"/>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61" name="TextBox 60"/>
            <p:cNvSpPr txBox="1"/>
            <p:nvPr/>
          </p:nvSpPr>
          <p:spPr>
            <a:xfrm>
              <a:off x="7921104" y="2971213"/>
              <a:ext cx="476412" cy="276999"/>
            </a:xfrm>
            <a:prstGeom prst="rect">
              <a:avLst/>
            </a:prstGeom>
            <a:noFill/>
          </p:spPr>
          <p:txBody>
            <a:bodyPr wrap="none" rtlCol="0">
              <a:spAutoFit/>
            </a:bodyPr>
            <a:lstStyle/>
            <a:p>
              <a:r>
                <a:rPr lang="en-US" sz="1200" dirty="0" smtClean="0">
                  <a:solidFill>
                    <a:schemeClr val="tx1"/>
                  </a:solidFill>
                  <a:latin typeface="+mn-lt"/>
                </a:rPr>
                <a:t>time</a:t>
              </a:r>
              <a:endParaRPr lang="en-US" sz="1200" dirty="0">
                <a:solidFill>
                  <a:schemeClr val="tx1"/>
                </a:solidFill>
                <a:latin typeface="+mn-lt"/>
              </a:endParaRPr>
            </a:p>
          </p:txBody>
        </p:sp>
        <p:sp>
          <p:nvSpPr>
            <p:cNvPr id="62" name="TextBox 61"/>
            <p:cNvSpPr txBox="1"/>
            <p:nvPr/>
          </p:nvSpPr>
          <p:spPr>
            <a:xfrm>
              <a:off x="1216646" y="2253270"/>
              <a:ext cx="1743029" cy="430887"/>
            </a:xfrm>
            <a:prstGeom prst="rect">
              <a:avLst/>
            </a:prstGeom>
            <a:noFill/>
          </p:spPr>
          <p:txBody>
            <a:bodyPr wrap="square" rtlCol="0">
              <a:spAutoFit/>
            </a:bodyPr>
            <a:lstStyle/>
            <a:p>
              <a:r>
                <a:rPr lang="en-US" sz="1100" dirty="0" smtClean="0">
                  <a:solidFill>
                    <a:schemeClr val="tx1"/>
                  </a:solidFill>
                  <a:latin typeface="+mn-lt"/>
                </a:rPr>
                <a:t>+HTC (MRQ =1, MSI = 3)</a:t>
              </a:r>
            </a:p>
            <a:p>
              <a:r>
                <a:rPr lang="en-US" sz="1100" dirty="0" smtClean="0">
                  <a:solidFill>
                    <a:schemeClr val="tx1"/>
                  </a:solidFill>
                  <a:latin typeface="+mn-lt"/>
                </a:rPr>
                <a:t>  </a:t>
              </a:r>
              <a:r>
                <a:rPr lang="en-US" sz="1100" b="1" u="sng" dirty="0" smtClean="0">
                  <a:solidFill>
                    <a:schemeClr val="tx1"/>
                  </a:solidFill>
                  <a:latin typeface="+mn-lt"/>
                </a:rPr>
                <a:t>“</a:t>
              </a:r>
              <a:r>
                <a:rPr lang="en-US" sz="1100" b="1" u="sng" dirty="0">
                  <a:solidFill>
                    <a:schemeClr val="tx1"/>
                  </a:solidFill>
                  <a:latin typeface="+mn-lt"/>
                </a:rPr>
                <a:t>A</a:t>
              </a:r>
              <a:r>
                <a:rPr lang="en-US" sz="1100" b="1" u="sng" dirty="0" smtClean="0">
                  <a:solidFill>
                    <a:schemeClr val="tx1"/>
                  </a:solidFill>
                  <a:latin typeface="+mn-lt"/>
                </a:rPr>
                <a:t>” bytes of MPDU</a:t>
              </a:r>
              <a:endParaRPr lang="en-US" sz="1100" b="1" u="sng" dirty="0">
                <a:solidFill>
                  <a:schemeClr val="tx1"/>
                </a:solidFill>
                <a:latin typeface="+mn-lt"/>
              </a:endParaRPr>
            </a:p>
          </p:txBody>
        </p:sp>
        <p:sp>
          <p:nvSpPr>
            <p:cNvPr id="63" name="TextBox 62"/>
            <p:cNvSpPr txBox="1"/>
            <p:nvPr/>
          </p:nvSpPr>
          <p:spPr>
            <a:xfrm>
              <a:off x="1900665" y="3518930"/>
              <a:ext cx="2387002" cy="600164"/>
            </a:xfrm>
            <a:prstGeom prst="rect">
              <a:avLst/>
            </a:prstGeom>
            <a:noFill/>
          </p:spPr>
          <p:txBody>
            <a:bodyPr wrap="square" rtlCol="0">
              <a:spAutoFit/>
            </a:bodyPr>
            <a:lstStyle/>
            <a:p>
              <a:r>
                <a:rPr lang="en-US" sz="1100" dirty="0" smtClean="0">
                  <a:solidFill>
                    <a:schemeClr val="tx1"/>
                  </a:solidFill>
                  <a:latin typeface="+mn-lt"/>
                </a:rPr>
                <a:t>+HTC (MFB, MFSI = 3)</a:t>
              </a:r>
            </a:p>
            <a:p>
              <a:r>
                <a:rPr lang="en-US" sz="1100" b="1" dirty="0" smtClean="0">
                  <a:solidFill>
                    <a:schemeClr val="tx1"/>
                  </a:solidFill>
                </a:rPr>
                <a:t>“</a:t>
              </a:r>
              <a:r>
                <a:rPr lang="en-US" sz="1100" b="1" u="sng" dirty="0">
                  <a:solidFill>
                    <a:schemeClr val="tx1"/>
                  </a:solidFill>
                </a:rPr>
                <a:t>B</a:t>
              </a:r>
              <a:r>
                <a:rPr lang="en-US" sz="1100" b="1" u="sng" dirty="0" smtClean="0">
                  <a:solidFill>
                    <a:schemeClr val="tx1"/>
                  </a:solidFill>
                </a:rPr>
                <a:t>” </a:t>
              </a:r>
              <a:r>
                <a:rPr lang="en-US" sz="1100" b="1" u="sng" dirty="0">
                  <a:solidFill>
                    <a:schemeClr val="tx1"/>
                  </a:solidFill>
                </a:rPr>
                <a:t>bytes of MPDU</a:t>
              </a:r>
            </a:p>
            <a:p>
              <a:r>
                <a:rPr lang="en-US" sz="1100" b="1" u="sng" dirty="0" smtClean="0">
                  <a:solidFill>
                    <a:schemeClr val="tx1"/>
                  </a:solidFill>
                  <a:latin typeface="+mn-lt"/>
                </a:rPr>
                <a:t>MCS based on “</a:t>
              </a:r>
              <a:r>
                <a:rPr lang="en-US" sz="1100" b="1" u="sng" dirty="0">
                  <a:solidFill>
                    <a:srgbClr val="FF0000"/>
                  </a:solidFill>
                  <a:latin typeface="+mn-lt"/>
                </a:rPr>
                <a:t>X</a:t>
              </a:r>
              <a:r>
                <a:rPr lang="en-US" sz="1100" b="1" u="sng" dirty="0" smtClean="0">
                  <a:solidFill>
                    <a:schemeClr val="tx1"/>
                  </a:solidFill>
                  <a:latin typeface="+mn-lt"/>
                </a:rPr>
                <a:t>” bytes of MPDU </a:t>
              </a:r>
              <a:endParaRPr lang="en-US" sz="1100" dirty="0">
                <a:solidFill>
                  <a:schemeClr val="tx1"/>
                </a:solidFill>
                <a:latin typeface="+mn-lt"/>
              </a:endParaRPr>
            </a:p>
          </p:txBody>
        </p:sp>
        <p:sp>
          <p:nvSpPr>
            <p:cNvPr id="64" name="TextBox 63"/>
            <p:cNvSpPr txBox="1"/>
            <p:nvPr/>
          </p:nvSpPr>
          <p:spPr>
            <a:xfrm>
              <a:off x="2945343" y="2026836"/>
              <a:ext cx="2260888" cy="769441"/>
            </a:xfrm>
            <a:prstGeom prst="rect">
              <a:avLst/>
            </a:prstGeom>
            <a:noFill/>
          </p:spPr>
          <p:txBody>
            <a:bodyPr wrap="square" rtlCol="0">
              <a:spAutoFit/>
            </a:bodyPr>
            <a:lstStyle/>
            <a:p>
              <a:r>
                <a:rPr lang="en-US" sz="1100" dirty="0" smtClean="0">
                  <a:solidFill>
                    <a:schemeClr val="tx1"/>
                  </a:solidFill>
                  <a:latin typeface="+mn-lt"/>
                </a:rPr>
                <a:t>Adjust MCS (from reported MCS) </a:t>
              </a:r>
            </a:p>
            <a:p>
              <a:r>
                <a:rPr lang="en-US" sz="1100" dirty="0" smtClean="0">
                  <a:solidFill>
                    <a:schemeClr val="tx1"/>
                  </a:solidFill>
                  <a:latin typeface="+mn-lt"/>
                </a:rPr>
                <a:t>for a different </a:t>
              </a:r>
              <a:r>
                <a:rPr lang="en-US" sz="1100" dirty="0">
                  <a:solidFill>
                    <a:schemeClr val="tx1"/>
                  </a:solidFill>
                </a:rPr>
                <a:t>payload</a:t>
              </a:r>
              <a:r>
                <a:rPr lang="en-US" sz="1100" dirty="0" smtClean="0">
                  <a:solidFill>
                    <a:schemeClr val="tx1"/>
                  </a:solidFill>
                  <a:latin typeface="+mn-lt"/>
                </a:rPr>
                <a:t> size</a:t>
              </a:r>
            </a:p>
            <a:p>
              <a:r>
                <a:rPr lang="en-US" sz="1100" b="1" dirty="0" smtClean="0">
                  <a:solidFill>
                    <a:schemeClr val="tx1"/>
                  </a:solidFill>
                </a:rPr>
                <a:t>“</a:t>
              </a:r>
              <a:r>
                <a:rPr lang="en-US" sz="1100" b="1" u="sng" dirty="0" smtClean="0">
                  <a:solidFill>
                    <a:schemeClr val="tx1"/>
                  </a:solidFill>
                </a:rPr>
                <a:t>C” </a:t>
              </a:r>
              <a:r>
                <a:rPr lang="en-US" sz="1100" b="1" u="sng" dirty="0">
                  <a:solidFill>
                    <a:schemeClr val="tx1"/>
                  </a:solidFill>
                </a:rPr>
                <a:t>bytes of MPDU</a:t>
              </a:r>
            </a:p>
            <a:p>
              <a:endParaRPr lang="en-US" sz="1100" dirty="0">
                <a:solidFill>
                  <a:schemeClr val="tx1"/>
                </a:solidFill>
                <a:latin typeface="+mn-lt"/>
              </a:endParaRPr>
            </a:p>
          </p:txBody>
        </p:sp>
        <p:sp>
          <p:nvSpPr>
            <p:cNvPr id="65" name="TextBox 64"/>
            <p:cNvSpPr txBox="1"/>
            <p:nvPr/>
          </p:nvSpPr>
          <p:spPr>
            <a:xfrm>
              <a:off x="4572000" y="3035172"/>
              <a:ext cx="457200" cy="461665"/>
            </a:xfrm>
            <a:prstGeom prst="rect">
              <a:avLst/>
            </a:prstGeom>
            <a:noFill/>
          </p:spPr>
          <p:txBody>
            <a:bodyPr wrap="square" rtlCol="0">
              <a:spAutoFit/>
            </a:bodyPr>
            <a:lstStyle/>
            <a:p>
              <a:r>
                <a:rPr lang="en-US" dirty="0" smtClean="0">
                  <a:solidFill>
                    <a:schemeClr val="tx1"/>
                  </a:solidFill>
                </a:rPr>
                <a:t>…</a:t>
              </a:r>
              <a:endParaRPr lang="en-US" dirty="0">
                <a:solidFill>
                  <a:schemeClr val="tx1"/>
                </a:solidFill>
              </a:endParaRPr>
            </a:p>
          </p:txBody>
        </p:sp>
        <p:sp>
          <p:nvSpPr>
            <p:cNvPr id="66" name="TextBox 65"/>
            <p:cNvSpPr txBox="1"/>
            <p:nvPr/>
          </p:nvSpPr>
          <p:spPr>
            <a:xfrm>
              <a:off x="4572000" y="2529873"/>
              <a:ext cx="457200" cy="461665"/>
            </a:xfrm>
            <a:prstGeom prst="rect">
              <a:avLst/>
            </a:prstGeom>
            <a:noFill/>
          </p:spPr>
          <p:txBody>
            <a:bodyPr wrap="square" rtlCol="0">
              <a:spAutoFit/>
            </a:bodyPr>
            <a:lstStyle/>
            <a:p>
              <a:r>
                <a:rPr lang="en-US" dirty="0" smtClean="0">
                  <a:solidFill>
                    <a:schemeClr val="tx1"/>
                  </a:solidFill>
                </a:rPr>
                <a:t>…</a:t>
              </a:r>
              <a:endParaRPr lang="en-US" dirty="0">
                <a:solidFill>
                  <a:schemeClr val="tx1"/>
                </a:solidFill>
              </a:endParaRPr>
            </a:p>
          </p:txBody>
        </p:sp>
        <p:sp>
          <p:nvSpPr>
            <p:cNvPr id="67" name="Rectangle 66"/>
            <p:cNvSpPr/>
            <p:nvPr/>
          </p:nvSpPr>
          <p:spPr bwMode="auto">
            <a:xfrm>
              <a:off x="5422473"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68" name="Rectangle 67"/>
            <p:cNvSpPr/>
            <p:nvPr/>
          </p:nvSpPr>
          <p:spPr bwMode="auto">
            <a:xfrm>
              <a:off x="5651073" y="2700956"/>
              <a:ext cx="6891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69" name="Straight Connector 68"/>
            <p:cNvCxnSpPr/>
            <p:nvPr/>
          </p:nvCxnSpPr>
          <p:spPr bwMode="auto">
            <a:xfrm flipV="1">
              <a:off x="5734404" y="2631258"/>
              <a:ext cx="133896" cy="2318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0" name="TextBox 69"/>
            <p:cNvSpPr txBox="1"/>
            <p:nvPr/>
          </p:nvSpPr>
          <p:spPr>
            <a:xfrm>
              <a:off x="5678179" y="2235582"/>
              <a:ext cx="1728379" cy="430887"/>
            </a:xfrm>
            <a:prstGeom prst="rect">
              <a:avLst/>
            </a:prstGeom>
            <a:noFill/>
          </p:spPr>
          <p:txBody>
            <a:bodyPr wrap="square" rtlCol="0">
              <a:spAutoFit/>
            </a:bodyPr>
            <a:lstStyle/>
            <a:p>
              <a:r>
                <a:rPr lang="en-US" sz="1100" dirty="0" smtClean="0">
                  <a:solidFill>
                    <a:schemeClr val="tx1"/>
                  </a:solidFill>
                  <a:latin typeface="+mn-lt"/>
                </a:rPr>
                <a:t>+HTC (MRQ =1, MSI = 5)</a:t>
              </a:r>
            </a:p>
            <a:p>
              <a:r>
                <a:rPr lang="en-US" sz="1100" dirty="0" smtClean="0">
                  <a:solidFill>
                    <a:schemeClr val="tx1"/>
                  </a:solidFill>
                  <a:latin typeface="+mn-lt"/>
                </a:rPr>
                <a:t>  </a:t>
              </a:r>
              <a:r>
                <a:rPr lang="en-US" sz="1100" b="1" dirty="0" smtClean="0">
                  <a:solidFill>
                    <a:schemeClr val="tx1"/>
                  </a:solidFill>
                  <a:latin typeface="+mn-lt"/>
                </a:rPr>
                <a:t>“</a:t>
              </a:r>
              <a:r>
                <a:rPr lang="en-US" sz="1100" b="1" u="sng" dirty="0">
                  <a:solidFill>
                    <a:schemeClr val="tx1"/>
                  </a:solidFill>
                  <a:latin typeface="+mn-lt"/>
                </a:rPr>
                <a:t>D</a:t>
              </a:r>
              <a:r>
                <a:rPr lang="en-US" sz="1100" b="1" u="sng" dirty="0" smtClean="0">
                  <a:solidFill>
                    <a:schemeClr val="tx1"/>
                  </a:solidFill>
                  <a:latin typeface="+mn-lt"/>
                </a:rPr>
                <a:t>” bytes of MPDU</a:t>
              </a:r>
              <a:endParaRPr lang="en-US" sz="1100" b="1" u="sng" dirty="0">
                <a:solidFill>
                  <a:schemeClr val="tx1"/>
                </a:solidFill>
                <a:latin typeface="+mn-lt"/>
              </a:endParaRPr>
            </a:p>
          </p:txBody>
        </p:sp>
        <p:sp>
          <p:nvSpPr>
            <p:cNvPr id="71" name="Down Arrow 70"/>
            <p:cNvSpPr/>
            <p:nvPr/>
          </p:nvSpPr>
          <p:spPr bwMode="auto">
            <a:xfrm>
              <a:off x="5843023" y="2857417"/>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72" name="Rectangle 71"/>
            <p:cNvSpPr/>
            <p:nvPr/>
          </p:nvSpPr>
          <p:spPr bwMode="auto">
            <a:xfrm>
              <a:off x="6526131" y="3212339"/>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73" name="Rectangle 72"/>
            <p:cNvSpPr/>
            <p:nvPr/>
          </p:nvSpPr>
          <p:spPr bwMode="auto">
            <a:xfrm>
              <a:off x="6754731" y="3212339"/>
              <a:ext cx="533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74" name="Straight Connector 73"/>
            <p:cNvCxnSpPr/>
            <p:nvPr/>
          </p:nvCxnSpPr>
          <p:spPr bwMode="auto">
            <a:xfrm>
              <a:off x="6924895" y="3345638"/>
              <a:ext cx="96536" cy="21039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5" name="Down Arrow 74"/>
            <p:cNvSpPr/>
            <p:nvPr/>
          </p:nvSpPr>
          <p:spPr bwMode="auto">
            <a:xfrm rot="10800000">
              <a:off x="6812178" y="3031177"/>
              <a:ext cx="115582" cy="281397"/>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76" name="TextBox 75"/>
            <p:cNvSpPr txBox="1"/>
            <p:nvPr/>
          </p:nvSpPr>
          <p:spPr>
            <a:xfrm>
              <a:off x="6320904" y="3545370"/>
              <a:ext cx="2387002" cy="600164"/>
            </a:xfrm>
            <a:prstGeom prst="rect">
              <a:avLst/>
            </a:prstGeom>
            <a:noFill/>
          </p:spPr>
          <p:txBody>
            <a:bodyPr wrap="square" rtlCol="0">
              <a:spAutoFit/>
            </a:bodyPr>
            <a:lstStyle/>
            <a:p>
              <a:r>
                <a:rPr lang="en-US" sz="1100" dirty="0" smtClean="0">
                  <a:solidFill>
                    <a:schemeClr val="tx1"/>
                  </a:solidFill>
                  <a:latin typeface="+mn-lt"/>
                </a:rPr>
                <a:t>+HTC (MFB, MFSI = 5)</a:t>
              </a:r>
            </a:p>
            <a:p>
              <a:r>
                <a:rPr lang="en-US" sz="1100" b="1" dirty="0" smtClean="0">
                  <a:solidFill>
                    <a:schemeClr val="tx1"/>
                  </a:solidFill>
                </a:rPr>
                <a:t>“</a:t>
              </a:r>
              <a:r>
                <a:rPr lang="en-US" sz="1100" b="1" u="sng" dirty="0" smtClean="0">
                  <a:solidFill>
                    <a:schemeClr val="tx1"/>
                  </a:solidFill>
                </a:rPr>
                <a:t>E” </a:t>
              </a:r>
              <a:r>
                <a:rPr lang="en-US" sz="1100" b="1" u="sng" dirty="0">
                  <a:solidFill>
                    <a:schemeClr val="tx1"/>
                  </a:solidFill>
                </a:rPr>
                <a:t>bytes of MPDU</a:t>
              </a:r>
            </a:p>
            <a:p>
              <a:r>
                <a:rPr lang="en-US" sz="1100" b="1" u="sng" dirty="0" smtClean="0">
                  <a:solidFill>
                    <a:schemeClr val="tx1"/>
                  </a:solidFill>
                  <a:latin typeface="+mn-lt"/>
                </a:rPr>
                <a:t>MCS based on “</a:t>
              </a:r>
              <a:r>
                <a:rPr lang="en-US" sz="1100" b="1" u="sng" dirty="0" smtClean="0">
                  <a:solidFill>
                    <a:srgbClr val="FF0000"/>
                  </a:solidFill>
                  <a:latin typeface="+mn-lt"/>
                </a:rPr>
                <a:t>X</a:t>
              </a:r>
              <a:r>
                <a:rPr lang="en-US" sz="1100" b="1" u="sng" dirty="0" smtClean="0">
                  <a:solidFill>
                    <a:schemeClr val="tx1"/>
                  </a:solidFill>
                  <a:latin typeface="+mn-lt"/>
                </a:rPr>
                <a:t>” bytes of MPDU </a:t>
              </a:r>
              <a:endParaRPr lang="en-US" sz="1100" dirty="0">
                <a:solidFill>
                  <a:schemeClr val="tx1"/>
                </a:solidFill>
                <a:latin typeface="+mn-lt"/>
              </a:endParaRPr>
            </a:p>
          </p:txBody>
        </p:sp>
      </p:gr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3116228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747</TotalTime>
  <Words>2523</Words>
  <Application>Microsoft Office PowerPoint</Application>
  <PresentationFormat>On-screen Show (4:3)</PresentationFormat>
  <Paragraphs>966</Paragraphs>
  <Slides>20</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Calibri</vt:lpstr>
      <vt:lpstr>Times New Roman</vt:lpstr>
      <vt:lpstr>Wingdings</vt:lpstr>
      <vt:lpstr>Office Theme</vt:lpstr>
      <vt:lpstr>Document</vt:lpstr>
      <vt:lpstr>Link Adaptation for HE WLAN</vt:lpstr>
      <vt:lpstr>Background (1/3)</vt:lpstr>
      <vt:lpstr>Background (2/3)</vt:lpstr>
      <vt:lpstr>Background (3/3)</vt:lpstr>
      <vt:lpstr>Payload Size Reference for MCS</vt:lpstr>
      <vt:lpstr>Frame of Reference for MCS</vt:lpstr>
      <vt:lpstr>Opt 1) MRQ Frame as MPDU Size Reference</vt:lpstr>
      <vt:lpstr>Opt 2) MFB Frame as the MPDU Size Reference</vt:lpstr>
      <vt:lpstr>Opt 3) Fixed MPDU Size as Reference</vt:lpstr>
      <vt:lpstr>Choosing the Right Reference Payload</vt:lpstr>
      <vt:lpstr>Proposed Payload References for MCS</vt:lpstr>
      <vt:lpstr>Conclusion</vt:lpstr>
      <vt:lpstr>Straw Poll #1</vt:lpstr>
      <vt:lpstr>Reference</vt:lpstr>
      <vt:lpstr>APPENDIX</vt:lpstr>
      <vt:lpstr>Payload Size Reference for MCS</vt:lpstr>
      <vt:lpstr>Maximum Data Unit Sizes in 802.11</vt:lpstr>
      <vt:lpstr>PSDU per OFDM symbol (NDBPS) (1/3)</vt:lpstr>
      <vt:lpstr>PSDU per OFDM symbol (NDBPS) (2/3)</vt:lpstr>
      <vt:lpstr>PSDU per OFDM symbol (NDBPS) (3/3)</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Daewon Lee</dc:creator>
  <cp:lastModifiedBy>yujin</cp:lastModifiedBy>
  <cp:revision>200</cp:revision>
  <cp:lastPrinted>2016-01-14T02:04:09Z</cp:lastPrinted>
  <dcterms:created xsi:type="dcterms:W3CDTF">2016-01-12T23:40:51Z</dcterms:created>
  <dcterms:modified xsi:type="dcterms:W3CDTF">2016-01-16T22:14:18Z</dcterms:modified>
</cp:coreProperties>
</file>