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8" r:id="rId4"/>
    <p:sldId id="267" r:id="rId5"/>
    <p:sldId id="266" r:id="rId6"/>
    <p:sldId id="263" r:id="rId7"/>
    <p:sldId id="264" r:id="rId8"/>
    <p:sldId id="265" r:id="rId9"/>
  </p:sldIdLst>
  <p:sldSz cx="9144000" cy="6858000" type="screen4x3"/>
  <p:notesSz cx="6735763" cy="986631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62" userDrawn="1">
          <p15:clr>
            <a:srgbClr val="A4A3A4"/>
          </p15:clr>
        </p15:guide>
        <p15:guide id="2" pos="209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56" autoAdjust="0"/>
    <p:restoredTop sz="94660"/>
  </p:normalViewPr>
  <p:slideViewPr>
    <p:cSldViewPr>
      <p:cViewPr varScale="1">
        <p:scale>
          <a:sx n="82" d="100"/>
          <a:sy n="82" d="100"/>
        </p:scale>
        <p:origin x="84" y="47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3062"/>
        <p:guide pos="209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140" cy="49280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5082" y="0"/>
            <a:ext cx="2919140" cy="492809"/>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1/16/2016</a:t>
            </a:fld>
            <a:endParaRPr lang="en-US"/>
          </a:p>
        </p:txBody>
      </p:sp>
      <p:sp>
        <p:nvSpPr>
          <p:cNvPr id="4" name="Footer Placeholder 3"/>
          <p:cNvSpPr>
            <a:spLocks noGrp="1"/>
          </p:cNvSpPr>
          <p:nvPr>
            <p:ph type="ftr" sz="quarter" idx="2"/>
          </p:nvPr>
        </p:nvSpPr>
        <p:spPr>
          <a:xfrm>
            <a:off x="0" y="9371817"/>
            <a:ext cx="2919140" cy="492809"/>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5082" y="9371817"/>
            <a:ext cx="2919140" cy="492809"/>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735763" cy="9866313"/>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478976" y="102951"/>
            <a:ext cx="621454" cy="224464"/>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35333" y="102951"/>
            <a:ext cx="801877" cy="224464"/>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909638" y="746125"/>
            <a:ext cx="4914900" cy="36861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897485" y="4686753"/>
            <a:ext cx="4939252" cy="4438659"/>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204488" y="9552401"/>
            <a:ext cx="895942" cy="19239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130403" y="9552400"/>
            <a:ext cx="496547" cy="38648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01643" y="9552401"/>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03184" y="9550714"/>
            <a:ext cx="5329395" cy="16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29165" y="315602"/>
            <a:ext cx="5477434" cy="16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21086" y="745965"/>
            <a:ext cx="4493593" cy="3687632"/>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897485" y="4686753"/>
            <a:ext cx="4940793" cy="4539922"/>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21086" y="745965"/>
            <a:ext cx="4493593" cy="3687632"/>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897485" y="4686753"/>
            <a:ext cx="4940793" cy="4539922"/>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9638" y="746125"/>
            <a:ext cx="4914900" cy="36861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1039745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909638" y="746125"/>
            <a:ext cx="4916487" cy="3687763"/>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897485" y="4686753"/>
            <a:ext cx="4940793" cy="4539922"/>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p:cNvSpPr txBox="1">
            <a:spLocks noGrp="1" noRot="1" noChangeAspect="1" noChangeArrowheads="1"/>
          </p:cNvSpPr>
          <p:nvPr>
            <p:ph type="sldImg"/>
          </p:nvPr>
        </p:nvSpPr>
        <p:spPr bwMode="auto">
          <a:xfrm>
            <a:off x="909638" y="746125"/>
            <a:ext cx="4916487" cy="3687763"/>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897485" y="4686753"/>
            <a:ext cx="4940793" cy="4539922"/>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2016</a:t>
            </a:r>
            <a:endParaRPr lang="en-GB"/>
          </a:p>
        </p:txBody>
      </p:sp>
      <p:sp>
        <p:nvSpPr>
          <p:cNvPr id="5" name="Footer Placeholder 4"/>
          <p:cNvSpPr>
            <a:spLocks noGrp="1"/>
          </p:cNvSpPr>
          <p:nvPr>
            <p:ph type="ftr" idx="11"/>
          </p:nvPr>
        </p:nvSpPr>
        <p:spPr/>
        <p:txBody>
          <a:bodyPr/>
          <a:lstStyle>
            <a:lvl1pPr>
              <a:defRPr/>
            </a:lvl1pPr>
          </a:lstStyle>
          <a:p>
            <a:r>
              <a:rPr lang="en-GB" smtClean="0"/>
              <a:t>Yujin Noh, Newracom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Yujin Noh, Newracom</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January 2016</a:t>
            </a:r>
            <a:endParaRPr lang="en-GB"/>
          </a:p>
        </p:txBody>
      </p:sp>
      <p:sp>
        <p:nvSpPr>
          <p:cNvPr id="5" name="Footer Placeholder 4"/>
          <p:cNvSpPr>
            <a:spLocks noGrp="1"/>
          </p:cNvSpPr>
          <p:nvPr>
            <p:ph type="ftr" idx="11"/>
          </p:nvPr>
        </p:nvSpPr>
        <p:spPr/>
        <p:txBody>
          <a:bodyPr/>
          <a:lstStyle>
            <a:lvl1pPr>
              <a:defRPr/>
            </a:lvl1pPr>
          </a:lstStyle>
          <a:p>
            <a:r>
              <a:rPr lang="en-GB" smtClean="0"/>
              <a:t>Yujin Noh, Newracom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2016</a:t>
            </a:r>
            <a:endParaRPr lang="en-GB"/>
          </a:p>
        </p:txBody>
      </p:sp>
      <p:sp>
        <p:nvSpPr>
          <p:cNvPr id="6" name="Footer Placeholder 5"/>
          <p:cNvSpPr>
            <a:spLocks noGrp="1"/>
          </p:cNvSpPr>
          <p:nvPr>
            <p:ph type="ftr" idx="11"/>
          </p:nvPr>
        </p:nvSpPr>
        <p:spPr/>
        <p:txBody>
          <a:bodyPr/>
          <a:lstStyle>
            <a:lvl1pPr>
              <a:defRPr/>
            </a:lvl1pPr>
          </a:lstStyle>
          <a:p>
            <a:r>
              <a:rPr lang="en-GB" smtClean="0"/>
              <a:t>Yujin Noh, Newracom</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Yujin Noh, Newracom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2016</a:t>
            </a:r>
            <a:endParaRPr lang="en-GB"/>
          </a:p>
        </p:txBody>
      </p:sp>
      <p:sp>
        <p:nvSpPr>
          <p:cNvPr id="4" name="Footer Placeholder 3"/>
          <p:cNvSpPr>
            <a:spLocks noGrp="1"/>
          </p:cNvSpPr>
          <p:nvPr>
            <p:ph type="ftr" idx="11"/>
          </p:nvPr>
        </p:nvSpPr>
        <p:spPr/>
        <p:txBody>
          <a:bodyPr/>
          <a:lstStyle>
            <a:lvl1pPr>
              <a:defRPr/>
            </a:lvl1pPr>
          </a:lstStyle>
          <a:p>
            <a:r>
              <a:rPr lang="en-GB" smtClean="0"/>
              <a:t>Yujin Noh, Newracom</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2016</a:t>
            </a:r>
            <a:endParaRPr lang="en-GB"/>
          </a:p>
        </p:txBody>
      </p:sp>
      <p:sp>
        <p:nvSpPr>
          <p:cNvPr id="3" name="Footer Placeholder 2"/>
          <p:cNvSpPr>
            <a:spLocks noGrp="1"/>
          </p:cNvSpPr>
          <p:nvPr>
            <p:ph type="ftr" idx="11"/>
          </p:nvPr>
        </p:nvSpPr>
        <p:spPr/>
        <p:txBody>
          <a:bodyPr/>
          <a:lstStyle>
            <a:lvl1pPr>
              <a:defRPr/>
            </a:lvl1pPr>
          </a:lstStyle>
          <a:p>
            <a:r>
              <a:rPr lang="en-GB" smtClean="0"/>
              <a:t>Yujin Noh, Newracom</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2016</a:t>
            </a:r>
            <a:endParaRPr lang="en-GB"/>
          </a:p>
        </p:txBody>
      </p:sp>
      <p:sp>
        <p:nvSpPr>
          <p:cNvPr id="5" name="Footer Placeholder 4"/>
          <p:cNvSpPr>
            <a:spLocks noGrp="1"/>
          </p:cNvSpPr>
          <p:nvPr>
            <p:ph type="ftr" idx="11"/>
          </p:nvPr>
        </p:nvSpPr>
        <p:spPr/>
        <p:txBody>
          <a:bodyPr/>
          <a:lstStyle>
            <a:lvl1pPr>
              <a:defRPr/>
            </a:lvl1pPr>
          </a:lstStyle>
          <a:p>
            <a:r>
              <a:rPr lang="en-GB" smtClean="0"/>
              <a:t>Yujin Noh, Newracom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2016</a:t>
            </a:r>
            <a:endParaRPr lang="en-GB"/>
          </a:p>
        </p:txBody>
      </p:sp>
      <p:sp>
        <p:nvSpPr>
          <p:cNvPr id="5" name="Footer Placeholder 4"/>
          <p:cNvSpPr>
            <a:spLocks noGrp="1"/>
          </p:cNvSpPr>
          <p:nvPr>
            <p:ph type="ftr" idx="11"/>
          </p:nvPr>
        </p:nvSpPr>
        <p:spPr/>
        <p:txBody>
          <a:bodyPr/>
          <a:lstStyle>
            <a:lvl1pPr>
              <a:defRPr/>
            </a:lvl1pPr>
          </a:lstStyle>
          <a:p>
            <a:r>
              <a:rPr lang="en-GB" smtClean="0"/>
              <a:t>Yujin Noh, Newracom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Yujin Noh, Newracom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802.11-16/0040r0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January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Yujin Noh, </a:t>
            </a:r>
            <a:r>
              <a:rPr lang="en-GB" dirty="0" err="1" smtClean="0"/>
              <a:t>Newracom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Issues with Compressed SIG-B Mode</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2016-01-18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842881393"/>
              </p:ext>
            </p:extLst>
          </p:nvPr>
        </p:nvGraphicFramePr>
        <p:xfrm>
          <a:off x="515938" y="2279650"/>
          <a:ext cx="8139112" cy="2498725"/>
        </p:xfrm>
        <a:graphic>
          <a:graphicData uri="http://schemas.openxmlformats.org/presentationml/2006/ole">
            <mc:AlternateContent xmlns:mc="http://schemas.openxmlformats.org/markup-compatibility/2006">
              <mc:Choice xmlns:v="urn:schemas-microsoft-com:vml" Requires="v">
                <p:oleObj spid="_x0000_s3184" name="Document" r:id="rId5" imgW="8250056" imgH="2535054" progId="Word.Document.8">
                  <p:embed/>
                </p:oleObj>
              </mc:Choice>
              <mc:Fallback>
                <p:oleObj name="Document" r:id="rId5" imgW="8250056" imgH="2535054" progId="Word.Document.8">
                  <p:embed/>
                  <p:pic>
                    <p:nvPicPr>
                      <p:cNvPr id="0" name="Picture 3"/>
                      <p:cNvPicPr>
                        <a:picLocks noChangeAspect="1" noChangeArrowheads="1"/>
                      </p:cNvPicPr>
                      <p:nvPr/>
                    </p:nvPicPr>
                    <p:blipFill>
                      <a:blip r:embed="rId6"/>
                      <a:srcRect/>
                      <a:stretch>
                        <a:fillRect/>
                      </a:stretch>
                    </p:blipFill>
                    <p:spPr bwMode="auto">
                      <a:xfrm>
                        <a:off x="515938" y="2279650"/>
                        <a:ext cx="8139112" cy="24987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January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Yujin Noh, Newracom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Background</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smtClean="0"/>
              <a:t>SFD states the following </a:t>
            </a:r>
            <a:r>
              <a:rPr lang="en-US" sz="1800" dirty="0"/>
              <a:t>[1</a:t>
            </a:r>
            <a:r>
              <a:rPr lang="en-US" sz="1800" dirty="0" smtClean="0"/>
              <a:t>]:</a:t>
            </a:r>
            <a:endParaRPr lang="en-US" sz="18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The encoding structure of each BCC in HE-SIG-B was agreed: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Two users are grouped together and jointly encoded in each BCC block in the user specific section of HE-SIG-B</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The common block has a CRC separate from the CRC of the user specific blocks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The last user information is immediately followed by tail bits (regardless of whether the number of users is odd or even) and padding bits are only added after those tail bits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Compressed SIG-B structure was </a:t>
            </a:r>
            <a:r>
              <a:rPr lang="en-US" sz="1800" dirty="0" smtClean="0"/>
              <a:t>agreed: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A </a:t>
            </a:r>
            <a:r>
              <a:rPr lang="en-US" sz="1600" dirty="0"/>
              <a:t>compression bit is carried in the HE-SIG-A MU format to differentiate full BW MU-MIMO from OFDMA MU PPDU. In case of full BW MU-MIMO, the following conditions </a:t>
            </a:r>
            <a:r>
              <a:rPr lang="en-US" sz="1600" dirty="0" smtClean="0"/>
              <a:t>hold:</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smtClean="0"/>
              <a:t>Only </a:t>
            </a:r>
            <a:r>
              <a:rPr lang="en-US" sz="1400" dirty="0"/>
              <a:t>applicable for RU sizes 242, 484, 996, </a:t>
            </a:r>
            <a:r>
              <a:rPr lang="en-US" sz="1400" dirty="0" smtClean="0"/>
              <a:t>2*996</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smtClean="0"/>
              <a:t>The </a:t>
            </a:r>
            <a:r>
              <a:rPr lang="en-US" sz="1400" dirty="0"/>
              <a:t>RU information in HE-SIG-B common is not signaled </a:t>
            </a:r>
            <a:endParaRPr lang="en-US" sz="1400" dirty="0" smtClean="0"/>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smtClean="0"/>
              <a:t>For </a:t>
            </a:r>
            <a:r>
              <a:rPr lang="en-US" sz="1400" dirty="0"/>
              <a:t>bandwidths &gt; 20 MHz, the user specific sub-fields are split equitably between the two HE-SIG-B Channels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 SIG-B Encoding Structure</a:t>
            </a:r>
          </a:p>
        </p:txBody>
      </p:sp>
      <p:sp>
        <p:nvSpPr>
          <p:cNvPr id="3" name="Content Placeholder 2"/>
          <p:cNvSpPr>
            <a:spLocks noGrp="1"/>
          </p:cNvSpPr>
          <p:nvPr>
            <p:ph idx="1"/>
          </p:nvPr>
        </p:nvSpPr>
        <p:spPr/>
        <p:txBody>
          <a:bodyPr/>
          <a:lstStyle/>
          <a:p>
            <a:r>
              <a:rPr lang="en-US" sz="2000" dirty="0" smtClean="0"/>
              <a:t>In SIG-B, the RU information in the ‘Common Field’ conveys information regarding number of STA-specific information.</a:t>
            </a:r>
          </a:p>
          <a:p>
            <a:endParaRPr lang="en-US" sz="2000" dirty="0"/>
          </a:p>
          <a:p>
            <a:endParaRPr lang="en-US" sz="2000" dirty="0" smtClean="0"/>
          </a:p>
          <a:p>
            <a:endParaRPr lang="en-US" sz="2000" dirty="0" smtClean="0"/>
          </a:p>
          <a:p>
            <a:endParaRPr lang="en-US" sz="2000" dirty="0"/>
          </a:p>
          <a:p>
            <a:r>
              <a:rPr lang="en-US" sz="2000" dirty="0" smtClean="0"/>
              <a:t>In </a:t>
            </a:r>
            <a:r>
              <a:rPr lang="en-US" sz="2000" dirty="0"/>
              <a:t>the compressed SIG-B mode, </a:t>
            </a:r>
            <a:r>
              <a:rPr lang="en-GB" sz="2000" dirty="0"/>
              <a:t>the RU information in HE-SIG-B common is not </a:t>
            </a:r>
            <a:r>
              <a:rPr lang="en-GB" sz="2000" dirty="0" err="1"/>
              <a:t>signaled</a:t>
            </a:r>
            <a:r>
              <a:rPr lang="en-US" sz="2000" dirty="0"/>
              <a:t> to reduce </a:t>
            </a:r>
            <a:r>
              <a:rPr lang="en-US" sz="2000" dirty="0" smtClean="0"/>
              <a:t>overhead.</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
        <p:nvSpPr>
          <p:cNvPr id="21" name="Rectangle 20"/>
          <p:cNvSpPr/>
          <p:nvPr/>
        </p:nvSpPr>
        <p:spPr bwMode="auto">
          <a:xfrm>
            <a:off x="2037020" y="5397490"/>
            <a:ext cx="1219200" cy="38100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tx1"/>
                </a:solidFill>
                <a:effectLst/>
                <a:latin typeface="Times New Roman" pitchFamily="16" charset="0"/>
                <a:ea typeface="MS Gothic" charset="-128"/>
              </a:rPr>
              <a:t>STA 1, 2</a:t>
            </a:r>
          </a:p>
        </p:txBody>
      </p:sp>
      <p:sp>
        <p:nvSpPr>
          <p:cNvPr id="22" name="Rectangle 21"/>
          <p:cNvSpPr/>
          <p:nvPr/>
        </p:nvSpPr>
        <p:spPr bwMode="auto">
          <a:xfrm>
            <a:off x="2037020" y="5891996"/>
            <a:ext cx="1219200" cy="38100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tx1"/>
                </a:solidFill>
                <a:effectLst/>
                <a:latin typeface="Times New Roman" pitchFamily="16" charset="0"/>
                <a:ea typeface="MS Gothic" charset="-128"/>
              </a:rPr>
              <a:t>STA 5, </a:t>
            </a:r>
            <a:r>
              <a:rPr lang="en-US" sz="1200" dirty="0">
                <a:solidFill>
                  <a:schemeClr val="tx1"/>
                </a:solidFill>
              </a:rPr>
              <a:t>6</a:t>
            </a:r>
            <a:endParaRPr kumimoji="0" 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3" name="Rectangle 22"/>
          <p:cNvSpPr/>
          <p:nvPr/>
        </p:nvSpPr>
        <p:spPr bwMode="auto">
          <a:xfrm>
            <a:off x="3256220" y="5394156"/>
            <a:ext cx="1219200" cy="38100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tx1"/>
                </a:solidFill>
                <a:effectLst/>
                <a:latin typeface="Times New Roman" pitchFamily="16" charset="0"/>
                <a:ea typeface="MS Gothic" charset="-128"/>
              </a:rPr>
              <a:t>STA 3, </a:t>
            </a:r>
            <a:r>
              <a:rPr lang="en-US" sz="1200" dirty="0">
                <a:solidFill>
                  <a:schemeClr val="tx1"/>
                </a:solidFill>
              </a:rPr>
              <a:t>4</a:t>
            </a:r>
            <a:endParaRPr kumimoji="0" 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4" name="Rectangle 23"/>
          <p:cNvSpPr/>
          <p:nvPr/>
        </p:nvSpPr>
        <p:spPr bwMode="auto">
          <a:xfrm>
            <a:off x="3256220" y="5891996"/>
            <a:ext cx="763588" cy="38100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tx1"/>
                </a:solidFill>
                <a:effectLst/>
                <a:latin typeface="Times New Roman" pitchFamily="16" charset="0"/>
                <a:ea typeface="MS Gothic" charset="-128"/>
              </a:rPr>
              <a:t>STA 7</a:t>
            </a:r>
          </a:p>
        </p:txBody>
      </p:sp>
      <p:sp>
        <p:nvSpPr>
          <p:cNvPr id="25" name="Rectangle 24"/>
          <p:cNvSpPr/>
          <p:nvPr/>
        </p:nvSpPr>
        <p:spPr bwMode="auto">
          <a:xfrm>
            <a:off x="4474626" y="5394156"/>
            <a:ext cx="378619" cy="381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smtClean="0">
                <a:ln>
                  <a:noFill/>
                </a:ln>
                <a:solidFill>
                  <a:schemeClr val="tx1"/>
                </a:solidFill>
                <a:effectLst/>
                <a:latin typeface="Times New Roman" pitchFamily="16" charset="0"/>
                <a:ea typeface="MS Gothic" charset="-128"/>
              </a:rPr>
              <a:t>Pad</a:t>
            </a:r>
          </a:p>
        </p:txBody>
      </p:sp>
      <p:sp>
        <p:nvSpPr>
          <p:cNvPr id="26" name="Rectangle 25"/>
          <p:cNvSpPr/>
          <p:nvPr/>
        </p:nvSpPr>
        <p:spPr bwMode="auto">
          <a:xfrm>
            <a:off x="4019808" y="5891996"/>
            <a:ext cx="833437" cy="381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smtClean="0">
                <a:ln>
                  <a:noFill/>
                </a:ln>
                <a:solidFill>
                  <a:schemeClr val="tx1"/>
                </a:solidFill>
                <a:effectLst/>
                <a:latin typeface="Times New Roman" pitchFamily="16" charset="0"/>
                <a:ea typeface="MS Gothic" charset="-128"/>
              </a:rPr>
              <a:t>Pad</a:t>
            </a:r>
          </a:p>
        </p:txBody>
      </p:sp>
      <p:sp>
        <p:nvSpPr>
          <p:cNvPr id="27" name="TextBox 26"/>
          <p:cNvSpPr txBox="1"/>
          <p:nvPr/>
        </p:nvSpPr>
        <p:spPr>
          <a:xfrm>
            <a:off x="975767" y="5446155"/>
            <a:ext cx="854721" cy="276999"/>
          </a:xfrm>
          <a:prstGeom prst="rect">
            <a:avLst/>
          </a:prstGeom>
          <a:noFill/>
        </p:spPr>
        <p:txBody>
          <a:bodyPr wrap="none" rtlCol="0">
            <a:spAutoFit/>
          </a:bodyPr>
          <a:lstStyle/>
          <a:p>
            <a:r>
              <a:rPr lang="en-US" sz="1200" b="1" dirty="0" smtClean="0">
                <a:solidFill>
                  <a:schemeClr val="tx1"/>
                </a:solidFill>
              </a:rPr>
              <a:t>Channel 1</a:t>
            </a:r>
            <a:endParaRPr lang="en-US" sz="1200" b="1" dirty="0">
              <a:solidFill>
                <a:schemeClr val="tx1"/>
              </a:solidFill>
            </a:endParaRPr>
          </a:p>
        </p:txBody>
      </p:sp>
      <p:sp>
        <p:nvSpPr>
          <p:cNvPr id="28" name="TextBox 27"/>
          <p:cNvSpPr txBox="1"/>
          <p:nvPr/>
        </p:nvSpPr>
        <p:spPr>
          <a:xfrm>
            <a:off x="965607" y="5953341"/>
            <a:ext cx="854721" cy="276999"/>
          </a:xfrm>
          <a:prstGeom prst="rect">
            <a:avLst/>
          </a:prstGeom>
          <a:noFill/>
        </p:spPr>
        <p:txBody>
          <a:bodyPr wrap="none" rtlCol="0">
            <a:spAutoFit/>
          </a:bodyPr>
          <a:lstStyle/>
          <a:p>
            <a:r>
              <a:rPr lang="en-US" sz="1200" b="1" dirty="0" smtClean="0">
                <a:solidFill>
                  <a:schemeClr val="tx1"/>
                </a:solidFill>
              </a:rPr>
              <a:t>Channel 2</a:t>
            </a:r>
            <a:endParaRPr lang="en-US" sz="1200" b="1" dirty="0">
              <a:solidFill>
                <a:schemeClr val="tx1"/>
              </a:solidFill>
            </a:endParaRPr>
          </a:p>
        </p:txBody>
      </p:sp>
      <p:sp>
        <p:nvSpPr>
          <p:cNvPr id="30" name="TextBox 29"/>
          <p:cNvSpPr txBox="1"/>
          <p:nvPr/>
        </p:nvSpPr>
        <p:spPr>
          <a:xfrm>
            <a:off x="87299" y="5544323"/>
            <a:ext cx="993029" cy="461665"/>
          </a:xfrm>
          <a:prstGeom prst="rect">
            <a:avLst/>
          </a:prstGeom>
          <a:noFill/>
        </p:spPr>
        <p:txBody>
          <a:bodyPr wrap="none" rtlCol="0">
            <a:spAutoFit/>
          </a:bodyPr>
          <a:lstStyle/>
          <a:p>
            <a:r>
              <a:rPr lang="en-US" sz="1200" b="1" dirty="0" smtClean="0">
                <a:solidFill>
                  <a:schemeClr val="tx1"/>
                </a:solidFill>
              </a:rPr>
              <a:t>Compressed</a:t>
            </a:r>
          </a:p>
          <a:p>
            <a:r>
              <a:rPr lang="en-US" sz="1200" b="1" dirty="0" smtClean="0">
                <a:solidFill>
                  <a:schemeClr val="tx1"/>
                </a:solidFill>
              </a:rPr>
              <a:t>SIG-B</a:t>
            </a:r>
            <a:endParaRPr lang="en-US" sz="1200" b="1" dirty="0">
              <a:solidFill>
                <a:schemeClr val="tx1"/>
              </a:solidFill>
            </a:endParaRPr>
          </a:p>
        </p:txBody>
      </p:sp>
      <p:grpSp>
        <p:nvGrpSpPr>
          <p:cNvPr id="60" name="Group 59"/>
          <p:cNvGrpSpPr/>
          <p:nvPr/>
        </p:nvGrpSpPr>
        <p:grpSpPr>
          <a:xfrm>
            <a:off x="1295400" y="2670228"/>
            <a:ext cx="5553394" cy="1367578"/>
            <a:chOff x="177104" y="2457306"/>
            <a:chExt cx="6095114" cy="1543417"/>
          </a:xfrm>
        </p:grpSpPr>
        <p:sp>
          <p:nvSpPr>
            <p:cNvPr id="61" name="Rectangle 60"/>
            <p:cNvSpPr/>
            <p:nvPr/>
          </p:nvSpPr>
          <p:spPr bwMode="auto">
            <a:xfrm>
              <a:off x="2057400" y="2997116"/>
              <a:ext cx="1219200" cy="381000"/>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0" i="0" u="none" strike="noStrike" cap="none" normalizeH="0" baseline="0" dirty="0" smtClean="0">
                  <a:ln>
                    <a:noFill/>
                  </a:ln>
                  <a:solidFill>
                    <a:schemeClr val="tx1"/>
                  </a:solidFill>
                  <a:effectLst/>
                  <a:latin typeface="Times New Roman" pitchFamily="16" charset="0"/>
                  <a:ea typeface="MS Gothic" charset="-128"/>
                </a:rPr>
                <a:t>Common Field</a:t>
              </a:r>
            </a:p>
          </p:txBody>
        </p:sp>
        <p:sp>
          <p:nvSpPr>
            <p:cNvPr id="62" name="Rectangle 61"/>
            <p:cNvSpPr/>
            <p:nvPr/>
          </p:nvSpPr>
          <p:spPr bwMode="auto">
            <a:xfrm>
              <a:off x="2057400" y="3491622"/>
              <a:ext cx="1219200" cy="381000"/>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0" i="0" u="none" strike="noStrike" cap="none" normalizeH="0" baseline="0" dirty="0" smtClean="0">
                  <a:ln>
                    <a:noFill/>
                  </a:ln>
                  <a:solidFill>
                    <a:schemeClr val="tx1"/>
                  </a:solidFill>
                  <a:effectLst/>
                  <a:latin typeface="Times New Roman" pitchFamily="16" charset="0"/>
                  <a:ea typeface="MS Gothic" charset="-128"/>
                </a:rPr>
                <a:t>Common Field</a:t>
              </a:r>
            </a:p>
          </p:txBody>
        </p:sp>
        <p:sp>
          <p:nvSpPr>
            <p:cNvPr id="63" name="Rectangle 62"/>
            <p:cNvSpPr/>
            <p:nvPr/>
          </p:nvSpPr>
          <p:spPr bwMode="auto">
            <a:xfrm>
              <a:off x="3276600" y="2997116"/>
              <a:ext cx="1219200" cy="38100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0" i="0" u="none" strike="noStrike" cap="none" normalizeH="0" baseline="0" dirty="0" smtClean="0">
                  <a:ln>
                    <a:noFill/>
                  </a:ln>
                  <a:solidFill>
                    <a:schemeClr val="tx1"/>
                  </a:solidFill>
                  <a:effectLst/>
                  <a:latin typeface="Times New Roman" pitchFamily="16" charset="0"/>
                  <a:ea typeface="MS Gothic" charset="-128"/>
                </a:rPr>
                <a:t>STA 1, 2</a:t>
              </a:r>
            </a:p>
          </p:txBody>
        </p:sp>
        <p:sp>
          <p:nvSpPr>
            <p:cNvPr id="64" name="Rectangle 63"/>
            <p:cNvSpPr/>
            <p:nvPr/>
          </p:nvSpPr>
          <p:spPr bwMode="auto">
            <a:xfrm>
              <a:off x="3276600" y="3491622"/>
              <a:ext cx="1219200" cy="38100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0" i="0" u="none" strike="noStrike" cap="none" normalizeH="0" baseline="0" dirty="0" smtClean="0">
                  <a:ln>
                    <a:noFill/>
                  </a:ln>
                  <a:solidFill>
                    <a:schemeClr val="tx1"/>
                  </a:solidFill>
                  <a:effectLst/>
                </a:rPr>
                <a:t>STA 5, </a:t>
              </a:r>
              <a:r>
                <a:rPr lang="en-US" sz="1100" dirty="0">
                  <a:solidFill>
                    <a:schemeClr val="tx1"/>
                  </a:solidFill>
                </a:rPr>
                <a:t>6</a:t>
              </a:r>
              <a:endParaRPr kumimoji="0" lang="en-US" sz="1100" b="0" i="0" u="none" strike="noStrike" cap="none" normalizeH="0" baseline="0" dirty="0" smtClean="0">
                <a:ln>
                  <a:noFill/>
                </a:ln>
                <a:solidFill>
                  <a:schemeClr val="tx1"/>
                </a:solidFill>
                <a:effectLst/>
              </a:endParaRPr>
            </a:p>
          </p:txBody>
        </p:sp>
        <p:sp>
          <p:nvSpPr>
            <p:cNvPr id="65" name="Rectangle 64"/>
            <p:cNvSpPr/>
            <p:nvPr/>
          </p:nvSpPr>
          <p:spPr bwMode="auto">
            <a:xfrm>
              <a:off x="4495800" y="2993782"/>
              <a:ext cx="1219200" cy="38100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0" i="0" u="none" strike="noStrike" cap="none" normalizeH="0" baseline="0" dirty="0" smtClean="0">
                  <a:ln>
                    <a:noFill/>
                  </a:ln>
                  <a:solidFill>
                    <a:schemeClr val="tx1"/>
                  </a:solidFill>
                  <a:effectLst/>
                </a:rPr>
                <a:t>STA 3, </a:t>
              </a:r>
              <a:r>
                <a:rPr lang="en-US" sz="1100" dirty="0">
                  <a:solidFill>
                    <a:schemeClr val="tx1"/>
                  </a:solidFill>
                </a:rPr>
                <a:t>4</a:t>
              </a:r>
              <a:endParaRPr kumimoji="0" lang="en-US" sz="1100" b="0" i="0" u="none" strike="noStrike" cap="none" normalizeH="0" baseline="0" dirty="0" smtClean="0">
                <a:ln>
                  <a:noFill/>
                </a:ln>
                <a:solidFill>
                  <a:schemeClr val="tx1"/>
                </a:solidFill>
                <a:effectLst/>
              </a:endParaRPr>
            </a:p>
          </p:txBody>
        </p:sp>
        <p:sp>
          <p:nvSpPr>
            <p:cNvPr id="66" name="Rectangle 65"/>
            <p:cNvSpPr/>
            <p:nvPr/>
          </p:nvSpPr>
          <p:spPr bwMode="auto">
            <a:xfrm>
              <a:off x="4495800" y="3491622"/>
              <a:ext cx="763588" cy="38100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0" i="0" u="none" strike="noStrike" cap="none" normalizeH="0" baseline="0" dirty="0" smtClean="0">
                  <a:ln>
                    <a:noFill/>
                  </a:ln>
                  <a:solidFill>
                    <a:schemeClr val="tx1"/>
                  </a:solidFill>
                  <a:effectLst/>
                  <a:latin typeface="Times New Roman" pitchFamily="16" charset="0"/>
                  <a:ea typeface="MS Gothic" charset="-128"/>
                </a:rPr>
                <a:t>STA 7</a:t>
              </a:r>
            </a:p>
          </p:txBody>
        </p:sp>
        <p:sp>
          <p:nvSpPr>
            <p:cNvPr id="67" name="Rectangle 66"/>
            <p:cNvSpPr/>
            <p:nvPr/>
          </p:nvSpPr>
          <p:spPr bwMode="auto">
            <a:xfrm>
              <a:off x="5714206" y="2993782"/>
              <a:ext cx="558012" cy="381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smtClean="0">
                  <a:ln>
                    <a:noFill/>
                  </a:ln>
                  <a:solidFill>
                    <a:schemeClr val="tx1"/>
                  </a:solidFill>
                  <a:effectLst/>
                  <a:latin typeface="Times New Roman" pitchFamily="16" charset="0"/>
                  <a:ea typeface="MS Gothic" charset="-128"/>
                </a:rPr>
                <a:t>Pad</a:t>
              </a:r>
            </a:p>
          </p:txBody>
        </p:sp>
        <p:sp>
          <p:nvSpPr>
            <p:cNvPr id="68" name="Rectangle 67"/>
            <p:cNvSpPr/>
            <p:nvPr/>
          </p:nvSpPr>
          <p:spPr bwMode="auto">
            <a:xfrm>
              <a:off x="5259388" y="3491622"/>
              <a:ext cx="1012830" cy="381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smtClean="0">
                  <a:ln>
                    <a:noFill/>
                  </a:ln>
                  <a:solidFill>
                    <a:schemeClr val="tx1"/>
                  </a:solidFill>
                  <a:effectLst/>
                  <a:latin typeface="Times New Roman" pitchFamily="16" charset="0"/>
                  <a:ea typeface="MS Gothic" charset="-128"/>
                </a:rPr>
                <a:t>Pad</a:t>
              </a:r>
            </a:p>
          </p:txBody>
        </p:sp>
        <p:sp>
          <p:nvSpPr>
            <p:cNvPr id="69" name="TextBox 68"/>
            <p:cNvSpPr txBox="1"/>
            <p:nvPr/>
          </p:nvSpPr>
          <p:spPr>
            <a:xfrm>
              <a:off x="991067" y="3045781"/>
              <a:ext cx="878278" cy="295247"/>
            </a:xfrm>
            <a:prstGeom prst="rect">
              <a:avLst/>
            </a:prstGeom>
            <a:noFill/>
          </p:spPr>
          <p:txBody>
            <a:bodyPr wrap="none" rtlCol="0">
              <a:spAutoFit/>
            </a:bodyPr>
            <a:lstStyle/>
            <a:p>
              <a:r>
                <a:rPr lang="en-US" sz="1100" b="1" dirty="0">
                  <a:solidFill>
                    <a:schemeClr val="tx1"/>
                  </a:solidFill>
                </a:rPr>
                <a:t>C</a:t>
              </a:r>
              <a:r>
                <a:rPr lang="en-US" sz="1100" b="1" dirty="0" smtClean="0">
                  <a:solidFill>
                    <a:schemeClr val="tx1"/>
                  </a:solidFill>
                </a:rPr>
                <a:t>hannel 1</a:t>
              </a:r>
              <a:endParaRPr lang="en-US" sz="1100" b="1" dirty="0">
                <a:solidFill>
                  <a:schemeClr val="tx1"/>
                </a:solidFill>
              </a:endParaRPr>
            </a:p>
          </p:txBody>
        </p:sp>
        <p:sp>
          <p:nvSpPr>
            <p:cNvPr id="70" name="TextBox 69"/>
            <p:cNvSpPr txBox="1"/>
            <p:nvPr/>
          </p:nvSpPr>
          <p:spPr>
            <a:xfrm>
              <a:off x="980907" y="3552968"/>
              <a:ext cx="878278" cy="295247"/>
            </a:xfrm>
            <a:prstGeom prst="rect">
              <a:avLst/>
            </a:prstGeom>
            <a:noFill/>
          </p:spPr>
          <p:txBody>
            <a:bodyPr wrap="none" rtlCol="0">
              <a:spAutoFit/>
            </a:bodyPr>
            <a:lstStyle/>
            <a:p>
              <a:r>
                <a:rPr lang="en-US" sz="1100" b="1" dirty="0" smtClean="0">
                  <a:solidFill>
                    <a:schemeClr val="tx1"/>
                  </a:solidFill>
                </a:rPr>
                <a:t>Channel 2</a:t>
              </a:r>
              <a:endParaRPr lang="en-US" sz="1100" b="1" dirty="0">
                <a:solidFill>
                  <a:schemeClr val="tx1"/>
                </a:solidFill>
              </a:endParaRPr>
            </a:p>
          </p:txBody>
        </p:sp>
        <p:sp>
          <p:nvSpPr>
            <p:cNvPr id="71" name="TextBox 70"/>
            <p:cNvSpPr txBox="1"/>
            <p:nvPr/>
          </p:nvSpPr>
          <p:spPr>
            <a:xfrm>
              <a:off x="177104" y="3275970"/>
              <a:ext cx="623170" cy="295247"/>
            </a:xfrm>
            <a:prstGeom prst="rect">
              <a:avLst/>
            </a:prstGeom>
            <a:noFill/>
          </p:spPr>
          <p:txBody>
            <a:bodyPr wrap="none" rtlCol="0">
              <a:spAutoFit/>
            </a:bodyPr>
            <a:lstStyle/>
            <a:p>
              <a:r>
                <a:rPr lang="en-US" sz="1100" b="1" dirty="0" smtClean="0">
                  <a:solidFill>
                    <a:schemeClr val="tx1"/>
                  </a:solidFill>
                </a:rPr>
                <a:t>SIG-B</a:t>
              </a:r>
              <a:endParaRPr lang="en-US" sz="1100" b="1" dirty="0">
                <a:solidFill>
                  <a:schemeClr val="tx1"/>
                </a:solidFill>
              </a:endParaRPr>
            </a:p>
          </p:txBody>
        </p:sp>
        <p:sp>
          <p:nvSpPr>
            <p:cNvPr id="72" name="Left Brace 71"/>
            <p:cNvSpPr/>
            <p:nvPr/>
          </p:nvSpPr>
          <p:spPr bwMode="auto">
            <a:xfrm rot="16200000">
              <a:off x="4235859" y="2977191"/>
              <a:ext cx="60947" cy="1986117"/>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000" b="0" i="0" u="none" strike="noStrike" cap="none" normalizeH="0" baseline="0" smtClean="0">
                <a:ln>
                  <a:noFill/>
                </a:ln>
                <a:solidFill>
                  <a:schemeClr val="bg1"/>
                </a:solidFill>
                <a:effectLst/>
                <a:latin typeface="Times New Roman" pitchFamily="16" charset="0"/>
                <a:ea typeface="MS Gothic" charset="-128"/>
              </a:endParaRPr>
            </a:p>
          </p:txBody>
        </p:sp>
        <p:cxnSp>
          <p:nvCxnSpPr>
            <p:cNvPr id="73" name="Curved Connector 72"/>
            <p:cNvCxnSpPr>
              <a:stCxn id="62" idx="2"/>
              <a:endCxn id="72" idx="1"/>
            </p:cNvCxnSpPr>
            <p:nvPr/>
          </p:nvCxnSpPr>
          <p:spPr bwMode="auto">
            <a:xfrm rot="16200000" flipH="1">
              <a:off x="3402616" y="3137005"/>
              <a:ext cx="128100" cy="1599332"/>
            </a:xfrm>
            <a:prstGeom prst="curvedConnector3">
              <a:avLst>
                <a:gd name="adj1" fmla="val 179640"/>
              </a:avLst>
            </a:prstGeom>
            <a:solidFill>
              <a:srgbClr val="00B8FF"/>
            </a:solidFill>
            <a:ln w="9525" cap="flat" cmpd="sng" algn="ctr">
              <a:solidFill>
                <a:schemeClr val="tx1"/>
              </a:solidFill>
              <a:prstDash val="solid"/>
              <a:round/>
              <a:headEnd type="none" w="med" len="med"/>
              <a:tailEnd type="triangle"/>
            </a:ln>
            <a:effectLst/>
          </p:spPr>
        </p:cxnSp>
        <p:sp>
          <p:nvSpPr>
            <p:cNvPr id="75" name="Left Brace 74"/>
            <p:cNvSpPr/>
            <p:nvPr/>
          </p:nvSpPr>
          <p:spPr bwMode="auto">
            <a:xfrm rot="5400000" flipV="1">
              <a:off x="4421659" y="1667687"/>
              <a:ext cx="147491" cy="2437605"/>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000" b="0" i="0" u="none" strike="noStrike" cap="none" normalizeH="0" baseline="0" smtClean="0">
                <a:ln>
                  <a:noFill/>
                </a:ln>
                <a:solidFill>
                  <a:schemeClr val="bg1"/>
                </a:solidFill>
                <a:effectLst/>
                <a:latin typeface="Times New Roman" pitchFamily="16" charset="0"/>
                <a:ea typeface="MS Gothic" charset="-128"/>
              </a:endParaRPr>
            </a:p>
          </p:txBody>
        </p:sp>
        <p:cxnSp>
          <p:nvCxnSpPr>
            <p:cNvPr id="76" name="Curved Connector 75"/>
            <p:cNvCxnSpPr>
              <a:stCxn id="61" idx="0"/>
              <a:endCxn id="75" idx="1"/>
            </p:cNvCxnSpPr>
            <p:nvPr/>
          </p:nvCxnSpPr>
          <p:spPr bwMode="auto">
            <a:xfrm rot="5400000" flipH="1" flipV="1">
              <a:off x="3489016" y="1990728"/>
              <a:ext cx="184372" cy="1828405"/>
            </a:xfrm>
            <a:prstGeom prst="curvedConnector3">
              <a:avLst>
                <a:gd name="adj1" fmla="val 238879"/>
              </a:avLst>
            </a:prstGeom>
            <a:solidFill>
              <a:srgbClr val="00B8FF"/>
            </a:solidFill>
            <a:ln w="9525" cap="flat" cmpd="sng" algn="ctr">
              <a:solidFill>
                <a:schemeClr val="tx1"/>
              </a:solidFill>
              <a:prstDash val="solid"/>
              <a:round/>
              <a:headEnd type="none" w="med" len="med"/>
              <a:tailEnd type="triangle"/>
            </a:ln>
            <a:effectLst/>
          </p:spPr>
        </p:cxnSp>
        <p:sp>
          <p:nvSpPr>
            <p:cNvPr id="77" name="TextBox 76"/>
            <p:cNvSpPr txBox="1"/>
            <p:nvPr/>
          </p:nvSpPr>
          <p:spPr>
            <a:xfrm>
              <a:off x="841216" y="2457306"/>
              <a:ext cx="2660654" cy="486289"/>
            </a:xfrm>
            <a:prstGeom prst="rect">
              <a:avLst/>
            </a:prstGeom>
            <a:noFill/>
          </p:spPr>
          <p:txBody>
            <a:bodyPr wrap="square" rtlCol="0">
              <a:spAutoFit/>
            </a:bodyPr>
            <a:lstStyle/>
            <a:p>
              <a:r>
                <a:rPr lang="en-US" sz="1100" i="1" dirty="0" smtClean="0">
                  <a:solidFill>
                    <a:schemeClr val="tx1"/>
                  </a:solidFill>
                </a:rPr>
                <a:t>Number of STA-specific information conveyed in Common Field </a:t>
              </a:r>
              <a:endParaRPr lang="en-US" sz="1100" i="1" dirty="0">
                <a:solidFill>
                  <a:schemeClr val="tx1"/>
                </a:solidFill>
              </a:endParaRPr>
            </a:p>
          </p:txBody>
        </p:sp>
      </p:grpSp>
      <p:sp>
        <p:nvSpPr>
          <p:cNvPr id="84" name="Left Brace 83"/>
          <p:cNvSpPr/>
          <p:nvPr/>
        </p:nvSpPr>
        <p:spPr bwMode="auto">
          <a:xfrm rot="5400000" flipV="1">
            <a:off x="3179988" y="4033341"/>
            <a:ext cx="185774" cy="2437606"/>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000" b="0" i="0" u="none" strike="noStrike" cap="none" normalizeH="0" baseline="0" smtClean="0">
              <a:ln>
                <a:noFill/>
              </a:ln>
              <a:solidFill>
                <a:schemeClr val="bg1"/>
              </a:solidFill>
              <a:effectLst/>
              <a:latin typeface="Times New Roman" pitchFamily="16" charset="0"/>
              <a:ea typeface="MS Gothic" charset="-128"/>
            </a:endParaRPr>
          </a:p>
        </p:txBody>
      </p:sp>
      <p:sp>
        <p:nvSpPr>
          <p:cNvPr id="85" name="TextBox 84"/>
          <p:cNvSpPr txBox="1"/>
          <p:nvPr/>
        </p:nvSpPr>
        <p:spPr>
          <a:xfrm>
            <a:off x="1934828" y="4911612"/>
            <a:ext cx="2424181" cy="261610"/>
          </a:xfrm>
          <a:prstGeom prst="rect">
            <a:avLst/>
          </a:prstGeom>
          <a:noFill/>
        </p:spPr>
        <p:txBody>
          <a:bodyPr wrap="square" rtlCol="0">
            <a:spAutoFit/>
          </a:bodyPr>
          <a:lstStyle/>
          <a:p>
            <a:r>
              <a:rPr lang="en-US" sz="1100" i="1" dirty="0" smtClean="0">
                <a:solidFill>
                  <a:schemeClr val="tx1"/>
                </a:solidFill>
              </a:rPr>
              <a:t>How does the receiver determine this?</a:t>
            </a:r>
            <a:endParaRPr lang="en-US" sz="1100" i="1" dirty="0">
              <a:solidFill>
                <a:schemeClr val="tx1"/>
              </a:solidFill>
            </a:endParaRPr>
          </a:p>
        </p:txBody>
      </p:sp>
      <p:sp>
        <p:nvSpPr>
          <p:cNvPr id="35" name="Rectangle 34"/>
          <p:cNvSpPr/>
          <p:nvPr/>
        </p:nvSpPr>
        <p:spPr bwMode="auto">
          <a:xfrm>
            <a:off x="5821418" y="5443473"/>
            <a:ext cx="1219200" cy="38100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tx1"/>
                </a:solidFill>
                <a:effectLst/>
                <a:latin typeface="Times New Roman" pitchFamily="16" charset="0"/>
                <a:ea typeface="MS Gothic" charset="-128"/>
              </a:rPr>
              <a:t>STA 1, 2</a:t>
            </a:r>
          </a:p>
        </p:txBody>
      </p:sp>
      <p:sp>
        <p:nvSpPr>
          <p:cNvPr id="36" name="Rectangle 35"/>
          <p:cNvSpPr/>
          <p:nvPr/>
        </p:nvSpPr>
        <p:spPr bwMode="auto">
          <a:xfrm>
            <a:off x="5821418" y="5937979"/>
            <a:ext cx="1219200" cy="38100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tx1"/>
                </a:solidFill>
                <a:effectLst/>
                <a:latin typeface="Times New Roman" pitchFamily="16" charset="0"/>
                <a:ea typeface="MS Gothic" charset="-128"/>
              </a:rPr>
              <a:t>STA 3, </a:t>
            </a:r>
            <a:r>
              <a:rPr lang="en-US" sz="1200" dirty="0">
                <a:solidFill>
                  <a:schemeClr val="tx1"/>
                </a:solidFill>
              </a:rPr>
              <a:t>4</a:t>
            </a:r>
            <a:endParaRPr kumimoji="0" 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9" name="Rectangle 38"/>
          <p:cNvSpPr/>
          <p:nvPr/>
        </p:nvSpPr>
        <p:spPr bwMode="auto">
          <a:xfrm>
            <a:off x="7040618" y="5440139"/>
            <a:ext cx="1597025" cy="381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smtClean="0">
                <a:ln>
                  <a:noFill/>
                </a:ln>
                <a:solidFill>
                  <a:schemeClr val="tx1"/>
                </a:solidFill>
                <a:effectLst/>
                <a:latin typeface="Times New Roman" pitchFamily="16" charset="0"/>
                <a:ea typeface="MS Gothic" charset="-128"/>
              </a:rPr>
              <a:t>Pad</a:t>
            </a:r>
          </a:p>
        </p:txBody>
      </p:sp>
      <p:sp>
        <p:nvSpPr>
          <p:cNvPr id="40" name="Rectangle 39"/>
          <p:cNvSpPr/>
          <p:nvPr/>
        </p:nvSpPr>
        <p:spPr bwMode="auto">
          <a:xfrm>
            <a:off x="7040618" y="5937979"/>
            <a:ext cx="1597025" cy="3810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smtClean="0">
                <a:ln>
                  <a:noFill/>
                </a:ln>
                <a:solidFill>
                  <a:schemeClr val="tx1"/>
                </a:solidFill>
                <a:effectLst/>
                <a:latin typeface="Times New Roman" pitchFamily="16" charset="0"/>
                <a:ea typeface="MS Gothic" charset="-128"/>
              </a:rPr>
              <a:t>Pad</a:t>
            </a:r>
          </a:p>
        </p:txBody>
      </p:sp>
      <p:sp>
        <p:nvSpPr>
          <p:cNvPr id="44" name="Left Brace 43"/>
          <p:cNvSpPr/>
          <p:nvPr/>
        </p:nvSpPr>
        <p:spPr bwMode="auto">
          <a:xfrm rot="5400000" flipV="1">
            <a:off x="6369648" y="4674062"/>
            <a:ext cx="139791" cy="1202148"/>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000" b="0" i="0" u="none" strike="noStrike" cap="none" normalizeH="0" baseline="0" smtClean="0">
              <a:ln>
                <a:noFill/>
              </a:ln>
              <a:solidFill>
                <a:schemeClr val="bg1"/>
              </a:solidFill>
              <a:effectLst/>
              <a:latin typeface="Times New Roman" pitchFamily="16" charset="0"/>
              <a:ea typeface="MS Gothic" charset="-128"/>
            </a:endParaRPr>
          </a:p>
        </p:txBody>
      </p:sp>
      <p:sp>
        <p:nvSpPr>
          <p:cNvPr id="45" name="TextBox 44"/>
          <p:cNvSpPr txBox="1"/>
          <p:nvPr/>
        </p:nvSpPr>
        <p:spPr>
          <a:xfrm>
            <a:off x="5719226" y="4957595"/>
            <a:ext cx="2424181" cy="261610"/>
          </a:xfrm>
          <a:prstGeom prst="rect">
            <a:avLst/>
          </a:prstGeom>
          <a:noFill/>
        </p:spPr>
        <p:txBody>
          <a:bodyPr wrap="square" rtlCol="0">
            <a:spAutoFit/>
          </a:bodyPr>
          <a:lstStyle/>
          <a:p>
            <a:r>
              <a:rPr lang="en-US" sz="1100" i="1" dirty="0" smtClean="0">
                <a:solidFill>
                  <a:schemeClr val="tx1"/>
                </a:solidFill>
              </a:rPr>
              <a:t>How does the receiver determine this?</a:t>
            </a:r>
            <a:endParaRPr lang="en-US" sz="1100" i="1" dirty="0">
              <a:solidFill>
                <a:schemeClr val="tx1"/>
              </a:solidFill>
            </a:endParaRPr>
          </a:p>
        </p:txBody>
      </p:sp>
      <p:sp>
        <p:nvSpPr>
          <p:cNvPr id="7" name="TextBox 6"/>
          <p:cNvSpPr txBox="1"/>
          <p:nvPr/>
        </p:nvSpPr>
        <p:spPr>
          <a:xfrm>
            <a:off x="5098169" y="5662499"/>
            <a:ext cx="434734" cy="307777"/>
          </a:xfrm>
          <a:prstGeom prst="rect">
            <a:avLst/>
          </a:prstGeom>
          <a:noFill/>
        </p:spPr>
        <p:txBody>
          <a:bodyPr wrap="none" rtlCol="0">
            <a:spAutoFit/>
          </a:bodyPr>
          <a:lstStyle/>
          <a:p>
            <a:r>
              <a:rPr lang="en-US" sz="1400" dirty="0" smtClean="0">
                <a:solidFill>
                  <a:schemeClr val="tx1"/>
                </a:solidFill>
              </a:rPr>
              <a:t>OR</a:t>
            </a:r>
            <a:endParaRPr lang="en-US" sz="1400" dirty="0">
              <a:solidFill>
                <a:schemeClr val="tx1"/>
              </a:solidFill>
            </a:endParaRPr>
          </a:p>
        </p:txBody>
      </p:sp>
    </p:spTree>
    <p:extLst>
      <p:ext uri="{BB962C8B-B14F-4D97-AF65-F5344CB8AC3E}">
        <p14:creationId xmlns:p14="http://schemas.microsoft.com/office/powerpoint/2010/main" val="41618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Ambiguity in the STA-Specific Field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smtClean="0"/>
              <a:t>Number </a:t>
            </a:r>
            <a:r>
              <a:rPr lang="en-US" sz="1800" dirty="0"/>
              <a:t>of </a:t>
            </a:r>
            <a:r>
              <a:rPr lang="en-US" sz="1800" dirty="0" smtClean="0"/>
              <a:t>scheduled STAs is needed for Parsing ‘Spatial </a:t>
            </a:r>
            <a:r>
              <a:rPr lang="en-US" sz="1800" dirty="0"/>
              <a:t>configuration </a:t>
            </a:r>
            <a:r>
              <a:rPr lang="en-US" sz="1800" dirty="0" smtClean="0"/>
              <a:t>subfield’</a:t>
            </a:r>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pic>
        <p:nvPicPr>
          <p:cNvPr id="8" name="Picture 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2332" y="2514600"/>
            <a:ext cx="7695406" cy="3886762"/>
          </a:xfrm>
          <a:prstGeom prst="rect">
            <a:avLst/>
          </a:prstGeom>
          <a:noFill/>
        </p:spPr>
      </p:pic>
    </p:spTree>
    <p:extLst>
      <p:ext uri="{BB962C8B-B14F-4D97-AF65-F5344CB8AC3E}">
        <p14:creationId xmlns:p14="http://schemas.microsoft.com/office/powerpoint/2010/main" val="3707544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Hypothesis at the Receiver</a:t>
            </a:r>
          </a:p>
        </p:txBody>
      </p:sp>
      <p:sp>
        <p:nvSpPr>
          <p:cNvPr id="3" name="Content Placeholder 2"/>
          <p:cNvSpPr>
            <a:spLocks noGrp="1"/>
          </p:cNvSpPr>
          <p:nvPr>
            <p:ph idx="1"/>
          </p:nvPr>
        </p:nvSpPr>
        <p:spPr>
          <a:xfrm>
            <a:off x="685800" y="1910864"/>
            <a:ext cx="7770813" cy="4489936"/>
          </a:xfrm>
        </p:spPr>
        <p:txBody>
          <a:bodyPr/>
          <a:lstStyle/>
          <a:p>
            <a:pPr>
              <a:buFont typeface="Arial" panose="020B0604020202020204" pitchFamily="34" charset="0"/>
              <a:buChar char="•"/>
            </a:pPr>
            <a:r>
              <a:rPr lang="en-US" sz="2000" dirty="0" smtClean="0"/>
              <a:t>Blindly determining STA-specific fields</a:t>
            </a:r>
          </a:p>
          <a:p>
            <a:pPr lvl="1">
              <a:buFont typeface="Arial" panose="020B0604020202020204" pitchFamily="34" charset="0"/>
              <a:buChar char="•"/>
            </a:pPr>
            <a:r>
              <a:rPr lang="en-US" sz="1800" dirty="0" smtClean="0"/>
              <a:t>Might be possible with additional receiver complexity.</a:t>
            </a:r>
          </a:p>
          <a:p>
            <a:pPr lvl="1">
              <a:buFont typeface="Arial" panose="020B0604020202020204" pitchFamily="34" charset="0"/>
              <a:buChar char="•"/>
            </a:pPr>
            <a:r>
              <a:rPr lang="en-US" sz="1800" dirty="0" smtClean="0"/>
              <a:t>Assumes that CRC of STA-specific fields all pass.</a:t>
            </a:r>
          </a:p>
          <a:p>
            <a:pPr lvl="1">
              <a:buFont typeface="Arial" panose="020B0604020202020204" pitchFamily="34" charset="0"/>
              <a:buChar char="•"/>
            </a:pPr>
            <a:r>
              <a:rPr lang="en-US" sz="1800" dirty="0" smtClean="0"/>
              <a:t>Detection and implementation challenges exist if CRC length is small such that false positive probability is quite high.</a:t>
            </a:r>
          </a:p>
          <a:p>
            <a:pPr>
              <a:buFont typeface="Arial" panose="020B0604020202020204" pitchFamily="34" charset="0"/>
              <a:buChar char="•"/>
            </a:pPr>
            <a:r>
              <a:rPr lang="en-US" sz="2000" dirty="0" smtClean="0"/>
              <a:t>Number of hypothesis depends of number of STAs in compressed SIG-B.</a:t>
            </a:r>
          </a:p>
          <a:p>
            <a:pPr lvl="1">
              <a:buFont typeface="Arial" panose="020B0604020202020204" pitchFamily="34" charset="0"/>
              <a:buChar char="•"/>
            </a:pPr>
            <a:r>
              <a:rPr lang="en-US" sz="1800" dirty="0" smtClean="0"/>
              <a:t>Number of STAs that can be transmitted a function of SIG-B MCS and Number of OFDM SIG-B symbols.</a:t>
            </a:r>
          </a:p>
          <a:p>
            <a:pPr lvl="1">
              <a:buFont typeface="Arial" panose="020B0604020202020204" pitchFamily="34" charset="0"/>
              <a:buChar char="•"/>
            </a:pPr>
            <a:r>
              <a:rPr lang="en-US" sz="1800" dirty="0" smtClean="0"/>
              <a:t>Some MCS and number of OFDM symbol combination does result in unique mapping. However, other combinations may require multiple hypothesis.</a:t>
            </a:r>
          </a:p>
          <a:p>
            <a:pPr>
              <a:buFont typeface="Arial" panose="020B0604020202020204" pitchFamily="34" charset="0"/>
              <a:buChar char="•"/>
            </a:pPr>
            <a:r>
              <a:rPr lang="en-US" sz="2000" dirty="0" smtClean="0"/>
              <a:t>We prefer not to blindly detect this. Explicit signaling allows simpler receiver implementation.</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12142698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January 2016</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Yujin Noh, Newracom</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smtClean="0"/>
              <a:t>Strawpoll</a:t>
            </a:r>
            <a:r>
              <a:rPr lang="en-US" dirty="0" smtClean="0"/>
              <a:t> #1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r>
              <a:rPr lang="en-US" dirty="0"/>
              <a:t>Do you agree to include the following text to </a:t>
            </a:r>
            <a:r>
              <a:rPr lang="en-US" dirty="0" err="1"/>
              <a:t>TGax</a:t>
            </a:r>
            <a:r>
              <a:rPr lang="en-US" dirty="0"/>
              <a:t> SFD:</a:t>
            </a:r>
          </a:p>
          <a:p>
            <a:pPr>
              <a:buFont typeface="Arial" panose="020B0604020202020204" pitchFamily="34" charset="0"/>
              <a:buChar char="•"/>
            </a:pPr>
            <a:r>
              <a:rPr lang="en-US" dirty="0" smtClean="0"/>
              <a:t>In MU PPDU, the SIG-A shall </a:t>
            </a:r>
            <a:r>
              <a:rPr lang="en-US" dirty="0"/>
              <a:t>indicate the number of STAs </a:t>
            </a:r>
            <a:r>
              <a:rPr lang="en-US" dirty="0" smtClean="0"/>
              <a:t>when compressed </a:t>
            </a:r>
            <a:r>
              <a:rPr lang="en-US" dirty="0"/>
              <a:t>SIG-B </a:t>
            </a:r>
            <a:r>
              <a:rPr lang="en-US" dirty="0" smtClean="0"/>
              <a:t>mode is indicated (i.e. full bandwidth MU-MIMO indicated).</a:t>
            </a:r>
            <a:endParaRPr lang="en-US" dirty="0"/>
          </a:p>
          <a:p>
            <a:pPr lvl="1">
              <a:buFont typeface="Arial" panose="020B0604020202020204" pitchFamily="34" charset="0"/>
              <a:buChar char="•"/>
            </a:pPr>
            <a:r>
              <a:rPr lang="en-US" dirty="0"/>
              <a:t>Details TBD</a:t>
            </a:r>
          </a:p>
          <a:p>
            <a:endParaRPr lang="en-US" dirty="0"/>
          </a:p>
          <a:p>
            <a:r>
              <a:rPr lang="en-US" dirty="0"/>
              <a:t>Y/N/A</a:t>
            </a:r>
          </a:p>
          <a:p>
            <a:endParaRPr lang="en-US" dirty="0"/>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January 2016</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Yujin Noh, Newracom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marL="0" indent="0">
              <a:buNone/>
            </a:pPr>
            <a:r>
              <a:rPr lang="en-US" dirty="0"/>
              <a:t>[1] </a:t>
            </a:r>
            <a:r>
              <a:rPr lang="en-US" dirty="0" smtClean="0"/>
              <a:t>11-15-0132-13-00ax-spec-framework</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Multiple Hypothesis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1600" dirty="0" smtClean="0"/>
              <a:t>With 2 OFDM symbols in MCS 0 (BPSK ½) 52 bits are available in SIG-B.</a:t>
            </a:r>
          </a:p>
          <a:p>
            <a:pPr>
              <a:buFont typeface="Arial" panose="020B0604020202020204" pitchFamily="34" charset="0"/>
              <a:buChar char="•"/>
            </a:pPr>
            <a:r>
              <a:rPr lang="en-US" sz="1600" dirty="0" smtClean="0"/>
              <a:t>Assuming each STA-specific field is approximately 21 bits,  2, 3, or 4 STAs can be multiplexed in 2 OFDM symbols. </a:t>
            </a:r>
          </a:p>
          <a:p>
            <a:pPr>
              <a:buFont typeface="Arial" panose="020B0604020202020204" pitchFamily="34" charset="0"/>
              <a:buChar char="•"/>
            </a:pPr>
            <a:r>
              <a:rPr lang="en-US" sz="1600" dirty="0" smtClean="0"/>
              <a:t>To reduce the hypothesis number, the test starts with SIG-B2 decoding .</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pic>
        <p:nvPicPr>
          <p:cNvPr id="8" name="Picture 7"/>
          <p:cNvPicPr/>
          <p:nvPr/>
        </p:nvPicPr>
        <p:blipFill rotWithShape="1">
          <a:blip r:embed="rId2" cstate="print">
            <a:extLst>
              <a:ext uri="{28A0092B-C50C-407E-A947-70E740481C1C}">
                <a14:useLocalDpi xmlns:a14="http://schemas.microsoft.com/office/drawing/2010/main" val="0"/>
              </a:ext>
            </a:extLst>
          </a:blip>
          <a:srcRect l="22282" t="15833" r="52737"/>
          <a:stretch/>
        </p:blipFill>
        <p:spPr bwMode="auto">
          <a:xfrm>
            <a:off x="2133600" y="3401568"/>
            <a:ext cx="1371600" cy="3078480"/>
          </a:xfrm>
          <a:prstGeom prst="rect">
            <a:avLst/>
          </a:prstGeom>
          <a:noFill/>
        </p:spPr>
      </p:pic>
      <p:cxnSp>
        <p:nvCxnSpPr>
          <p:cNvPr id="10" name="Straight Connector 9"/>
          <p:cNvCxnSpPr/>
          <p:nvPr/>
        </p:nvCxnSpPr>
        <p:spPr bwMode="auto">
          <a:xfrm>
            <a:off x="685800" y="4392351"/>
            <a:ext cx="28194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a:off x="645160" y="5393111"/>
            <a:ext cx="28194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TextBox 11"/>
          <p:cNvSpPr txBox="1"/>
          <p:nvPr/>
        </p:nvSpPr>
        <p:spPr>
          <a:xfrm>
            <a:off x="604520" y="3720451"/>
            <a:ext cx="723595" cy="276999"/>
          </a:xfrm>
          <a:prstGeom prst="rect">
            <a:avLst/>
          </a:prstGeom>
          <a:noFill/>
        </p:spPr>
        <p:txBody>
          <a:bodyPr wrap="square" rtlCol="0">
            <a:spAutoFit/>
          </a:bodyPr>
          <a:lstStyle/>
          <a:p>
            <a:r>
              <a:rPr lang="en-US" sz="1200" dirty="0" smtClean="0">
                <a:solidFill>
                  <a:schemeClr val="tx1"/>
                </a:solidFill>
              </a:rPr>
              <a:t>Case 1</a:t>
            </a:r>
            <a:endParaRPr lang="en-US" sz="1200" dirty="0">
              <a:solidFill>
                <a:schemeClr val="tx1"/>
              </a:solidFill>
            </a:endParaRPr>
          </a:p>
        </p:txBody>
      </p:sp>
      <p:sp>
        <p:nvSpPr>
          <p:cNvPr id="13" name="TextBox 12"/>
          <p:cNvSpPr txBox="1"/>
          <p:nvPr/>
        </p:nvSpPr>
        <p:spPr>
          <a:xfrm>
            <a:off x="1383133" y="3549205"/>
            <a:ext cx="1082827" cy="261610"/>
          </a:xfrm>
          <a:prstGeom prst="rect">
            <a:avLst/>
          </a:prstGeom>
          <a:noFill/>
        </p:spPr>
        <p:txBody>
          <a:bodyPr wrap="square" rtlCol="0">
            <a:spAutoFit/>
          </a:bodyPr>
          <a:lstStyle/>
          <a:p>
            <a:r>
              <a:rPr lang="en-US" sz="1050" dirty="0" smtClean="0">
                <a:solidFill>
                  <a:schemeClr val="tx1"/>
                </a:solidFill>
              </a:rPr>
              <a:t>SIG-B1 field</a:t>
            </a:r>
            <a:endParaRPr lang="en-US" sz="1050" dirty="0">
              <a:solidFill>
                <a:schemeClr val="tx1"/>
              </a:solidFill>
            </a:endParaRPr>
          </a:p>
        </p:txBody>
      </p:sp>
      <p:sp>
        <p:nvSpPr>
          <p:cNvPr id="14" name="TextBox 13"/>
          <p:cNvSpPr txBox="1"/>
          <p:nvPr/>
        </p:nvSpPr>
        <p:spPr>
          <a:xfrm>
            <a:off x="604520" y="4787253"/>
            <a:ext cx="723595" cy="276999"/>
          </a:xfrm>
          <a:prstGeom prst="rect">
            <a:avLst/>
          </a:prstGeom>
          <a:noFill/>
        </p:spPr>
        <p:txBody>
          <a:bodyPr wrap="square" rtlCol="0">
            <a:spAutoFit/>
          </a:bodyPr>
          <a:lstStyle/>
          <a:p>
            <a:r>
              <a:rPr lang="en-US" sz="1200" dirty="0" smtClean="0">
                <a:solidFill>
                  <a:schemeClr val="tx1"/>
                </a:solidFill>
              </a:rPr>
              <a:t>Case 2</a:t>
            </a:r>
            <a:endParaRPr lang="en-US" sz="1200" dirty="0">
              <a:solidFill>
                <a:schemeClr val="tx1"/>
              </a:solidFill>
            </a:endParaRPr>
          </a:p>
        </p:txBody>
      </p:sp>
      <p:sp>
        <p:nvSpPr>
          <p:cNvPr id="15" name="TextBox 14"/>
          <p:cNvSpPr txBox="1"/>
          <p:nvPr/>
        </p:nvSpPr>
        <p:spPr>
          <a:xfrm>
            <a:off x="604520" y="5721971"/>
            <a:ext cx="723595" cy="276999"/>
          </a:xfrm>
          <a:prstGeom prst="rect">
            <a:avLst/>
          </a:prstGeom>
          <a:noFill/>
        </p:spPr>
        <p:txBody>
          <a:bodyPr wrap="square" rtlCol="0">
            <a:spAutoFit/>
          </a:bodyPr>
          <a:lstStyle/>
          <a:p>
            <a:r>
              <a:rPr lang="en-US" sz="1200" dirty="0" smtClean="0">
                <a:solidFill>
                  <a:schemeClr val="tx1"/>
                </a:solidFill>
              </a:rPr>
              <a:t>Case 3</a:t>
            </a:r>
            <a:endParaRPr lang="en-US" sz="1200" dirty="0">
              <a:solidFill>
                <a:schemeClr val="tx1"/>
              </a:solidFill>
            </a:endParaRPr>
          </a:p>
        </p:txBody>
      </p:sp>
      <p:sp>
        <p:nvSpPr>
          <p:cNvPr id="16" name="TextBox 15"/>
          <p:cNvSpPr txBox="1"/>
          <p:nvPr/>
        </p:nvSpPr>
        <p:spPr>
          <a:xfrm>
            <a:off x="1383133" y="4006606"/>
            <a:ext cx="1082827" cy="261610"/>
          </a:xfrm>
          <a:prstGeom prst="rect">
            <a:avLst/>
          </a:prstGeom>
          <a:noFill/>
        </p:spPr>
        <p:txBody>
          <a:bodyPr wrap="square" rtlCol="0">
            <a:spAutoFit/>
          </a:bodyPr>
          <a:lstStyle/>
          <a:p>
            <a:r>
              <a:rPr lang="en-US" sz="1050" dirty="0" smtClean="0">
                <a:solidFill>
                  <a:schemeClr val="tx1"/>
                </a:solidFill>
              </a:rPr>
              <a:t>SIG-B2 field</a:t>
            </a:r>
            <a:endParaRPr lang="en-US" sz="1050" dirty="0">
              <a:solidFill>
                <a:schemeClr val="tx1"/>
              </a:solidFill>
            </a:endParaRPr>
          </a:p>
        </p:txBody>
      </p:sp>
      <p:sp>
        <p:nvSpPr>
          <p:cNvPr id="17" name="TextBox 16"/>
          <p:cNvSpPr txBox="1"/>
          <p:nvPr/>
        </p:nvSpPr>
        <p:spPr>
          <a:xfrm>
            <a:off x="1383133" y="4548588"/>
            <a:ext cx="1082827" cy="261610"/>
          </a:xfrm>
          <a:prstGeom prst="rect">
            <a:avLst/>
          </a:prstGeom>
          <a:noFill/>
        </p:spPr>
        <p:txBody>
          <a:bodyPr wrap="square" rtlCol="0">
            <a:spAutoFit/>
          </a:bodyPr>
          <a:lstStyle/>
          <a:p>
            <a:r>
              <a:rPr lang="en-US" sz="1050" dirty="0" smtClean="0">
                <a:solidFill>
                  <a:schemeClr val="tx1"/>
                </a:solidFill>
              </a:rPr>
              <a:t>SIG-B1 field</a:t>
            </a:r>
            <a:endParaRPr lang="en-US" sz="1050" dirty="0">
              <a:solidFill>
                <a:schemeClr val="tx1"/>
              </a:solidFill>
            </a:endParaRPr>
          </a:p>
        </p:txBody>
      </p:sp>
      <p:sp>
        <p:nvSpPr>
          <p:cNvPr id="18" name="TextBox 17"/>
          <p:cNvSpPr txBox="1"/>
          <p:nvPr/>
        </p:nvSpPr>
        <p:spPr>
          <a:xfrm>
            <a:off x="1383133" y="5005989"/>
            <a:ext cx="1082827" cy="261610"/>
          </a:xfrm>
          <a:prstGeom prst="rect">
            <a:avLst/>
          </a:prstGeom>
          <a:noFill/>
        </p:spPr>
        <p:txBody>
          <a:bodyPr wrap="square" rtlCol="0">
            <a:spAutoFit/>
          </a:bodyPr>
          <a:lstStyle/>
          <a:p>
            <a:r>
              <a:rPr lang="en-US" sz="1050" dirty="0" smtClean="0">
                <a:solidFill>
                  <a:schemeClr val="tx1"/>
                </a:solidFill>
              </a:rPr>
              <a:t>SIG-B2 field</a:t>
            </a:r>
            <a:endParaRPr lang="en-US" sz="1050" dirty="0">
              <a:solidFill>
                <a:schemeClr val="tx1"/>
              </a:solidFill>
            </a:endParaRPr>
          </a:p>
        </p:txBody>
      </p:sp>
      <p:sp>
        <p:nvSpPr>
          <p:cNvPr id="19" name="TextBox 18"/>
          <p:cNvSpPr txBox="1"/>
          <p:nvPr/>
        </p:nvSpPr>
        <p:spPr>
          <a:xfrm>
            <a:off x="1383133" y="5582224"/>
            <a:ext cx="1082827" cy="261610"/>
          </a:xfrm>
          <a:prstGeom prst="rect">
            <a:avLst/>
          </a:prstGeom>
          <a:noFill/>
        </p:spPr>
        <p:txBody>
          <a:bodyPr wrap="square" rtlCol="0">
            <a:spAutoFit/>
          </a:bodyPr>
          <a:lstStyle/>
          <a:p>
            <a:r>
              <a:rPr lang="en-US" sz="1050" dirty="0" smtClean="0">
                <a:solidFill>
                  <a:schemeClr val="tx1"/>
                </a:solidFill>
              </a:rPr>
              <a:t>SIG-B1 field</a:t>
            </a:r>
            <a:endParaRPr lang="en-US" sz="1050" dirty="0">
              <a:solidFill>
                <a:schemeClr val="tx1"/>
              </a:solidFill>
            </a:endParaRPr>
          </a:p>
        </p:txBody>
      </p:sp>
      <p:sp>
        <p:nvSpPr>
          <p:cNvPr id="20" name="TextBox 19"/>
          <p:cNvSpPr txBox="1"/>
          <p:nvPr/>
        </p:nvSpPr>
        <p:spPr>
          <a:xfrm>
            <a:off x="1383133" y="6039625"/>
            <a:ext cx="1082827" cy="261610"/>
          </a:xfrm>
          <a:prstGeom prst="rect">
            <a:avLst/>
          </a:prstGeom>
          <a:noFill/>
        </p:spPr>
        <p:txBody>
          <a:bodyPr wrap="square" rtlCol="0">
            <a:spAutoFit/>
          </a:bodyPr>
          <a:lstStyle/>
          <a:p>
            <a:r>
              <a:rPr lang="en-US" sz="1050" dirty="0" smtClean="0">
                <a:solidFill>
                  <a:schemeClr val="tx1"/>
                </a:solidFill>
              </a:rPr>
              <a:t>SIG-B2 field</a:t>
            </a:r>
            <a:endParaRPr lang="en-US" sz="1050" dirty="0">
              <a:solidFill>
                <a:schemeClr val="tx1"/>
              </a:solidFill>
            </a:endParaRPr>
          </a:p>
        </p:txBody>
      </p:sp>
      <p:sp>
        <p:nvSpPr>
          <p:cNvPr id="21" name="Rectangle 20"/>
          <p:cNvSpPr/>
          <p:nvPr/>
        </p:nvSpPr>
        <p:spPr>
          <a:xfrm>
            <a:off x="3795388" y="3482463"/>
            <a:ext cx="5195705" cy="1538883"/>
          </a:xfrm>
          <a:prstGeom prst="rect">
            <a:avLst/>
          </a:prstGeom>
          <a:solidFill>
            <a:schemeClr val="bg1"/>
          </a:solidFill>
          <a:ln>
            <a:solidFill>
              <a:srgbClr val="0000FF"/>
            </a:solidFill>
          </a:ln>
        </p:spPr>
        <p:txBody>
          <a:bodyPr wrap="square" anchor="t">
            <a:spAutoFit/>
          </a:bodyPr>
          <a:lstStyle/>
          <a:p>
            <a:pPr eaLnBrk="1" hangingPunct="1">
              <a:spcBef>
                <a:spcPts val="600"/>
              </a:spcBef>
            </a:pPr>
            <a:r>
              <a:rPr lang="en-US" sz="1400" dirty="0" smtClean="0">
                <a:solidFill>
                  <a:srgbClr val="000000"/>
                </a:solidFill>
              </a:rPr>
              <a:t>The </a:t>
            </a:r>
            <a:r>
              <a:rPr lang="en-US" sz="1400" dirty="0">
                <a:solidFill>
                  <a:srgbClr val="000000"/>
                </a:solidFill>
              </a:rPr>
              <a:t>SIG-B channel </a:t>
            </a:r>
            <a:r>
              <a:rPr lang="en-US" sz="1400" dirty="0" smtClean="0">
                <a:solidFill>
                  <a:srgbClr val="000000"/>
                </a:solidFill>
              </a:rPr>
              <a:t>2 </a:t>
            </a:r>
            <a:r>
              <a:rPr lang="en-US" sz="1400" dirty="0">
                <a:solidFill>
                  <a:srgbClr val="000000"/>
                </a:solidFill>
              </a:rPr>
              <a:t>field has two possibilities of the information lengths; </a:t>
            </a:r>
            <a:br>
              <a:rPr lang="en-US" sz="1400" dirty="0">
                <a:solidFill>
                  <a:srgbClr val="000000"/>
                </a:solidFill>
              </a:rPr>
            </a:br>
            <a:r>
              <a:rPr lang="en-US" sz="1400" dirty="0">
                <a:solidFill>
                  <a:srgbClr val="000000"/>
                </a:solidFill>
              </a:rPr>
              <a:t>- </a:t>
            </a:r>
            <a:r>
              <a:rPr lang="en-US" sz="1400" dirty="0" smtClean="0">
                <a:solidFill>
                  <a:srgbClr val="000000"/>
                </a:solidFill>
              </a:rPr>
              <a:t>Scenario 1</a:t>
            </a:r>
            <a:r>
              <a:rPr lang="en-US" sz="1400" dirty="0">
                <a:solidFill>
                  <a:srgbClr val="000000"/>
                </a:solidFill>
              </a:rPr>
              <a:t>) only one STA-specific subfield and CRC/Tail included</a:t>
            </a:r>
            <a:br>
              <a:rPr lang="en-US" sz="1400" dirty="0">
                <a:solidFill>
                  <a:srgbClr val="000000"/>
                </a:solidFill>
              </a:rPr>
            </a:br>
            <a:r>
              <a:rPr lang="en-US" sz="1400" dirty="0">
                <a:solidFill>
                  <a:srgbClr val="000000"/>
                </a:solidFill>
              </a:rPr>
              <a:t>- </a:t>
            </a:r>
            <a:r>
              <a:rPr lang="en-US" sz="1400" dirty="0" smtClean="0">
                <a:solidFill>
                  <a:srgbClr val="000000"/>
                </a:solidFill>
              </a:rPr>
              <a:t>Scenario </a:t>
            </a:r>
            <a:r>
              <a:rPr lang="en-US" sz="1400" dirty="0">
                <a:solidFill>
                  <a:srgbClr val="000000"/>
                </a:solidFill>
              </a:rPr>
              <a:t>2) two STA-specific subfields and CRC/Tail included</a:t>
            </a:r>
          </a:p>
          <a:p>
            <a:pPr eaLnBrk="1" hangingPunct="1">
              <a:spcBef>
                <a:spcPts val="600"/>
              </a:spcBef>
            </a:pPr>
            <a:endParaRPr lang="en-US" sz="1400" dirty="0" smtClean="0">
              <a:solidFill>
                <a:srgbClr val="000000"/>
              </a:solidFill>
              <a:latin typeface="+mn-lt"/>
              <a:ea typeface="+mn-ea"/>
            </a:endParaRPr>
          </a:p>
          <a:p>
            <a:pPr eaLnBrk="1" hangingPunct="1">
              <a:spcBef>
                <a:spcPts val="600"/>
              </a:spcBef>
            </a:pPr>
            <a:endParaRPr lang="en-US" sz="1400" dirty="0" smtClean="0">
              <a:solidFill>
                <a:srgbClr val="000000"/>
              </a:solidFill>
              <a:latin typeface="+mn-lt"/>
              <a:ea typeface="+mn-ea"/>
            </a:endParaRPr>
          </a:p>
        </p:txBody>
      </p:sp>
      <p:cxnSp>
        <p:nvCxnSpPr>
          <p:cNvPr id="22" name="Straight Connector 21"/>
          <p:cNvCxnSpPr>
            <a:endCxn id="25" idx="1"/>
          </p:cNvCxnSpPr>
          <p:nvPr/>
        </p:nvCxnSpPr>
        <p:spPr bwMode="auto">
          <a:xfrm>
            <a:off x="3473626" y="3648261"/>
            <a:ext cx="321761" cy="2020485"/>
          </a:xfrm>
          <a:prstGeom prst="line">
            <a:avLst/>
          </a:prstGeom>
          <a:solidFill>
            <a:srgbClr val="00B8FF"/>
          </a:solidFill>
          <a:ln w="9525" cap="flat" cmpd="sng" algn="ctr">
            <a:solidFill>
              <a:srgbClr val="C00000"/>
            </a:solidFill>
            <a:prstDash val="solid"/>
            <a:round/>
            <a:headEnd type="none" w="med" len="med"/>
            <a:tailEnd type="none" w="med" len="med"/>
          </a:ln>
          <a:effectLst/>
        </p:spPr>
      </p:cxnSp>
      <p:cxnSp>
        <p:nvCxnSpPr>
          <p:cNvPr id="23" name="Straight Connector 22"/>
          <p:cNvCxnSpPr>
            <a:endCxn id="25" idx="1"/>
          </p:cNvCxnSpPr>
          <p:nvPr/>
        </p:nvCxnSpPr>
        <p:spPr bwMode="auto">
          <a:xfrm>
            <a:off x="3484627" y="4688160"/>
            <a:ext cx="310760" cy="980586"/>
          </a:xfrm>
          <a:prstGeom prst="line">
            <a:avLst/>
          </a:prstGeom>
          <a:solidFill>
            <a:srgbClr val="00B8FF"/>
          </a:solidFill>
          <a:ln w="9525" cap="flat" cmpd="sng" algn="ctr">
            <a:solidFill>
              <a:srgbClr val="C00000"/>
            </a:solidFill>
            <a:prstDash val="solid"/>
            <a:round/>
            <a:headEnd type="none" w="med" len="med"/>
            <a:tailEnd type="none" w="med" len="med"/>
          </a:ln>
          <a:effectLst/>
        </p:spPr>
      </p:cxnSp>
      <p:cxnSp>
        <p:nvCxnSpPr>
          <p:cNvPr id="24" name="Straight Connector 23"/>
          <p:cNvCxnSpPr>
            <a:endCxn id="25" idx="1"/>
          </p:cNvCxnSpPr>
          <p:nvPr/>
        </p:nvCxnSpPr>
        <p:spPr bwMode="auto">
          <a:xfrm flipV="1">
            <a:off x="3440327" y="5668746"/>
            <a:ext cx="355060" cy="20174"/>
          </a:xfrm>
          <a:prstGeom prst="line">
            <a:avLst/>
          </a:prstGeom>
          <a:solidFill>
            <a:srgbClr val="00B8FF"/>
          </a:solidFill>
          <a:ln w="9525" cap="flat" cmpd="sng" algn="ctr">
            <a:solidFill>
              <a:srgbClr val="C00000"/>
            </a:solidFill>
            <a:prstDash val="solid"/>
            <a:round/>
            <a:headEnd type="none" w="med" len="med"/>
            <a:tailEnd type="none" w="med" len="med"/>
          </a:ln>
          <a:effectLst/>
        </p:spPr>
      </p:cxnSp>
      <p:sp>
        <p:nvSpPr>
          <p:cNvPr id="25" name="Rectangle 24"/>
          <p:cNvSpPr/>
          <p:nvPr/>
        </p:nvSpPr>
        <p:spPr bwMode="auto">
          <a:xfrm>
            <a:off x="3795387" y="5236440"/>
            <a:ext cx="5195705" cy="864611"/>
          </a:xfrm>
          <a:prstGeom prst="rect">
            <a:avLst/>
          </a:prstGeom>
          <a:solidFill>
            <a:schemeClr val="bg1"/>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 name="Rectangle 31"/>
          <p:cNvSpPr/>
          <p:nvPr/>
        </p:nvSpPr>
        <p:spPr>
          <a:xfrm>
            <a:off x="3771712" y="5247303"/>
            <a:ext cx="5208529" cy="815608"/>
          </a:xfrm>
          <a:prstGeom prst="rect">
            <a:avLst/>
          </a:prstGeom>
          <a:noFill/>
          <a:ln>
            <a:noFill/>
          </a:ln>
        </p:spPr>
        <p:txBody>
          <a:bodyPr wrap="square" anchor="t">
            <a:spAutoFit/>
          </a:bodyPr>
          <a:lstStyle/>
          <a:p>
            <a:pPr eaLnBrk="1" hangingPunct="1">
              <a:spcBef>
                <a:spcPts val="600"/>
              </a:spcBef>
            </a:pPr>
            <a:r>
              <a:rPr lang="en-US" sz="1400" dirty="0" smtClean="0">
                <a:solidFill>
                  <a:srgbClr val="000000"/>
                </a:solidFill>
              </a:rPr>
              <a:t>In scenario 1, the same procedure as above is repeated in SIG-B channel 1 to find the number of users</a:t>
            </a:r>
          </a:p>
          <a:p>
            <a:pPr eaLnBrk="1" hangingPunct="1">
              <a:spcBef>
                <a:spcPts val="600"/>
              </a:spcBef>
            </a:pPr>
            <a:r>
              <a:rPr lang="en-US" sz="1400" dirty="0" smtClean="0">
                <a:solidFill>
                  <a:srgbClr val="000000"/>
                </a:solidFill>
              </a:rPr>
              <a:t>In scenario 2, SIG-B channel 1 must contain 2 users</a:t>
            </a:r>
            <a:endParaRPr lang="en-US" sz="1400" dirty="0">
              <a:solidFill>
                <a:srgbClr val="000000"/>
              </a:solidFill>
            </a:endParaRPr>
          </a:p>
        </p:txBody>
      </p:sp>
      <p:sp>
        <p:nvSpPr>
          <p:cNvPr id="33" name="Rectangle 32"/>
          <p:cNvSpPr/>
          <p:nvPr/>
        </p:nvSpPr>
        <p:spPr>
          <a:xfrm>
            <a:off x="3951384" y="4450834"/>
            <a:ext cx="4768468" cy="523220"/>
          </a:xfrm>
          <a:prstGeom prst="rect">
            <a:avLst/>
          </a:prstGeom>
        </p:spPr>
        <p:txBody>
          <a:bodyPr wrap="square">
            <a:spAutoFit/>
          </a:bodyPr>
          <a:lstStyle/>
          <a:p>
            <a:pPr eaLnBrk="1" hangingPunct="1">
              <a:spcBef>
                <a:spcPts val="600"/>
              </a:spcBef>
            </a:pPr>
            <a:r>
              <a:rPr lang="en-US" sz="1400" b="1" dirty="0">
                <a:solidFill>
                  <a:srgbClr val="000000"/>
                </a:solidFill>
                <a:sym typeface="Wingdings" panose="05000000000000000000" pitchFamily="2" charset="2"/>
              </a:rPr>
              <a:t> After checking both two </a:t>
            </a:r>
            <a:r>
              <a:rPr lang="en-US" sz="1400" b="1" dirty="0" smtClean="0">
                <a:solidFill>
                  <a:srgbClr val="000000"/>
                </a:solidFill>
                <a:sym typeface="Wingdings" panose="05000000000000000000" pitchFamily="2" charset="2"/>
              </a:rPr>
              <a:t>scenarios, </a:t>
            </a:r>
            <a:r>
              <a:rPr lang="en-US" sz="1400" b="1" dirty="0">
                <a:solidFill>
                  <a:srgbClr val="000000"/>
                </a:solidFill>
                <a:sym typeface="Wingdings" panose="05000000000000000000" pitchFamily="2" charset="2"/>
              </a:rPr>
              <a:t>the format of </a:t>
            </a:r>
            <a:r>
              <a:rPr lang="en-US" sz="1400" b="1" dirty="0" smtClean="0">
                <a:solidFill>
                  <a:srgbClr val="000000"/>
                </a:solidFill>
                <a:sym typeface="Wingdings" panose="05000000000000000000" pitchFamily="2" charset="2"/>
              </a:rPr>
              <a:t>SIG-B2 </a:t>
            </a:r>
            <a:r>
              <a:rPr lang="en-US" sz="1400" b="1" dirty="0">
                <a:solidFill>
                  <a:srgbClr val="000000"/>
                </a:solidFill>
                <a:sym typeface="Wingdings" panose="05000000000000000000" pitchFamily="2" charset="2"/>
              </a:rPr>
              <a:t>determined</a:t>
            </a:r>
            <a:endParaRPr lang="en-US" sz="1400" b="1" dirty="0">
              <a:solidFill>
                <a:srgbClr val="000000"/>
              </a:solidFill>
            </a:endParaRPr>
          </a:p>
        </p:txBody>
      </p:sp>
      <p:cxnSp>
        <p:nvCxnSpPr>
          <p:cNvPr id="27" name="Straight Connector 26"/>
          <p:cNvCxnSpPr>
            <a:endCxn id="21" idx="1"/>
          </p:cNvCxnSpPr>
          <p:nvPr/>
        </p:nvCxnSpPr>
        <p:spPr bwMode="auto">
          <a:xfrm>
            <a:off x="3493361" y="4114800"/>
            <a:ext cx="302027" cy="137105"/>
          </a:xfrm>
          <a:prstGeom prst="line">
            <a:avLst/>
          </a:prstGeom>
          <a:solidFill>
            <a:srgbClr val="00B8FF"/>
          </a:solidFill>
          <a:ln w="9525" cap="flat" cmpd="sng" algn="ctr">
            <a:solidFill>
              <a:srgbClr val="0000FF"/>
            </a:solidFill>
            <a:prstDash val="solid"/>
            <a:round/>
            <a:headEnd type="none" w="med" len="med"/>
            <a:tailEnd type="none" w="med" len="med"/>
          </a:ln>
          <a:effectLst/>
        </p:spPr>
      </p:cxnSp>
      <p:cxnSp>
        <p:nvCxnSpPr>
          <p:cNvPr id="28" name="Straight Connector 27"/>
          <p:cNvCxnSpPr>
            <a:endCxn id="21" idx="1"/>
          </p:cNvCxnSpPr>
          <p:nvPr/>
        </p:nvCxnSpPr>
        <p:spPr bwMode="auto">
          <a:xfrm flipV="1">
            <a:off x="3473626" y="4251905"/>
            <a:ext cx="321762" cy="995398"/>
          </a:xfrm>
          <a:prstGeom prst="line">
            <a:avLst/>
          </a:prstGeom>
          <a:solidFill>
            <a:srgbClr val="00B8FF"/>
          </a:solidFill>
          <a:ln w="9525" cap="flat" cmpd="sng" algn="ctr">
            <a:solidFill>
              <a:srgbClr val="0000FF"/>
            </a:solidFill>
            <a:prstDash val="solid"/>
            <a:round/>
            <a:headEnd type="none" w="med" len="med"/>
            <a:tailEnd type="none" w="med" len="med"/>
          </a:ln>
          <a:effectLst/>
        </p:spPr>
      </p:cxnSp>
      <p:cxnSp>
        <p:nvCxnSpPr>
          <p:cNvPr id="29" name="Straight Connector 28"/>
          <p:cNvCxnSpPr>
            <a:endCxn id="21" idx="1"/>
          </p:cNvCxnSpPr>
          <p:nvPr/>
        </p:nvCxnSpPr>
        <p:spPr bwMode="auto">
          <a:xfrm flipV="1">
            <a:off x="3464560" y="4251905"/>
            <a:ext cx="330828" cy="2049330"/>
          </a:xfrm>
          <a:prstGeom prst="line">
            <a:avLst/>
          </a:prstGeom>
          <a:solidFill>
            <a:srgbClr val="00B8FF"/>
          </a:solidFill>
          <a:ln w="9525" cap="flat" cmpd="sng" algn="ctr">
            <a:solidFill>
              <a:srgbClr val="0000FF"/>
            </a:solidFill>
            <a:prstDash val="solid"/>
            <a:round/>
            <a:headEnd type="none" w="med" len="med"/>
            <a:tailEnd type="none" w="med" len="med"/>
          </a:ln>
          <a:effectLst/>
        </p:spPr>
      </p:cxnSp>
      <p:cxnSp>
        <p:nvCxnSpPr>
          <p:cNvPr id="30" name="Straight Arrow Connector 29"/>
          <p:cNvCxnSpPr/>
          <p:nvPr/>
        </p:nvCxnSpPr>
        <p:spPr bwMode="auto">
          <a:xfrm>
            <a:off x="2197961" y="3413549"/>
            <a:ext cx="129540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1" name="Rectangle 30"/>
          <p:cNvSpPr/>
          <p:nvPr/>
        </p:nvSpPr>
        <p:spPr>
          <a:xfrm>
            <a:off x="2590800" y="3205264"/>
            <a:ext cx="562975" cy="261610"/>
          </a:xfrm>
          <a:prstGeom prst="rect">
            <a:avLst/>
          </a:prstGeom>
        </p:spPr>
        <p:txBody>
          <a:bodyPr wrap="none">
            <a:spAutoFit/>
          </a:bodyPr>
          <a:lstStyle/>
          <a:p>
            <a:r>
              <a:rPr lang="en-US" sz="1050" dirty="0">
                <a:solidFill>
                  <a:schemeClr val="tx1"/>
                </a:solidFill>
              </a:rPr>
              <a:t>52 bits</a:t>
            </a:r>
            <a:endParaRPr lang="en-US" sz="1050" dirty="0"/>
          </a:p>
        </p:txBody>
      </p:sp>
    </p:spTree>
    <p:extLst>
      <p:ext uri="{BB962C8B-B14F-4D97-AF65-F5344CB8AC3E}">
        <p14:creationId xmlns:p14="http://schemas.microsoft.com/office/powerpoint/2010/main" val="392807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418</TotalTime>
  <Words>741</Words>
  <Application>Microsoft Office PowerPoint</Application>
  <PresentationFormat>On-screen Show (4:3)</PresentationFormat>
  <Paragraphs>131</Paragraphs>
  <Slides>8</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5" baseType="lpstr">
      <vt:lpstr>Arial Unicode MS</vt:lpstr>
      <vt:lpstr>MS Gothic</vt:lpstr>
      <vt:lpstr>Arial</vt:lpstr>
      <vt:lpstr>Times New Roman</vt:lpstr>
      <vt:lpstr>Wingdings</vt:lpstr>
      <vt:lpstr>Office Theme</vt:lpstr>
      <vt:lpstr>Document</vt:lpstr>
      <vt:lpstr>Issues with Compressed SIG-B Mode</vt:lpstr>
      <vt:lpstr>Background</vt:lpstr>
      <vt:lpstr>HE SIG-B Encoding Structure</vt:lpstr>
      <vt:lpstr>Ambiguity in the STA-Specific Field</vt:lpstr>
      <vt:lpstr>Multiple Hypothesis at the Receiver</vt:lpstr>
      <vt:lpstr>Strawpoll #1</vt:lpstr>
      <vt:lpstr>References</vt:lpstr>
      <vt:lpstr>Appendix: Multiple Hypothesis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Yujin Noh</dc:creator>
  <cp:lastModifiedBy>yujin</cp:lastModifiedBy>
  <cp:revision>81</cp:revision>
  <cp:lastPrinted>2016-01-13T23:55:13Z</cp:lastPrinted>
  <dcterms:created xsi:type="dcterms:W3CDTF">2016-01-12T23:40:51Z</dcterms:created>
  <dcterms:modified xsi:type="dcterms:W3CDTF">2016-01-16T22:15:04Z</dcterms:modified>
</cp:coreProperties>
</file>