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70" r:id="rId2"/>
    <p:sldId id="476" r:id="rId3"/>
    <p:sldId id="473" r:id="rId4"/>
    <p:sldId id="477" r:id="rId5"/>
    <p:sldId id="474" r:id="rId6"/>
    <p:sldId id="478" r:id="rId7"/>
    <p:sldId id="475" r:id="rId8"/>
    <p:sldId id="554" r:id="rId9"/>
    <p:sldId id="561" r:id="rId10"/>
    <p:sldId id="562" r:id="rId11"/>
    <p:sldId id="563" r:id="rId12"/>
    <p:sldId id="565" r:id="rId13"/>
    <p:sldId id="491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8" autoAdjust="0"/>
    <p:restoredTop sz="92105" autoAdjust="0"/>
  </p:normalViewPr>
  <p:slideViewPr>
    <p:cSldViewPr>
      <p:cViewPr varScale="1">
        <p:scale>
          <a:sx n="91" d="100"/>
          <a:sy n="91" d="100"/>
        </p:scale>
        <p:origin x="78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Jan,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Jan,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Jan,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73357" y="6475413"/>
            <a:ext cx="13705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802.11-16/0034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Beamforming with HE-LTF Compression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2016-01-18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10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0" y="1828800"/>
            <a:ext cx="7239000" cy="4395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/>
        </p:nvSpPr>
        <p:spPr bwMode="auto">
          <a:xfrm>
            <a:off x="723900" y="9144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Simulation Setup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/>
        </p:nvSpPr>
        <p:spPr bwMode="auto">
          <a:xfrm>
            <a:off x="647700" y="18288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b="0" dirty="0" smtClean="0"/>
              <a:t>HE 80MHz, 4x4, 3SS, MCS9.</a:t>
            </a:r>
          </a:p>
          <a:p>
            <a:r>
              <a:rPr lang="en-US" sz="2000" b="0" dirty="0" smtClean="0"/>
              <a:t>NDP uses 4x LTF—sound every tone.</a:t>
            </a:r>
          </a:p>
          <a:p>
            <a:endParaRPr lang="en-US" sz="2000" b="0" dirty="0" smtClean="0"/>
          </a:p>
          <a:p>
            <a:r>
              <a:rPr lang="en-US" sz="2000" b="0" dirty="0" smtClean="0"/>
              <a:t>BF Data PPDU with 2xLTF: receiver conducts interpolation for channel estimation.</a:t>
            </a:r>
          </a:p>
          <a:p>
            <a:endParaRPr lang="en-US" sz="2000" b="0" dirty="0" smtClean="0"/>
          </a:p>
          <a:p>
            <a:r>
              <a:rPr lang="en-US" sz="2000" b="0" dirty="0" smtClean="0"/>
              <a:t>Compression method: using angle quantization </a:t>
            </a:r>
            <a:r>
              <a:rPr lang="en-US" sz="2000" b="0" dirty="0" err="1" smtClean="0"/>
              <a:t>b_phi</a:t>
            </a:r>
            <a:r>
              <a:rPr lang="en-US" sz="2000" b="0" dirty="0" smtClean="0"/>
              <a:t> = 6, </a:t>
            </a:r>
            <a:r>
              <a:rPr lang="en-US" sz="2000" b="0" dirty="0" err="1" smtClean="0"/>
              <a:t>b_psi</a:t>
            </a:r>
            <a:r>
              <a:rPr lang="en-US" sz="2000" b="0" dirty="0" smtClean="0"/>
              <a:t> = 4.</a:t>
            </a:r>
          </a:p>
          <a:p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3836931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/>
        </p:nvSpPr>
        <p:spPr bwMode="auto">
          <a:xfrm>
            <a:off x="762000" y="53975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 smtClean="0"/>
              <a:t>Ng=2, </a:t>
            </a:r>
            <a:r>
              <a:rPr lang="en-US" sz="2800" dirty="0" err="1" smtClean="0"/>
              <a:t>BFMer</a:t>
            </a:r>
            <a:r>
              <a:rPr lang="en-US" sz="2800" dirty="0" smtClean="0"/>
              <a:t> method comparison </a:t>
            </a:r>
            <a:endParaRPr lang="en-US" sz="2800" dirty="0"/>
          </a:p>
        </p:txBody>
      </p:sp>
      <p:sp>
        <p:nvSpPr>
          <p:cNvPr id="8" name="Content Placeholder 2"/>
          <p:cNvSpPr>
            <a:spLocks noGrp="1"/>
          </p:cNvSpPr>
          <p:nvPr/>
        </p:nvSpPr>
        <p:spPr bwMode="auto">
          <a:xfrm>
            <a:off x="609600" y="137795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dirty="0" smtClean="0"/>
              <a:t>Method-1: Copy-paste adjacent Q.</a:t>
            </a:r>
          </a:p>
          <a:p>
            <a:r>
              <a:rPr lang="en-US" sz="1800" b="0" dirty="0" smtClean="0"/>
              <a:t>Method-2: Linearly interpolate adjacent Qs.</a:t>
            </a:r>
            <a:endParaRPr lang="en-US" sz="1800" b="0" dirty="0"/>
          </a:p>
        </p:txBody>
      </p:sp>
      <p:pic>
        <p:nvPicPr>
          <p:cNvPr id="9" name="Picture 8" descr="D:\Hongyuan's Documents\Marvell\11ax (HEW)\Internal Discussions\HE Preamble LTF STF\BF 2xLTF\HE-BW80-4x4-3SS-MCS9-Interp-repea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2216150"/>
            <a:ext cx="6400800" cy="4102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877735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result, it is essential for the </a:t>
            </a:r>
            <a:r>
              <a:rPr lang="en-US" dirty="0" err="1" smtClean="0"/>
              <a:t>beamformer</a:t>
            </a:r>
            <a:r>
              <a:rPr lang="en-US" dirty="0" smtClean="0"/>
              <a:t> to maintain the Q smoothness.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Jan,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374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001000" cy="1676400"/>
          </a:xfrm>
        </p:spPr>
        <p:txBody>
          <a:bodyPr/>
          <a:lstStyle/>
          <a:p>
            <a:pPr marL="0" indent="0"/>
            <a:r>
              <a:rPr lang="en-US" b="0" dirty="0" smtClean="0"/>
              <a:t>   </a:t>
            </a:r>
            <a:r>
              <a:rPr lang="en-US" sz="2400" b="0" dirty="0" smtClean="0"/>
              <a:t>Do you agree to add the following text in SFD?</a:t>
            </a:r>
          </a:p>
          <a:p>
            <a:pPr lvl="1"/>
            <a:r>
              <a:rPr lang="en-US" sz="2000" i="1" dirty="0"/>
              <a:t>When 1x/2x HE-LTF is transmitted, it is recommended that the spatial </a:t>
            </a:r>
            <a:r>
              <a:rPr lang="en-US" sz="2000" i="1" dirty="0" smtClean="0"/>
              <a:t>mapping matrix </a:t>
            </a:r>
            <a:r>
              <a:rPr lang="en-US" sz="2000" i="1" dirty="0"/>
              <a:t>applied to HE-STF and beyond is chosen such that it preserves the </a:t>
            </a:r>
            <a:r>
              <a:rPr lang="en-US" sz="2000" i="1" dirty="0" smtClean="0"/>
              <a:t>smoothness </a:t>
            </a:r>
            <a:r>
              <a:rPr lang="en-US" sz="2000" i="1" dirty="0"/>
              <a:t>of the physical channel, achieved by limiting the variation of each </a:t>
            </a:r>
            <a:r>
              <a:rPr lang="en-US" sz="2000" i="1" dirty="0" smtClean="0"/>
              <a:t>element’s </a:t>
            </a:r>
            <a:r>
              <a:rPr lang="en-US" sz="2000" i="1" dirty="0"/>
              <a:t>real and imaginary </a:t>
            </a:r>
            <a:r>
              <a:rPr lang="en-US" sz="2000" i="1" dirty="0" smtClean="0"/>
              <a:t>values </a:t>
            </a:r>
            <a:r>
              <a:rPr lang="en-US" sz="2000" i="1" dirty="0"/>
              <a:t>in the spatial mapping matrix across </a:t>
            </a:r>
            <a:r>
              <a:rPr lang="en-US" sz="2000" i="1" dirty="0" smtClean="0"/>
              <a:t>successive </a:t>
            </a:r>
            <a:r>
              <a:rPr lang="en-US" sz="2000" i="1" dirty="0"/>
              <a:t>tones. </a:t>
            </a:r>
            <a:endParaRPr lang="en-US" i="1" dirty="0" smtClean="0"/>
          </a:p>
          <a:p>
            <a:pPr marL="400050" lvl="1" indent="0"/>
            <a:endParaRPr lang="en-US" b="0" dirty="0" smtClean="0"/>
          </a:p>
          <a:p>
            <a:endParaRPr lang="en-US" b="0" dirty="0" smtClean="0"/>
          </a:p>
          <a:p>
            <a:pPr lvl="1"/>
            <a:endParaRPr lang="en-US" sz="1800" dirty="0" smtClean="0"/>
          </a:p>
          <a:p>
            <a:pPr lvl="1"/>
            <a:endParaRPr lang="en-US" sz="1600" b="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Jan,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Jan, 2016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853761"/>
              </p:ext>
            </p:extLst>
          </p:nvPr>
        </p:nvGraphicFramePr>
        <p:xfrm>
          <a:off x="685800" y="1317848"/>
          <a:ext cx="7239000" cy="47616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11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219200"/>
            <a:ext cx="7772400" cy="4744692"/>
          </a:xfrm>
          <a:prstGeom prst="rect">
            <a:avLst/>
          </a:prstGeom>
        </p:spPr>
      </p:pic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Jan,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5634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Jan, 2016</a:t>
            </a: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228456"/>
              </p:ext>
            </p:extLst>
          </p:nvPr>
        </p:nvGraphicFramePr>
        <p:xfrm>
          <a:off x="685800" y="1192390"/>
          <a:ext cx="7239000" cy="50218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5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Brian Hart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Cisco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Systems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170 W Tasman Dr, San Jose, CA 95134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brianh@cisco.com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pmonajem@cisco.com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Joonsuk Kim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 joonsuk@apple.com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Aon Mujtaba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 mujtaba@apple.com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Guoqing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guoqing_li@apple.com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Eric Wong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ericwong@apple.com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 Chris Hartman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chartman@apple.com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65382" y="680911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051" y="1090950"/>
            <a:ext cx="7467600" cy="5203024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Jan,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09600" y="670719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9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154844"/>
            <a:ext cx="7620000" cy="3294104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Jan, 2016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2264909"/>
              </p:ext>
            </p:extLst>
          </p:nvPr>
        </p:nvGraphicFramePr>
        <p:xfrm>
          <a:off x="609600" y="4433182"/>
          <a:ext cx="7620000" cy="138124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Bo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Sun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ZTE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#9</a:t>
                      </a:r>
                      <a:r>
                        <a:rPr lang="en-US" sz="1200" b="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Wuxing</a:t>
                      </a:r>
                      <a:r>
                        <a:rPr lang="en-US" sz="1200" b="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duan</a:t>
                      </a:r>
                      <a:r>
                        <a:rPr lang="en-US" sz="1200" b="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Xifeng</a:t>
                      </a:r>
                      <a:r>
                        <a:rPr lang="en-US" sz="1200" b="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Rd, Xi’an, China</a:t>
                      </a:r>
                      <a:endParaRPr lang="en-US" sz="1200" b="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SubSub.bo1@zte.com.cn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lv.kaiying@zte.com.cn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Yao.ke5@zte.com.cn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3152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9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525" y="1219200"/>
            <a:ext cx="8153400" cy="4751484"/>
          </a:xfrm>
          <a:prstGeom prst="rect">
            <a:avLst/>
          </a:prstGeom>
        </p:spPr>
      </p:pic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Jan,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300"/>
              </a:spcBef>
            </a:pPr>
            <a:r>
              <a:rPr lang="en-US" dirty="0"/>
              <a:t>HE </a:t>
            </a:r>
            <a:r>
              <a:rPr lang="en-US" dirty="0" err="1"/>
              <a:t>TxBF</a:t>
            </a:r>
            <a:r>
              <a:rPr lang="en-US" dirty="0"/>
              <a:t> Feedback: assume we will reuse 11ac compressed FB format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Tone Grouping Ng: p</a:t>
            </a:r>
            <a:r>
              <a:rPr lang="en-US" dirty="0" smtClean="0"/>
              <a:t>ossible </a:t>
            </a:r>
            <a:r>
              <a:rPr lang="en-US" dirty="0"/>
              <a:t>values 2, 4, 8, 16…</a:t>
            </a:r>
          </a:p>
          <a:p>
            <a:pPr>
              <a:spcBef>
                <a:spcPts val="300"/>
              </a:spcBef>
            </a:pPr>
            <a:endParaRPr lang="en-US" dirty="0"/>
          </a:p>
          <a:p>
            <a:pPr>
              <a:spcBef>
                <a:spcPts val="300"/>
              </a:spcBef>
            </a:pPr>
            <a:r>
              <a:rPr lang="en-US" dirty="0"/>
              <a:t>In 11n/ac, </a:t>
            </a:r>
            <a:r>
              <a:rPr lang="en-US" dirty="0">
                <a:solidFill>
                  <a:srgbClr val="FF0000"/>
                </a:solidFill>
              </a:rPr>
              <a:t>smoothing is not recommended </a:t>
            </a:r>
            <a:r>
              <a:rPr lang="en-US" dirty="0"/>
              <a:t>for BF </a:t>
            </a:r>
            <a:r>
              <a:rPr lang="en-US" dirty="0" err="1"/>
              <a:t>pkt</a:t>
            </a:r>
            <a:r>
              <a:rPr lang="en-US" dirty="0"/>
              <a:t>, because the V matrix or its compression may break the phase continuity across tones (e.g. singular vectors are right-rotational invariant).</a:t>
            </a:r>
          </a:p>
          <a:p>
            <a:pPr>
              <a:spcBef>
                <a:spcPts val="300"/>
              </a:spcBef>
            </a:pPr>
            <a:endParaRPr lang="en-US" dirty="0"/>
          </a:p>
          <a:p>
            <a:pPr>
              <a:spcBef>
                <a:spcPts val="300"/>
              </a:spcBef>
            </a:pPr>
            <a:r>
              <a:rPr lang="en-US" dirty="0"/>
              <a:t>Now in 11ax, when </a:t>
            </a:r>
            <a:r>
              <a:rPr lang="en-US" dirty="0" smtClean="0"/>
              <a:t>1x or 2x </a:t>
            </a:r>
            <a:r>
              <a:rPr lang="en-US" dirty="0"/>
              <a:t>LTF is applied in steered BF packets, receiver has no choice but interpolate—a procedure similar to smoothing effect!</a:t>
            </a:r>
          </a:p>
          <a:p>
            <a:pPr lvl="1">
              <a:spcBef>
                <a:spcPts val="300"/>
              </a:spcBef>
            </a:pPr>
            <a:r>
              <a:rPr lang="en-US" sz="1600" dirty="0"/>
              <a:t>If </a:t>
            </a:r>
            <a:r>
              <a:rPr lang="en-US" sz="1600" dirty="0" err="1"/>
              <a:t>Beamformer</a:t>
            </a:r>
            <a:r>
              <a:rPr lang="en-US" sz="1600" dirty="0"/>
              <a:t> conducts steering arbitrarily tone-by-tone like 11n/ac, </a:t>
            </a:r>
            <a:r>
              <a:rPr lang="en-US" sz="1600" dirty="0" smtClean="0"/>
              <a:t>phase and/or amp </a:t>
            </a:r>
            <a:r>
              <a:rPr lang="en-US" sz="1600" dirty="0"/>
              <a:t>continuity will be broken and </a:t>
            </a:r>
            <a:r>
              <a:rPr lang="en-US" sz="1600" dirty="0" smtClean="0"/>
              <a:t>1x/2x </a:t>
            </a:r>
            <a:r>
              <a:rPr lang="en-US" sz="1600" dirty="0"/>
              <a:t>LTF performs badly!</a:t>
            </a:r>
          </a:p>
          <a:p>
            <a:pPr>
              <a:spcBef>
                <a:spcPts val="300"/>
              </a:spcBef>
            </a:pPr>
            <a:endParaRPr lang="en-US" dirty="0"/>
          </a:p>
          <a:p>
            <a:pPr>
              <a:spcBef>
                <a:spcPts val="300"/>
              </a:spcBef>
            </a:pPr>
            <a:r>
              <a:rPr lang="en-US" dirty="0"/>
              <a:t>This presentation discusses necessary approaches for the spec to ensure the interoperability for HE </a:t>
            </a:r>
            <a:r>
              <a:rPr lang="en-US" dirty="0" err="1"/>
              <a:t>TxBF</a:t>
            </a:r>
            <a:r>
              <a:rPr lang="en-US" dirty="0"/>
              <a:t> when </a:t>
            </a:r>
            <a:r>
              <a:rPr lang="en-US" dirty="0" smtClean="0"/>
              <a:t>1x or 2x </a:t>
            </a:r>
            <a:r>
              <a:rPr lang="en-US" dirty="0"/>
              <a:t>LTF is applied.</a:t>
            </a:r>
          </a:p>
        </p:txBody>
      </p:sp>
    </p:spTree>
    <p:extLst>
      <p:ext uri="{BB962C8B-B14F-4D97-AF65-F5344CB8AC3E}">
        <p14:creationId xmlns:p14="http://schemas.microsoft.com/office/powerpoint/2010/main" val="2318970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/>
        </p:nvSpPr>
        <p:spPr bwMode="auto">
          <a:xfrm>
            <a:off x="533400" y="9525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/>
        </p:nvSpPr>
        <p:spPr bwMode="auto">
          <a:xfrm>
            <a:off x="457200" y="17907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300"/>
              </a:spcBef>
            </a:pPr>
            <a:r>
              <a:rPr lang="en-US" b="0" dirty="0" smtClean="0"/>
              <a:t>If 1x or 2x HE-LTF is used in </a:t>
            </a:r>
            <a:r>
              <a:rPr lang="en-US" b="0" dirty="0" err="1" smtClean="0"/>
              <a:t>beamformed</a:t>
            </a:r>
            <a:r>
              <a:rPr lang="en-US" b="0" dirty="0" smtClean="0"/>
              <a:t> packets, prefer the </a:t>
            </a:r>
            <a:r>
              <a:rPr lang="en-US" b="0" dirty="0" err="1" smtClean="0"/>
              <a:t>beamformer</a:t>
            </a:r>
            <a:r>
              <a:rPr lang="en-US" b="0" dirty="0" smtClean="0"/>
              <a:t> also interpolate the Q matrix to guarantee the phase continuity!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This </a:t>
            </a:r>
            <a:r>
              <a:rPr lang="en-US" dirty="0" smtClean="0"/>
              <a:t>is necessary to </a:t>
            </a:r>
            <a:r>
              <a:rPr lang="en-US" dirty="0" smtClean="0"/>
              <a:t>be stressed </a:t>
            </a:r>
            <a:r>
              <a:rPr lang="en-US" dirty="0" smtClean="0"/>
              <a:t>by the spec to guarantee the interoperability!</a:t>
            </a:r>
          </a:p>
          <a:p>
            <a:pPr>
              <a:spcBef>
                <a:spcPts val="300"/>
              </a:spcBef>
            </a:pPr>
            <a:endParaRPr lang="en-US" dirty="0" smtClean="0"/>
          </a:p>
          <a:p>
            <a:pPr lvl="1">
              <a:spcBef>
                <a:spcPts val="300"/>
              </a:spcBef>
            </a:pPr>
            <a:endParaRPr lang="en-US" b="0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54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110344</TotalTime>
  <Words>717</Words>
  <Application>Microsoft Office PowerPoint</Application>
  <PresentationFormat>On-screen Show (4:3)</PresentationFormat>
  <Paragraphs>194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802-11-Submission</vt:lpstr>
      <vt:lpstr>Beamforming with HE-LTF Compression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Overview</vt:lpstr>
      <vt:lpstr>PowerPoint Presentation</vt:lpstr>
      <vt:lpstr>PowerPoint Presentation</vt:lpstr>
      <vt:lpstr>PowerPoint Presentation</vt:lpstr>
      <vt:lpstr>Conclusions</vt:lpstr>
      <vt:lpstr>Straw Poll #1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Hongyuan Zhang</cp:lastModifiedBy>
  <cp:revision>1827</cp:revision>
  <cp:lastPrinted>1998-02-10T13:28:06Z</cp:lastPrinted>
  <dcterms:created xsi:type="dcterms:W3CDTF">2007-05-21T21:00:37Z</dcterms:created>
  <dcterms:modified xsi:type="dcterms:W3CDTF">2016-01-18T02:47:23Z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