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0" r:id="rId2"/>
    <p:sldId id="476" r:id="rId3"/>
    <p:sldId id="473" r:id="rId4"/>
    <p:sldId id="477" r:id="rId5"/>
    <p:sldId id="474" r:id="rId6"/>
    <p:sldId id="478" r:id="rId7"/>
    <p:sldId id="475" r:id="rId8"/>
    <p:sldId id="554" r:id="rId9"/>
    <p:sldId id="555" r:id="rId10"/>
    <p:sldId id="556" r:id="rId11"/>
    <p:sldId id="557" r:id="rId12"/>
    <p:sldId id="558" r:id="rId13"/>
    <p:sldId id="559" r:id="rId14"/>
    <p:sldId id="560" r:id="rId15"/>
    <p:sldId id="491" r:id="rId16"/>
    <p:sldId id="546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 varScale="1">
        <p:scale>
          <a:sx n="91" d="100"/>
          <a:sy n="91" d="100"/>
        </p:scale>
        <p:origin x="7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802.11-16/0033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1x HE-LTF For UL-MUMIMO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1828800"/>
            <a:ext cx="7239000" cy="439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88913" y="701566"/>
            <a:ext cx="8305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b="0" kern="0" smtClean="0"/>
              <a:t>3x4, Actual residue CFO from receiving Trigger</a:t>
            </a:r>
            <a:endParaRPr lang="en-US" sz="2800" b="0" kern="0" dirty="0"/>
          </a:p>
        </p:txBody>
      </p:sp>
      <p:sp>
        <p:nvSpPr>
          <p:cNvPr id="10" name="TextBox 9"/>
          <p:cNvSpPr txBox="1"/>
          <p:nvPr/>
        </p:nvSpPr>
        <p:spPr>
          <a:xfrm>
            <a:off x="2133600" y="1677558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MCS7 </a:t>
            </a:r>
            <a:endParaRPr lang="en-US" sz="1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398018" y="1651364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MCS9 </a:t>
            </a:r>
            <a:endParaRPr lang="en-US" sz="1800" b="1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36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21336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97439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305800" cy="762000"/>
          </a:xfrm>
        </p:spPr>
        <p:txBody>
          <a:bodyPr/>
          <a:lstStyle/>
          <a:p>
            <a:r>
              <a:rPr lang="en-US" sz="2800" b="0" dirty="0" smtClean="0"/>
              <a:t>3x4, Fixed residue CFO +-400Hz</a:t>
            </a:r>
            <a:endParaRPr lang="en-US" sz="2800" b="0" dirty="0"/>
          </a:p>
        </p:txBody>
      </p:sp>
      <p:sp>
        <p:nvSpPr>
          <p:cNvPr id="8" name="TextBox 7"/>
          <p:cNvSpPr txBox="1"/>
          <p:nvPr/>
        </p:nvSpPr>
        <p:spPr>
          <a:xfrm>
            <a:off x="2133600" y="1677558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MCS7 </a:t>
            </a:r>
            <a:endParaRPr lang="en-US" sz="1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398018" y="1651364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MCS9 </a:t>
            </a:r>
            <a:endParaRPr lang="en-US" sz="1800" b="1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2966" y="21336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0434" y="21336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06177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305800" cy="762000"/>
          </a:xfrm>
        </p:spPr>
        <p:txBody>
          <a:bodyPr/>
          <a:lstStyle/>
          <a:p>
            <a:r>
              <a:rPr lang="en-US" sz="2800" b="0" dirty="0" smtClean="0"/>
              <a:t>6x8, Actual residue CFO from receiving Trigger</a:t>
            </a:r>
            <a:endParaRPr lang="en-US" sz="2800" b="0" dirty="0"/>
          </a:p>
        </p:txBody>
      </p:sp>
      <p:sp>
        <p:nvSpPr>
          <p:cNvPr id="8" name="TextBox 7"/>
          <p:cNvSpPr txBox="1"/>
          <p:nvPr/>
        </p:nvSpPr>
        <p:spPr>
          <a:xfrm>
            <a:off x="2133600" y="1677558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MCS7 </a:t>
            </a:r>
            <a:endParaRPr lang="en-US" sz="1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398018" y="1651364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MCS9 </a:t>
            </a:r>
            <a:endParaRPr lang="en-US" sz="1800" b="1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633" y="21336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21336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771485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305800" cy="762000"/>
          </a:xfrm>
        </p:spPr>
        <p:txBody>
          <a:bodyPr/>
          <a:lstStyle/>
          <a:p>
            <a:r>
              <a:rPr lang="en-US" sz="2800" b="0" dirty="0" smtClean="0"/>
              <a:t>6x8, Fixed residue CFO +-400Hz</a:t>
            </a:r>
            <a:endParaRPr lang="en-US" sz="2800" b="0" dirty="0"/>
          </a:p>
        </p:txBody>
      </p:sp>
      <p:sp>
        <p:nvSpPr>
          <p:cNvPr id="8" name="TextBox 7"/>
          <p:cNvSpPr txBox="1"/>
          <p:nvPr/>
        </p:nvSpPr>
        <p:spPr>
          <a:xfrm>
            <a:off x="2133600" y="1677558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MCS7 </a:t>
            </a:r>
            <a:endParaRPr lang="en-US" sz="1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398018" y="1651364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MCS9 </a:t>
            </a:r>
            <a:endParaRPr lang="en-US" sz="1800" b="1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4200" y="2133600"/>
            <a:ext cx="4902200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33" y="2133600"/>
            <a:ext cx="4902200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19858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0566" y="1143000"/>
            <a:ext cx="8153400" cy="4114800"/>
          </a:xfrm>
        </p:spPr>
        <p:txBody>
          <a:bodyPr/>
          <a:lstStyle/>
          <a:p>
            <a:r>
              <a:rPr lang="en-US" sz="1800" b="0" dirty="0" smtClean="0"/>
              <a:t>Based on the UL-MUMIMO sims, 1xLTF is more robust against per-user residue CFO.</a:t>
            </a:r>
          </a:p>
          <a:p>
            <a:pPr lvl="1"/>
            <a:r>
              <a:rPr lang="en-US" sz="1600" b="0" dirty="0" smtClean="0"/>
              <a:t>At high SNR, even without doing any </a:t>
            </a:r>
            <a:r>
              <a:rPr lang="en-US" sz="1600" dirty="0" smtClean="0"/>
              <a:t>phase compensation on HELTFs, it still p</a:t>
            </a:r>
            <a:r>
              <a:rPr lang="en-US" sz="1600" b="0" dirty="0" smtClean="0"/>
              <a:t>erforms better than 2xLTF with complex CFO estimation and compensation!</a:t>
            </a:r>
          </a:p>
          <a:p>
            <a:r>
              <a:rPr lang="en-US" sz="1800" b="0" dirty="0" smtClean="0"/>
              <a:t>Besides better performance, 1xLTF brings less overhead (for 6SS, saves 19.2 </a:t>
            </a:r>
            <a:r>
              <a:rPr lang="en-US" sz="1800" b="0" i="1" dirty="0" smtClean="0"/>
              <a:t>us</a:t>
            </a:r>
            <a:r>
              <a:rPr lang="en-US" sz="1800" b="0" dirty="0" smtClean="0"/>
              <a:t>!), and simpler AP implementation (no phase comp on CE).</a:t>
            </a:r>
          </a:p>
          <a:p>
            <a:pPr lvl="1"/>
            <a:r>
              <a:rPr lang="en-US" sz="1600" b="0" dirty="0" smtClean="0"/>
              <a:t>A good “bail-out” solution for the AP.</a:t>
            </a:r>
          </a:p>
          <a:p>
            <a:pPr lvl="1"/>
            <a:endParaRPr lang="en-US" sz="1400" b="0" dirty="0" smtClean="0"/>
          </a:p>
          <a:p>
            <a:r>
              <a:rPr lang="en-US" sz="1800" b="0" dirty="0" smtClean="0"/>
              <a:t>For 1xLTF, multi-stream pilots have better performance than single stream pilots:</a:t>
            </a:r>
          </a:p>
          <a:p>
            <a:pPr lvl="1"/>
            <a:r>
              <a:rPr lang="en-US" sz="1600" dirty="0" smtClean="0"/>
              <a:t>Better Interpolation</a:t>
            </a:r>
          </a:p>
          <a:p>
            <a:pPr lvl="1"/>
            <a:r>
              <a:rPr lang="en-US" sz="1600" b="0" dirty="0" smtClean="0"/>
              <a:t>Better phase tracking during the data portion.</a:t>
            </a:r>
          </a:p>
          <a:p>
            <a:endParaRPr lang="en-US" sz="1800" b="0" dirty="0"/>
          </a:p>
          <a:p>
            <a:r>
              <a:rPr lang="en-US" sz="1800" b="0" dirty="0" smtClean="0"/>
              <a:t>Propose to allow 1xLTF for full-BW UL-MUMIMO, and it should be only combined with GI=1.6us, as well as Multi-stream pilot.</a:t>
            </a:r>
          </a:p>
          <a:p>
            <a:pPr lvl="1"/>
            <a:r>
              <a:rPr lang="en-US" sz="1600" dirty="0" smtClean="0"/>
              <a:t>No need to use additional combination of the “LTF+GI size” field in SIGA, since this is for UL-MUMIMO.</a:t>
            </a:r>
          </a:p>
          <a:p>
            <a:pPr lvl="1"/>
            <a:r>
              <a:rPr lang="en-US" sz="1600" b="0" dirty="0" smtClean="0"/>
              <a:t>1xLTF is meaningful mainly for high MCS, therefore low range and GI=1.6us should be sufficient.</a:t>
            </a: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2530632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01000" cy="1676400"/>
          </a:xfrm>
        </p:spPr>
        <p:txBody>
          <a:bodyPr/>
          <a:lstStyle/>
          <a:p>
            <a:pPr marL="0" indent="0"/>
            <a:r>
              <a:rPr lang="en-US" b="0" dirty="0" smtClean="0"/>
              <a:t>   </a:t>
            </a:r>
            <a:r>
              <a:rPr lang="en-US" sz="2400" b="0" dirty="0" smtClean="0"/>
              <a:t>Do you agree to add the following text in SFD?</a:t>
            </a:r>
          </a:p>
          <a:p>
            <a:pPr lvl="1"/>
            <a:r>
              <a:rPr lang="en-US" sz="2000" dirty="0" smtClean="0"/>
              <a:t> </a:t>
            </a:r>
            <a:r>
              <a:rPr lang="en-US" sz="2000" dirty="0"/>
              <a:t>11ax </a:t>
            </a:r>
            <a:r>
              <a:rPr lang="en-US" sz="2000" dirty="0" smtClean="0"/>
              <a:t>allows </a:t>
            </a:r>
            <a:r>
              <a:rPr lang="en-US" sz="2000" dirty="0"/>
              <a:t>1xLTF as an optional mode in the following cases:</a:t>
            </a:r>
          </a:p>
          <a:p>
            <a:pPr lvl="2"/>
            <a:r>
              <a:rPr lang="en-US" sz="1800" dirty="0"/>
              <a:t>SU, with GI = 0.8us only</a:t>
            </a:r>
          </a:p>
          <a:p>
            <a:pPr lvl="2"/>
            <a:r>
              <a:rPr lang="en-US" sz="1800" dirty="0"/>
              <a:t>Full-BW UL-MUMIMO, with GI=1.6us only?</a:t>
            </a:r>
          </a:p>
          <a:p>
            <a:pPr lvl="2"/>
            <a:r>
              <a:rPr lang="en-US" sz="1800" dirty="0"/>
              <a:t>Full BW DL-MUMIMO, with GI=0.8us TBD</a:t>
            </a:r>
          </a:p>
          <a:p>
            <a:pPr marL="0" indent="0">
              <a:buNone/>
            </a:pPr>
            <a:endParaRPr lang="en-US" dirty="0" smtClean="0"/>
          </a:p>
          <a:p>
            <a:pPr marL="400050" lvl="1" indent="0"/>
            <a:endParaRPr lang="en-US" b="0" dirty="0" smtClean="0"/>
          </a:p>
          <a:p>
            <a:endParaRPr lang="en-US" b="0" dirty="0" smtClean="0"/>
          </a:p>
          <a:p>
            <a:pPr lvl="1"/>
            <a:endParaRPr lang="en-US" sz="1800" dirty="0" smtClean="0"/>
          </a:p>
          <a:p>
            <a:pPr lvl="1"/>
            <a:endParaRPr lang="en-US" sz="1600" b="0" dirty="0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 </a:t>
            </a:r>
            <a:r>
              <a:rPr lang="en-US" dirty="0" smtClean="0"/>
              <a:t>11-15-1322-00-00ax-channel-estimation-enhancement-and-transmission-efficiency-improvement-using-beam-change-indication-and-1x-he-ltf</a:t>
            </a:r>
          </a:p>
          <a:p>
            <a:pPr>
              <a:buNone/>
            </a:pPr>
            <a:r>
              <a:rPr lang="en-US" dirty="0"/>
              <a:t>[2] 11-16-yyyy-00-00ax Single Stream Pilots in UL MU MIMO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896817"/>
              </p:ext>
            </p:extLst>
          </p:nvPr>
        </p:nvGraphicFramePr>
        <p:xfrm>
          <a:off x="685800" y="1317848"/>
          <a:ext cx="7239000" cy="47616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11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19200"/>
            <a:ext cx="7772400" cy="4744692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5634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780853"/>
              </p:ext>
            </p:extLst>
          </p:nvPr>
        </p:nvGraphicFramePr>
        <p:xfrm>
          <a:off x="685800" y="1192390"/>
          <a:ext cx="7239000" cy="50218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5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Joonsuk Kim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Aon 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65382" y="680911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051" y="1090950"/>
            <a:ext cx="7467600" cy="5203024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09600" y="670719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9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154844"/>
            <a:ext cx="7620000" cy="3294104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724616"/>
              </p:ext>
            </p:extLst>
          </p:nvPr>
        </p:nvGraphicFramePr>
        <p:xfrm>
          <a:off x="609600" y="4433182"/>
          <a:ext cx="7620000" cy="13812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Sun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SubSub.bo1@zte.com.cn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9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25" y="1219200"/>
            <a:ext cx="8153400" cy="4751484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>
            <a:normAutofit/>
          </a:bodyPr>
          <a:lstStyle/>
          <a:p>
            <a:r>
              <a:rPr lang="en-US" b="0" dirty="0" smtClean="0"/>
              <a:t>In SFD we added 1x HE-LTF + 0.8us GI as one optional mode for HE PPDU.</a:t>
            </a:r>
          </a:p>
          <a:p>
            <a:pPr lvl="1"/>
            <a:r>
              <a:rPr lang="en-US" b="0" dirty="0" smtClean="0"/>
              <a:t>The usage of 1x LTF is not defined. </a:t>
            </a:r>
          </a:p>
          <a:p>
            <a:pPr lvl="1"/>
            <a:r>
              <a:rPr lang="en-US" dirty="0" smtClean="0"/>
              <a:t>Preferably not used for OFDMA cases.</a:t>
            </a:r>
            <a:endParaRPr lang="en-US" b="0" dirty="0" smtClean="0"/>
          </a:p>
          <a:p>
            <a:endParaRPr lang="en-US" b="0" dirty="0" smtClean="0"/>
          </a:p>
          <a:p>
            <a:r>
              <a:rPr lang="en-US" b="0" dirty="0" smtClean="0"/>
              <a:t>In [1] we focused on SU PPDU case for 1x HE-LTF, i</a:t>
            </a:r>
            <a:r>
              <a:rPr lang="en-US" dirty="0" smtClean="0"/>
              <a:t>n this presentation we focus on 1x HE-LTF+1.6usGI used for full-BW UL-MUMIMO.</a:t>
            </a:r>
          </a:p>
          <a:p>
            <a:endParaRPr lang="en-US" b="0" dirty="0"/>
          </a:p>
          <a:p>
            <a:r>
              <a:rPr lang="en-US" b="0" dirty="0" smtClean="0"/>
              <a:t>We show that 1x HE-LTF </a:t>
            </a:r>
            <a:r>
              <a:rPr lang="en-US" dirty="0" smtClean="0"/>
              <a:t>performs robustly for UL-MUMIMO, due to its advantage over residue CFO transmitted from different users.</a:t>
            </a:r>
          </a:p>
          <a:p>
            <a:pPr lvl="1"/>
            <a:r>
              <a:rPr lang="en-US" b="0" dirty="0" smtClean="0"/>
              <a:t>In a typical high SNR/MCS case, good performance can be achieved without conducting any phase compensation during HE-LTFs.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318970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38778" y="685800"/>
            <a:ext cx="7772400" cy="457200"/>
          </a:xfrm>
        </p:spPr>
        <p:txBody>
          <a:bodyPr/>
          <a:lstStyle/>
          <a:p>
            <a:r>
              <a:rPr lang="en-US" dirty="0" smtClean="0"/>
              <a:t>UL-MUMIMO Simulations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68288" y="1219200"/>
            <a:ext cx="8153400" cy="4114800"/>
          </a:xfrm>
        </p:spPr>
        <p:txBody>
          <a:bodyPr/>
          <a:lstStyle/>
          <a:p>
            <a:r>
              <a:rPr lang="en-US" sz="2000" b="0" dirty="0" smtClean="0"/>
              <a:t>20MHz HE UL-MUMIMO.</a:t>
            </a:r>
          </a:p>
          <a:p>
            <a:r>
              <a:rPr lang="en-US" sz="2000" b="0" dirty="0" smtClean="0"/>
              <a:t>D-NLOS channel, GI=1.6us.</a:t>
            </a:r>
          </a:p>
          <a:p>
            <a:r>
              <a:rPr lang="en-US" sz="2000" b="0" dirty="0" smtClean="0"/>
              <a:t>3x4 and 6x8 configurations (3 users and 6 users respectively, each with single stream), MCS7 or 9 (high SNR regime).</a:t>
            </a:r>
          </a:p>
          <a:p>
            <a:r>
              <a:rPr lang="en-US" sz="2000" b="0" dirty="0" smtClean="0"/>
              <a:t>Global per-stream CSD—11ac value.</a:t>
            </a:r>
          </a:p>
          <a:p>
            <a:r>
              <a:rPr lang="en-US" sz="2000" b="0" dirty="0" smtClean="0"/>
              <a:t>Impairments:</a:t>
            </a:r>
          </a:p>
          <a:p>
            <a:pPr lvl="1"/>
            <a:r>
              <a:rPr lang="en-US" sz="1800" b="0" dirty="0" smtClean="0"/>
              <a:t>Per-user Timing Offset uniformly distributed in [-400, 400] ns.</a:t>
            </a:r>
          </a:p>
          <a:p>
            <a:pPr lvl="1"/>
            <a:r>
              <a:rPr lang="en-US" sz="1800" b="0" dirty="0"/>
              <a:t>Fixed  CFO +-</a:t>
            </a:r>
            <a:r>
              <a:rPr lang="en-US" sz="1800" b="0" dirty="0" smtClean="0"/>
              <a:t>400Hz (a bad case), </a:t>
            </a:r>
            <a:r>
              <a:rPr lang="en-US" sz="1800" b="0" dirty="0"/>
              <a:t>or actual CFO based on Trigger </a:t>
            </a:r>
            <a:r>
              <a:rPr lang="en-US" sz="1800" b="0" dirty="0" smtClean="0"/>
              <a:t>Frame (normal case).</a:t>
            </a:r>
            <a:endParaRPr lang="en-US" sz="1800" b="0" dirty="0"/>
          </a:p>
          <a:p>
            <a:pPr lvl="1"/>
            <a:r>
              <a:rPr lang="en-US" sz="1800" b="0" dirty="0" smtClean="0"/>
              <a:t>All other impairments ON: PN, PA, IQ.</a:t>
            </a:r>
          </a:p>
          <a:p>
            <a:r>
              <a:rPr lang="en-US" sz="2000" b="0" dirty="0" smtClean="0"/>
              <a:t>Per-user P-matrix masking for 2x HE-LTF as in current SFD. </a:t>
            </a:r>
          </a:p>
          <a:p>
            <a:pPr marL="685800" lvl="2" indent="-342900"/>
            <a:r>
              <a:rPr lang="en-US" sz="1600" dirty="0"/>
              <a:t>Phase Estimation using P-mat mask during 2x LTF.</a:t>
            </a:r>
          </a:p>
          <a:p>
            <a:r>
              <a:rPr lang="en-US" sz="2000" b="0" dirty="0" smtClean="0"/>
              <a:t>For 1x HE-LTF, we try either multi-stream pilot or single-stream pilot.</a:t>
            </a:r>
          </a:p>
          <a:p>
            <a:pPr lvl="1"/>
            <a:r>
              <a:rPr lang="en-US" sz="1800" b="0" dirty="0" smtClean="0"/>
              <a:t>For MS pilot, </a:t>
            </a:r>
            <a:r>
              <a:rPr lang="en-US" sz="1800" b="0" dirty="0" smtClean="0">
                <a:solidFill>
                  <a:srgbClr val="FF0000"/>
                </a:solidFill>
              </a:rPr>
              <a:t>no phase compensation in CE</a:t>
            </a:r>
            <a:r>
              <a:rPr lang="en-US" sz="1800" b="0" dirty="0" smtClean="0"/>
              <a:t>.</a:t>
            </a:r>
          </a:p>
          <a:p>
            <a:pPr lvl="1"/>
            <a:r>
              <a:rPr lang="en-US" sz="1800" dirty="0" smtClean="0"/>
              <a:t>For SS pilot</a:t>
            </a:r>
            <a:r>
              <a:rPr lang="en-US" sz="1800" b="0" dirty="0" smtClean="0"/>
              <a:t>, conduct phase compensation in CE using the single SS </a:t>
            </a:r>
            <a:r>
              <a:rPr lang="en-US" sz="1800" b="0" dirty="0" smtClean="0"/>
              <a:t>pilots [2].</a:t>
            </a:r>
            <a:endParaRPr lang="en-US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369913221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111417</TotalTime>
  <Words>955</Words>
  <Application>Microsoft Office PowerPoint</Application>
  <PresentationFormat>On-screen Show (4:3)</PresentationFormat>
  <Paragraphs>230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802-11-Submission</vt:lpstr>
      <vt:lpstr>1x HE-LTF For UL-MUMIMO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Overview</vt:lpstr>
      <vt:lpstr>UL-MUMIMO Simulations</vt:lpstr>
      <vt:lpstr>PowerPoint Presentation</vt:lpstr>
      <vt:lpstr>3x4, Fixed residue CFO +-400Hz</vt:lpstr>
      <vt:lpstr>6x8, Actual residue CFO from receiving Trigger</vt:lpstr>
      <vt:lpstr>6x8, Fixed residue CFO +-400Hz</vt:lpstr>
      <vt:lpstr>Conclusions</vt:lpstr>
      <vt:lpstr>Straw Poll #1</vt:lpstr>
      <vt:lpstr>References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 Zhang</cp:lastModifiedBy>
  <cp:revision>1824</cp:revision>
  <cp:lastPrinted>1998-02-10T13:28:06Z</cp:lastPrinted>
  <dcterms:created xsi:type="dcterms:W3CDTF">2007-05-21T21:00:37Z</dcterms:created>
  <dcterms:modified xsi:type="dcterms:W3CDTF">2016-01-18T02:47:30Z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