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515" r:id="rId3"/>
    <p:sldId id="497" r:id="rId4"/>
    <p:sldId id="491" r:id="rId5"/>
    <p:sldId id="496" r:id="rId6"/>
    <p:sldId id="493" r:id="rId7"/>
    <p:sldId id="494" r:id="rId8"/>
    <p:sldId id="516" r:id="rId9"/>
    <p:sldId id="517" r:id="rId10"/>
    <p:sldId id="519" r:id="rId11"/>
    <p:sldId id="520" r:id="rId12"/>
    <p:sldId id="521" r:id="rId13"/>
    <p:sldId id="522" r:id="rId14"/>
    <p:sldId id="523" r:id="rId15"/>
    <p:sldId id="526" r:id="rId16"/>
    <p:sldId id="527" r:id="rId17"/>
    <p:sldId id="529" r:id="rId18"/>
    <p:sldId id="530" r:id="rId19"/>
    <p:sldId id="531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7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587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8282" y="6475413"/>
            <a:ext cx="1645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 smtClean="0"/>
              <a:t>UL MU Carrier Sensing (CS)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9278415"/>
              </p:ext>
            </p:extLst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8364" y="587991"/>
            <a:ext cx="8458200" cy="533400"/>
          </a:xfrm>
        </p:spPr>
        <p:txBody>
          <a:bodyPr/>
          <a:lstStyle/>
          <a:p>
            <a:r>
              <a:rPr lang="en-US" sz="2800" dirty="0" smtClean="0"/>
              <a:t>When To Sense the Channel?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01304" y="1173707"/>
            <a:ext cx="8763000" cy="3493827"/>
          </a:xfrm>
        </p:spPr>
        <p:txBody>
          <a:bodyPr>
            <a:normAutofit fontScale="92500" lnSpcReduction="20000"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900" b="0" dirty="0" smtClean="0"/>
              <a:t>When to sense the channel if CS is required before UL MU transmission in responses to a trigger frame?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800" b="0" dirty="0" smtClean="0"/>
              <a:t>Two  places as shown in the diagram below:</a:t>
            </a:r>
          </a:p>
          <a:p>
            <a:pPr marL="682625" lvl="2" indent="-2190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b="0" dirty="0" smtClean="0"/>
              <a:t>before trigger frame:</a:t>
            </a:r>
          </a:p>
          <a:p>
            <a:pPr marL="914400" lvl="3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dirty="0" smtClean="0"/>
              <a:t>Similar to </a:t>
            </a:r>
            <a:r>
              <a:rPr lang="en-US" sz="1800" dirty="0" smtClean="0"/>
              <a:t>the 11ac  procedure required for RTS operation with dynamic BW</a:t>
            </a:r>
            <a:r>
              <a:rPr lang="en-US" sz="1700" dirty="0" smtClean="0"/>
              <a:t>;</a:t>
            </a:r>
            <a:endParaRPr lang="en-US" sz="1700" b="0" dirty="0" smtClean="0"/>
          </a:p>
          <a:p>
            <a:pPr marL="914400" lvl="3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b="0" dirty="0" smtClean="0"/>
              <a:t> but </a:t>
            </a:r>
            <a:r>
              <a:rPr lang="en-US" sz="1700" dirty="0" smtClean="0"/>
              <a:t>not applicable to cascading OFDMA transmission</a:t>
            </a:r>
            <a:r>
              <a:rPr lang="en-US" sz="1700" b="0" dirty="0" smtClean="0"/>
              <a:t>.</a:t>
            </a:r>
          </a:p>
          <a:p>
            <a:pPr marL="682625" lvl="2" indent="-2190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dirty="0" smtClean="0"/>
              <a:t>after trigger frame:</a:t>
            </a:r>
          </a:p>
          <a:p>
            <a:pPr marL="914400" lvl="3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dirty="0" smtClean="0"/>
              <a:t>applicable to cascading OFDMA transmission.</a:t>
            </a:r>
          </a:p>
          <a:p>
            <a:pPr marL="914400" lvl="3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700" dirty="0" smtClean="0"/>
              <a:t>But IFS requirement needs to be addressed. </a:t>
            </a:r>
            <a:endParaRPr lang="en-US" b="0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900" b="0" dirty="0" smtClean="0"/>
              <a:t>Recommend to conduct Carrier Sense (CS) after trigger frame, as a unified solution.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873160" y="5426168"/>
            <a:ext cx="1371600" cy="66784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1339760" y="5426168"/>
            <a:ext cx="381000" cy="6678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30160" y="6111968"/>
            <a:ext cx="3657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2177960" y="6264368"/>
            <a:ext cx="4860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806360" y="5502368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2" name="Group 12"/>
          <p:cNvGrpSpPr/>
          <p:nvPr/>
        </p:nvGrpSpPr>
        <p:grpSpPr>
          <a:xfrm>
            <a:off x="958760" y="5883368"/>
            <a:ext cx="381000" cy="228600"/>
            <a:chOff x="1263427" y="5973284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577760" y="5121368"/>
            <a:ext cx="762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339760" y="618816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778160" y="618816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1339760" y="519533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2330360" y="5197568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339760" y="6264368"/>
            <a:ext cx="2438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3397160" y="5197568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3397160" y="5426168"/>
            <a:ext cx="381000" cy="6678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6902360" y="5426168"/>
            <a:ext cx="1295400" cy="66784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Rectangle 47"/>
          <p:cNvSpPr>
            <a:spLocks noChangeArrowheads="1"/>
          </p:cNvSpPr>
          <p:nvPr/>
        </p:nvSpPr>
        <p:spPr bwMode="auto">
          <a:xfrm>
            <a:off x="5606960" y="5426168"/>
            <a:ext cx="1143000" cy="6678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 + DL MU Data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4997360" y="6111968"/>
            <a:ext cx="396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873530" y="6264368"/>
            <a:ext cx="4860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5073560" y="5502368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3" name="Group 31"/>
          <p:cNvGrpSpPr/>
          <p:nvPr/>
        </p:nvGrpSpPr>
        <p:grpSpPr>
          <a:xfrm>
            <a:off x="5225960" y="5883368"/>
            <a:ext cx="381000" cy="228600"/>
            <a:chOff x="1263427" y="5973284"/>
            <a:chExt cx="381000" cy="228600"/>
          </a:xfrm>
        </p:grpSpPr>
        <p:cxnSp>
          <p:nvCxnSpPr>
            <p:cNvPr id="33" name="Straight Connector 32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4844960" y="5121368"/>
            <a:ext cx="762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5606960" y="618816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8731160" y="6188168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987960" y="5197568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7283360" y="5197568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5606960" y="6264368"/>
            <a:ext cx="3124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8350160" y="5197568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45" name="Rectangle 47"/>
          <p:cNvSpPr>
            <a:spLocks noChangeArrowheads="1"/>
          </p:cNvSpPr>
          <p:nvPr/>
        </p:nvSpPr>
        <p:spPr bwMode="auto">
          <a:xfrm>
            <a:off x="8350160" y="5426168"/>
            <a:ext cx="381000" cy="6678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" name="Down Arrow 45"/>
          <p:cNvSpPr/>
          <p:nvPr/>
        </p:nvSpPr>
        <p:spPr bwMode="auto">
          <a:xfrm>
            <a:off x="1201003" y="5117910"/>
            <a:ext cx="150125" cy="341194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Down Arrow 46"/>
          <p:cNvSpPr/>
          <p:nvPr/>
        </p:nvSpPr>
        <p:spPr bwMode="auto">
          <a:xfrm>
            <a:off x="1640006" y="5120185"/>
            <a:ext cx="150125" cy="341194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>
            <a:off x="6689679" y="5120185"/>
            <a:ext cx="150125" cy="341194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1036098" y="4817706"/>
            <a:ext cx="9396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dirty="0" smtClean="0"/>
              <a:t>CS Detection</a:t>
            </a:r>
            <a:endParaRPr lang="en-US" sz="1100" b="0" i="1" dirty="0"/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6565716" y="4847276"/>
            <a:ext cx="9396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dirty="0" smtClean="0"/>
              <a:t>CS Detection</a:t>
            </a:r>
            <a:endParaRPr lang="en-US" sz="1100" b="0" i="1" dirty="0"/>
          </a:p>
        </p:txBody>
      </p: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US" sz="2400" dirty="0" smtClean="0"/>
              <a:t>Which channel to sense? (1)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4024" y="1066799"/>
            <a:ext cx="8146576" cy="2819401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First, what’s the baseline carrier sense (CS) when channel bandwidth is greater than 20MHz?</a:t>
            </a:r>
          </a:p>
          <a:p>
            <a:pPr lvl="1"/>
            <a:r>
              <a:rPr lang="en-US" dirty="0" smtClean="0"/>
              <a:t>Virtual CS (NAV): based on Primary Channel;</a:t>
            </a:r>
          </a:p>
          <a:p>
            <a:pPr lvl="1"/>
            <a:r>
              <a:rPr lang="en-US" dirty="0" smtClean="0"/>
              <a:t>Physical CS (CCA detection):</a:t>
            </a:r>
          </a:p>
          <a:p>
            <a:pPr lvl="2"/>
            <a:r>
              <a:rPr lang="en-US" dirty="0" smtClean="0"/>
              <a:t>The PHY entity reports to the MAC entity whether the wireless medium is busy through the following channel list: </a:t>
            </a:r>
          </a:p>
          <a:p>
            <a:pPr lvl="3"/>
            <a:r>
              <a:rPr lang="en-US" dirty="0" smtClean="0"/>
              <a:t>primary 20MHz, secondary 20MHz, secondary 40MHz, secondary 80MHz.</a:t>
            </a:r>
          </a:p>
          <a:p>
            <a:pPr lvl="2"/>
            <a:r>
              <a:rPr lang="en-US" b="0" dirty="0" smtClean="0"/>
              <a:t>The MAC entity doesn’t know the busy/idle state of each 20MHz channel.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7055821" cy="208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US" sz="2800" dirty="0" smtClean="0"/>
              <a:t>Which channel to sense? (2)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023581"/>
            <a:ext cx="8610600" cy="3521123"/>
          </a:xfrm>
        </p:spPr>
        <p:txBody>
          <a:bodyPr>
            <a:normAutofit fontScale="77500" lnSpcReduction="20000"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2100" b="0" dirty="0" smtClean="0"/>
              <a:t>What about 11ax channel sensing, particularly with OFDMA?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1800" dirty="0" smtClean="0"/>
              <a:t>For simplicity, the minimum channel size for carrier sense is 20MHz; e.g., STA1 needs to sense Ch1, even its UL OFDAM allocation is only part of Ch1;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1800" dirty="0" smtClean="0"/>
              <a:t>A STA really cares the channel status of its allocated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, i.e.,  a 20MHz channel or multiple of adjacent 20MHz channels where its UL OFDAM allocation is located;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smtClean="0"/>
              <a:t>STA0 and STA1 care the status of Ch1;   </a:t>
            </a:r>
          </a:p>
          <a:p>
            <a:pPr marL="1023938" lvl="2" indent="-287338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1600" dirty="0" smtClean="0">
                <a:sym typeface="Wingdings" pitchFamily="2" charset="2"/>
              </a:rPr>
              <a:t>a single 20MHz channel,  i.e., the Secondary20</a:t>
            </a:r>
            <a:endParaRPr lang="en-US" sz="1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smtClean="0"/>
              <a:t>STA2 cares the status of Ch2+Ch3;   </a:t>
            </a:r>
          </a:p>
          <a:p>
            <a:pPr marL="1023938" lvl="2" indent="-287338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1600" dirty="0" smtClean="0">
                <a:sym typeface="Wingdings" pitchFamily="2" charset="2"/>
              </a:rPr>
              <a:t>a combination of two adjacent 20MHz channel, i.e., primary20 + party of Secondary40</a:t>
            </a:r>
          </a:p>
          <a:p>
            <a:pPr marL="1023938" lvl="2" indent="-287338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1600" dirty="0" smtClean="0">
                <a:sym typeface="Wingdings" pitchFamily="2" charset="2"/>
              </a:rPr>
              <a:t>sensing either per 20MHz or one 40MHz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smtClean="0"/>
              <a:t>STA3 cares the status of Ch4</a:t>
            </a:r>
            <a:endParaRPr lang="en-US" sz="1800" dirty="0" smtClean="0">
              <a:sym typeface="Wingdings" pitchFamily="2" charset="2"/>
            </a:endParaRPr>
          </a:p>
          <a:p>
            <a:pPr marL="1023938" lvl="2" indent="-287338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Courier New" pitchFamily="49" charset="0"/>
              <a:buChar char="o"/>
            </a:pPr>
            <a:r>
              <a:rPr lang="en-US" sz="1600" dirty="0" smtClean="0">
                <a:sym typeface="Wingdings" pitchFamily="2" charset="2"/>
              </a:rPr>
              <a:t>a single 20MHz channel, part of the Secondary40</a:t>
            </a: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grpSp>
        <p:nvGrpSpPr>
          <p:cNvPr id="2" name="Group 155"/>
          <p:cNvGrpSpPr/>
          <p:nvPr/>
        </p:nvGrpSpPr>
        <p:grpSpPr>
          <a:xfrm>
            <a:off x="5849723" y="4567498"/>
            <a:ext cx="2604853" cy="1745501"/>
            <a:chOff x="5849723" y="4335482"/>
            <a:chExt cx="2604853" cy="1745501"/>
          </a:xfrm>
        </p:grpSpPr>
        <p:sp>
          <p:nvSpPr>
            <p:cNvPr id="118" name="Oval 117"/>
            <p:cNvSpPr/>
            <p:nvPr/>
          </p:nvSpPr>
          <p:spPr bwMode="auto">
            <a:xfrm>
              <a:off x="6576097" y="4337458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Isosceles Triangle 118"/>
            <p:cNvSpPr/>
            <p:nvPr/>
          </p:nvSpPr>
          <p:spPr bwMode="auto">
            <a:xfrm>
              <a:off x="7372119" y="4969407"/>
              <a:ext cx="225631" cy="359229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6654674" y="5030884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1" name="Straight Arrow Connector 120"/>
            <p:cNvCxnSpPr/>
            <p:nvPr/>
          </p:nvCxnSpPr>
          <p:spPr bwMode="auto">
            <a:xfrm flipH="1">
              <a:off x="6879762" y="5031012"/>
              <a:ext cx="51929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6960358" y="5190220"/>
              <a:ext cx="464434" cy="232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5849723" y="4335482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6288564" y="5132194"/>
              <a:ext cx="142274" cy="11746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6" name="Straight Arrow Connector 125"/>
            <p:cNvCxnSpPr/>
            <p:nvPr/>
          </p:nvCxnSpPr>
          <p:spPr bwMode="auto">
            <a:xfrm flipV="1">
              <a:off x="6077708" y="5277480"/>
              <a:ext cx="210856" cy="14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7" name="Oval 126"/>
            <p:cNvSpPr/>
            <p:nvPr/>
          </p:nvSpPr>
          <p:spPr bwMode="auto">
            <a:xfrm>
              <a:off x="7724936" y="5641790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8" name="Straight Arrow Connector 127"/>
            <p:cNvCxnSpPr>
              <a:endCxn id="127" idx="0"/>
            </p:cNvCxnSpPr>
            <p:nvPr/>
          </p:nvCxnSpPr>
          <p:spPr bwMode="auto">
            <a:xfrm>
              <a:off x="7601803" y="5418161"/>
              <a:ext cx="241886" cy="2236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9" name="Straight Arrow Connector 128"/>
            <p:cNvCxnSpPr>
              <a:stCxn id="127" idx="1"/>
            </p:cNvCxnSpPr>
            <p:nvPr/>
          </p:nvCxnSpPr>
          <p:spPr bwMode="auto">
            <a:xfrm flipH="1" flipV="1">
              <a:off x="7478974" y="5377224"/>
              <a:ext cx="280744" cy="2991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0" name="Oval 129"/>
            <p:cNvSpPr/>
            <p:nvPr/>
          </p:nvSpPr>
          <p:spPr bwMode="auto">
            <a:xfrm>
              <a:off x="8008077" y="4732908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 bwMode="auto">
            <a:xfrm flipH="1">
              <a:off x="7568638" y="4981436"/>
              <a:ext cx="469896" cy="1675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2" name="Straight Arrow Connector 131"/>
            <p:cNvCxnSpPr/>
            <p:nvPr/>
          </p:nvCxnSpPr>
          <p:spPr bwMode="auto">
            <a:xfrm flipV="1">
              <a:off x="7543512" y="4844958"/>
              <a:ext cx="426780" cy="1464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3" name="Text Box 32"/>
            <p:cNvSpPr txBox="1">
              <a:spLocks noChangeArrowheads="1"/>
            </p:cNvSpPr>
            <p:nvPr/>
          </p:nvSpPr>
          <p:spPr bwMode="auto">
            <a:xfrm>
              <a:off x="7275411" y="4734843"/>
              <a:ext cx="33214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AP</a:t>
              </a:r>
              <a:endParaRPr lang="en-US" sz="900" b="0" i="1" dirty="0"/>
            </a:p>
          </p:txBody>
        </p:sp>
        <p:sp>
          <p:nvSpPr>
            <p:cNvPr id="134" name="Text Box 32"/>
            <p:cNvSpPr txBox="1">
              <a:spLocks noChangeArrowheads="1"/>
            </p:cNvSpPr>
            <p:nvPr/>
          </p:nvSpPr>
          <p:spPr bwMode="auto">
            <a:xfrm>
              <a:off x="6595298" y="4832651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STA1</a:t>
              </a:r>
              <a:endParaRPr lang="en-US" sz="900" b="0" i="1" dirty="0"/>
            </a:p>
          </p:txBody>
        </p:sp>
        <p:sp>
          <p:nvSpPr>
            <p:cNvPr id="135" name="Text Box 32"/>
            <p:cNvSpPr txBox="1">
              <a:spLocks noChangeArrowheads="1"/>
            </p:cNvSpPr>
            <p:nvPr/>
          </p:nvSpPr>
          <p:spPr bwMode="auto">
            <a:xfrm>
              <a:off x="7552914" y="5844862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STA2</a:t>
              </a:r>
              <a:endParaRPr lang="en-US" sz="900" b="0" i="1" dirty="0"/>
            </a:p>
          </p:txBody>
        </p:sp>
        <p:sp>
          <p:nvSpPr>
            <p:cNvPr id="136" name="Text Box 32"/>
            <p:cNvSpPr txBox="1">
              <a:spLocks noChangeArrowheads="1"/>
            </p:cNvSpPr>
            <p:nvPr/>
          </p:nvSpPr>
          <p:spPr bwMode="auto">
            <a:xfrm>
              <a:off x="7800850" y="4523302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STA0</a:t>
              </a:r>
              <a:endParaRPr lang="en-US" sz="900" b="0" i="1" dirty="0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901165" y="5308396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7" name="Straight Arrow Connector 146"/>
            <p:cNvCxnSpPr/>
            <p:nvPr/>
          </p:nvCxnSpPr>
          <p:spPr bwMode="auto">
            <a:xfrm flipH="1" flipV="1">
              <a:off x="7588157" y="5268036"/>
              <a:ext cx="286601" cy="1637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7629099" y="5227092"/>
              <a:ext cx="288872" cy="1251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9" name="Text Box 32"/>
            <p:cNvSpPr txBox="1">
              <a:spLocks noChangeArrowheads="1"/>
            </p:cNvSpPr>
            <p:nvPr/>
          </p:nvSpPr>
          <p:spPr bwMode="auto">
            <a:xfrm>
              <a:off x="7994194" y="5167030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STA3</a:t>
              </a:r>
              <a:endParaRPr lang="en-US" sz="900" b="0" i="1" dirty="0"/>
            </a:p>
          </p:txBody>
        </p:sp>
        <p:sp>
          <p:nvSpPr>
            <p:cNvPr id="153" name="Isosceles Triangle 152"/>
            <p:cNvSpPr/>
            <p:nvPr/>
          </p:nvSpPr>
          <p:spPr bwMode="auto">
            <a:xfrm>
              <a:off x="5936776" y="5268035"/>
              <a:ext cx="107404" cy="245659"/>
            </a:xfrm>
            <a:prstGeom prst="triangle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4" name="Straight Arrow Connector 153"/>
            <p:cNvCxnSpPr/>
            <p:nvPr/>
          </p:nvCxnSpPr>
          <p:spPr bwMode="auto">
            <a:xfrm flipH="1">
              <a:off x="6018662" y="5174749"/>
              <a:ext cx="247935" cy="175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4533293" y="5552831"/>
            <a:ext cx="9669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Primary 20MHz</a:t>
            </a:r>
            <a:endParaRPr lang="en-US" sz="900" b="0" i="1" dirty="0"/>
          </a:p>
        </p:txBody>
      </p:sp>
      <p:cxnSp>
        <p:nvCxnSpPr>
          <p:cNvPr id="10" name="Straight Connector 9"/>
          <p:cNvCxnSpPr/>
          <p:nvPr/>
        </p:nvCxnSpPr>
        <p:spPr bwMode="auto">
          <a:xfrm flipV="1">
            <a:off x="888471" y="6141495"/>
            <a:ext cx="3738115" cy="44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1868601" y="5089480"/>
            <a:ext cx="17526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STA2 A-MPDU to AP</a:t>
            </a:r>
            <a:endParaRPr lang="en-US" sz="900" dirty="0"/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2362032" y="6284839"/>
            <a:ext cx="4860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73323" y="5546656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25723" y="592765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9495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10257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11019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11781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628946" y="5198866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err="1" smtClean="0"/>
              <a:t>Backoff</a:t>
            </a:r>
            <a:r>
              <a:rPr lang="en-US" sz="900" dirty="0" smtClean="0"/>
              <a:t> or </a:t>
            </a:r>
          </a:p>
          <a:p>
            <a:r>
              <a:rPr lang="en-US" sz="900" dirty="0" smtClean="0"/>
              <a:t>PIFS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364191" y="6219232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168880" y="617760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379339" y="6338874"/>
            <a:ext cx="2824166" cy="2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793533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2549723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863923" y="4693863"/>
            <a:ext cx="1752600" cy="38310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863923" y="6003879"/>
            <a:ext cx="1752600" cy="1457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STA0 A-MPDU to AP</a:t>
            </a:r>
            <a:endParaRPr lang="en-US" sz="9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863923" y="5775280"/>
            <a:ext cx="17526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1450670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77" name="Rectangle 76"/>
          <p:cNvSpPr/>
          <p:nvPr/>
        </p:nvSpPr>
        <p:spPr bwMode="auto">
          <a:xfrm>
            <a:off x="1361630" y="5775280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1362496" y="5418832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1362496" y="5064928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1363362" y="4708480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3723830" y="5775280"/>
            <a:ext cx="4580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3724696" y="5418832"/>
            <a:ext cx="457200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73" name="Rectangle 72"/>
          <p:cNvSpPr/>
          <p:nvPr/>
        </p:nvSpPr>
        <p:spPr bwMode="auto">
          <a:xfrm>
            <a:off x="3724696" y="5064928"/>
            <a:ext cx="457200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3725562" y="4708480"/>
            <a:ext cx="456334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157" name="Text Box 32"/>
          <p:cNvSpPr txBox="1">
            <a:spLocks noChangeArrowheads="1"/>
          </p:cNvSpPr>
          <p:nvPr/>
        </p:nvSpPr>
        <p:spPr bwMode="auto">
          <a:xfrm>
            <a:off x="4177943" y="5840510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Ch1</a:t>
            </a:r>
            <a:endParaRPr lang="en-US" sz="1100" b="0" i="1" dirty="0"/>
          </a:p>
        </p:txBody>
      </p:sp>
      <p:sp>
        <p:nvSpPr>
          <p:cNvPr id="158" name="Text Box 32"/>
          <p:cNvSpPr txBox="1">
            <a:spLocks noChangeArrowheads="1"/>
          </p:cNvSpPr>
          <p:nvPr/>
        </p:nvSpPr>
        <p:spPr bwMode="auto">
          <a:xfrm>
            <a:off x="4193865" y="5515238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Ch2</a:t>
            </a:r>
            <a:endParaRPr lang="en-US" sz="1100" b="0" i="1" dirty="0"/>
          </a:p>
        </p:txBody>
      </p:sp>
      <p:sp>
        <p:nvSpPr>
          <p:cNvPr id="159" name="Text Box 32"/>
          <p:cNvSpPr txBox="1">
            <a:spLocks noChangeArrowheads="1"/>
          </p:cNvSpPr>
          <p:nvPr/>
        </p:nvSpPr>
        <p:spPr bwMode="auto">
          <a:xfrm>
            <a:off x="4193865" y="5146748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Ch3</a:t>
            </a:r>
            <a:endParaRPr lang="en-US" sz="1100" b="0" i="1" dirty="0"/>
          </a:p>
        </p:txBody>
      </p:sp>
      <p:sp>
        <p:nvSpPr>
          <p:cNvPr id="160" name="Text Box 32"/>
          <p:cNvSpPr txBox="1">
            <a:spLocks noChangeArrowheads="1"/>
          </p:cNvSpPr>
          <p:nvPr/>
        </p:nvSpPr>
        <p:spPr bwMode="auto">
          <a:xfrm>
            <a:off x="4180218" y="4764612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Ch4</a:t>
            </a:r>
            <a:endParaRPr lang="en-US" sz="1100" b="0" i="1" dirty="0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4508272" y="5869004"/>
            <a:ext cx="10534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Secondary 20MHz</a:t>
            </a:r>
            <a:endParaRPr lang="en-US" sz="900" b="0" i="1" dirty="0"/>
          </a:p>
        </p:txBody>
      </p:sp>
      <p:sp>
        <p:nvSpPr>
          <p:cNvPr id="70" name="Right Brace 69"/>
          <p:cNvSpPr/>
          <p:nvPr/>
        </p:nvSpPr>
        <p:spPr bwMode="auto">
          <a:xfrm>
            <a:off x="4531056" y="4749419"/>
            <a:ext cx="218364" cy="66874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 Box 32"/>
          <p:cNvSpPr txBox="1">
            <a:spLocks noChangeArrowheads="1"/>
          </p:cNvSpPr>
          <p:nvPr/>
        </p:nvSpPr>
        <p:spPr bwMode="auto">
          <a:xfrm>
            <a:off x="4674320" y="4915936"/>
            <a:ext cx="10534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Secondary 40MHz</a:t>
            </a:r>
            <a:endParaRPr lang="en-US" sz="900" b="0" i="1" dirty="0"/>
          </a:p>
        </p:txBody>
      </p:sp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6854" y="627796"/>
            <a:ext cx="8065827" cy="591403"/>
          </a:xfrm>
        </p:spPr>
        <p:txBody>
          <a:bodyPr/>
          <a:lstStyle/>
          <a:p>
            <a:r>
              <a:rPr lang="en-US" sz="2800" dirty="0" smtClean="0"/>
              <a:t>Which channel to sense? (3)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2011" y="1460311"/>
            <a:ext cx="8611737" cy="2470245"/>
          </a:xfrm>
        </p:spPr>
        <p:txBody>
          <a:bodyPr>
            <a:normAutofit lnSpcReduction="10000"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2000" b="0" dirty="0" smtClean="0"/>
              <a:t>The baseline channel sensing does not  service 11ax UL MU transmission well, e.g., 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1600" dirty="0" smtClean="0"/>
              <a:t>STA3 needs to sense Primary20, Secondary20, and Secondary40, (Ch3+Ch4),  but it actually only cares Ch4;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1600" dirty="0" smtClean="0"/>
              <a:t>STA2 does not care Ch1, but the baseline channel sensing requires it to sense Ch1, due to the order of  channel list;</a:t>
            </a:r>
            <a:endParaRPr lang="en-US" sz="1800" dirty="0" smtClean="0"/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en-US" sz="1800" dirty="0" smtClean="0"/>
              <a:t>Every STA needs to sense the primary channel (Ch2), while only STA2 actually cares Ch2.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grpSp>
        <p:nvGrpSpPr>
          <p:cNvPr id="2" name="Group 155"/>
          <p:cNvGrpSpPr/>
          <p:nvPr/>
        </p:nvGrpSpPr>
        <p:grpSpPr>
          <a:xfrm>
            <a:off x="5849723" y="4567498"/>
            <a:ext cx="2604853" cy="1745501"/>
            <a:chOff x="5849723" y="4335482"/>
            <a:chExt cx="2604853" cy="1745501"/>
          </a:xfrm>
        </p:grpSpPr>
        <p:sp>
          <p:nvSpPr>
            <p:cNvPr id="9" name="Oval 8"/>
            <p:cNvSpPr/>
            <p:nvPr/>
          </p:nvSpPr>
          <p:spPr bwMode="auto">
            <a:xfrm>
              <a:off x="6576097" y="4337458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Isosceles Triangle 9"/>
            <p:cNvSpPr/>
            <p:nvPr/>
          </p:nvSpPr>
          <p:spPr bwMode="auto">
            <a:xfrm>
              <a:off x="7372119" y="4969407"/>
              <a:ext cx="225631" cy="359229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54674" y="5030884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>
              <a:off x="6879762" y="5031012"/>
              <a:ext cx="519297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6960358" y="5190220"/>
              <a:ext cx="464434" cy="232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>
              <a:off x="5849723" y="4335482"/>
              <a:ext cx="1869350" cy="174352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288564" y="5132194"/>
              <a:ext cx="142274" cy="11746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 flipV="1">
              <a:off x="6077708" y="5277480"/>
              <a:ext cx="210856" cy="1443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>
              <a:off x="7724936" y="5641790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8" name="Straight Arrow Connector 17"/>
            <p:cNvCxnSpPr>
              <a:endCxn id="17" idx="0"/>
            </p:cNvCxnSpPr>
            <p:nvPr/>
          </p:nvCxnSpPr>
          <p:spPr bwMode="auto">
            <a:xfrm>
              <a:off x="7601803" y="5418161"/>
              <a:ext cx="241886" cy="2236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>
              <a:stCxn id="17" idx="1"/>
            </p:cNvCxnSpPr>
            <p:nvPr/>
          </p:nvCxnSpPr>
          <p:spPr bwMode="auto">
            <a:xfrm flipH="1" flipV="1">
              <a:off x="7478974" y="5377224"/>
              <a:ext cx="280744" cy="2991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8008077" y="4732908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H="1">
              <a:off x="7568638" y="4981436"/>
              <a:ext cx="469896" cy="1675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7543512" y="4844958"/>
              <a:ext cx="426780" cy="1464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 Box 32"/>
            <p:cNvSpPr txBox="1">
              <a:spLocks noChangeArrowheads="1"/>
            </p:cNvSpPr>
            <p:nvPr/>
          </p:nvSpPr>
          <p:spPr bwMode="auto">
            <a:xfrm>
              <a:off x="7275411" y="4734843"/>
              <a:ext cx="33214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AP</a:t>
              </a:r>
              <a:endParaRPr lang="en-US" sz="900" b="0" i="1" dirty="0"/>
            </a:p>
          </p:txBody>
        </p:sp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6595298" y="4832651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STA1</a:t>
              </a:r>
              <a:endParaRPr lang="en-US" sz="900" b="0" i="1" dirty="0"/>
            </a:p>
          </p:txBody>
        </p:sp>
        <p:sp>
          <p:nvSpPr>
            <p:cNvPr id="25" name="Text Box 32"/>
            <p:cNvSpPr txBox="1">
              <a:spLocks noChangeArrowheads="1"/>
            </p:cNvSpPr>
            <p:nvPr/>
          </p:nvSpPr>
          <p:spPr bwMode="auto">
            <a:xfrm>
              <a:off x="7552914" y="5844862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STA2</a:t>
              </a:r>
              <a:endParaRPr lang="en-US" sz="900" b="0" i="1" dirty="0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7800850" y="4523302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STA0</a:t>
              </a:r>
              <a:endParaRPr lang="en-US" sz="900" b="0" i="1" dirty="0"/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901165" y="5308396"/>
              <a:ext cx="237506" cy="23627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H="1" flipV="1">
              <a:off x="7588157" y="5268036"/>
              <a:ext cx="286601" cy="1637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7629099" y="5227092"/>
              <a:ext cx="288872" cy="12511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7994194" y="5167030"/>
              <a:ext cx="460382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STA3</a:t>
              </a:r>
              <a:endParaRPr lang="en-US" sz="900" b="0" i="1" dirty="0"/>
            </a:p>
          </p:txBody>
        </p:sp>
        <p:sp>
          <p:nvSpPr>
            <p:cNvPr id="31" name="Isosceles Triangle 30"/>
            <p:cNvSpPr/>
            <p:nvPr/>
          </p:nvSpPr>
          <p:spPr bwMode="auto">
            <a:xfrm>
              <a:off x="5936776" y="5268035"/>
              <a:ext cx="107404" cy="245659"/>
            </a:xfrm>
            <a:prstGeom prst="triangle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H="1">
              <a:off x="6018662" y="5174749"/>
              <a:ext cx="247935" cy="1751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4533293" y="5552831"/>
            <a:ext cx="9669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Primary 20MHz</a:t>
            </a:r>
            <a:endParaRPr lang="en-US" sz="900" b="0" i="1" dirty="0"/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888471" y="6141495"/>
            <a:ext cx="3738115" cy="44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1868601" y="5089480"/>
            <a:ext cx="1752600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STA2 A-MPDU to AP</a:t>
            </a:r>
            <a:endParaRPr lang="en-US" sz="900" dirty="0"/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2362032" y="6284839"/>
            <a:ext cx="48603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873323" y="5546656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1025723" y="592765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9495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10257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11019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1178123" y="5927656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628946" y="5198866"/>
            <a:ext cx="7104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err="1" smtClean="0"/>
              <a:t>Backoff</a:t>
            </a:r>
            <a:r>
              <a:rPr lang="en-US" sz="900" dirty="0" smtClean="0"/>
              <a:t> or </a:t>
            </a:r>
          </a:p>
          <a:p>
            <a:r>
              <a:rPr lang="en-US" sz="900" dirty="0" smtClean="0"/>
              <a:t>PIFS</a:t>
            </a:r>
            <a:endParaRPr lang="en-US" sz="900" b="0" i="1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364191" y="6219232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4168880" y="617760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1379339" y="6338874"/>
            <a:ext cx="2824166" cy="2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793533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2549723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1863923" y="4693863"/>
            <a:ext cx="1752600" cy="38310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STA3 A-MPDU to AP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1863923" y="6003879"/>
            <a:ext cx="1752600" cy="1457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STA0 A-MPDU to AP</a:t>
            </a:r>
            <a:endParaRPr lang="en-US" sz="9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1863923" y="5775280"/>
            <a:ext cx="17526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STA1 A-MPDU to AP</a:t>
            </a:r>
            <a:endParaRPr lang="en-US" sz="9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450670" y="61111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361630" y="5775280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1362496" y="5418832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362496" y="5064928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1363362" y="4708480"/>
            <a:ext cx="4022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Trigger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3723830" y="5775280"/>
            <a:ext cx="458066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3724696" y="5418832"/>
            <a:ext cx="457200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3724696" y="5064928"/>
            <a:ext cx="457200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3725562" y="4708480"/>
            <a:ext cx="456334" cy="3564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 smtClean="0"/>
              <a:t>M-BA</a:t>
            </a:r>
            <a:endParaRPr lang="en-US" sz="900" dirty="0"/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4177943" y="5840510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Ch1</a:t>
            </a:r>
            <a:endParaRPr lang="en-US" sz="1100" b="0" i="1" dirty="0"/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193865" y="5515238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Ch2</a:t>
            </a:r>
            <a:endParaRPr lang="en-US" sz="1100" b="0" i="1" dirty="0"/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4193865" y="5146748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Ch3</a:t>
            </a:r>
            <a:endParaRPr lang="en-US" sz="1100" b="0" i="1" dirty="0"/>
          </a:p>
        </p:txBody>
      </p:sp>
      <p:sp>
        <p:nvSpPr>
          <p:cNvPr id="64" name="Text Box 32"/>
          <p:cNvSpPr txBox="1">
            <a:spLocks noChangeArrowheads="1"/>
          </p:cNvSpPr>
          <p:nvPr/>
        </p:nvSpPr>
        <p:spPr bwMode="auto">
          <a:xfrm>
            <a:off x="4180218" y="4764612"/>
            <a:ext cx="489585" cy="2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/>
              <a:t>Ch4</a:t>
            </a:r>
            <a:endParaRPr lang="en-US" sz="1100" b="0" i="1" dirty="0"/>
          </a:p>
        </p:txBody>
      </p: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4508272" y="5869004"/>
            <a:ext cx="10534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Secondary 20MHz</a:t>
            </a:r>
            <a:endParaRPr lang="en-US" sz="900" b="0" i="1" dirty="0"/>
          </a:p>
        </p:txBody>
      </p:sp>
      <p:sp>
        <p:nvSpPr>
          <p:cNvPr id="66" name="Right Brace 65"/>
          <p:cNvSpPr/>
          <p:nvPr/>
        </p:nvSpPr>
        <p:spPr bwMode="auto">
          <a:xfrm>
            <a:off x="4531056" y="4749419"/>
            <a:ext cx="218364" cy="66874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 Box 32"/>
          <p:cNvSpPr txBox="1">
            <a:spLocks noChangeArrowheads="1"/>
          </p:cNvSpPr>
          <p:nvPr/>
        </p:nvSpPr>
        <p:spPr bwMode="auto">
          <a:xfrm>
            <a:off x="4674320" y="4915936"/>
            <a:ext cx="10534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Secondary 40MHz</a:t>
            </a:r>
            <a:endParaRPr lang="en-US" sz="900" b="0" i="1" dirty="0"/>
          </a:p>
        </p:txBody>
      </p:sp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6854" y="627796"/>
            <a:ext cx="8065827" cy="591403"/>
          </a:xfrm>
        </p:spPr>
        <p:txBody>
          <a:bodyPr/>
          <a:lstStyle/>
          <a:p>
            <a:r>
              <a:rPr lang="en-US" sz="2800" dirty="0" smtClean="0"/>
              <a:t>Which channel to sense? (4)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2011" y="1310185"/>
            <a:ext cx="8611737" cy="5145206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000" b="0" dirty="0" smtClean="0"/>
              <a:t>Discussions about 11ax STA Channel Sensing for UL MU transmissions:</a:t>
            </a:r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600" dirty="0" smtClean="0"/>
              <a:t>Does every STA still need to sense primary channel?  </a:t>
            </a:r>
            <a:r>
              <a:rPr lang="en-US" sz="1600" dirty="0" smtClean="0">
                <a:sym typeface="Wingdings" pitchFamily="2" charset="2"/>
              </a:rPr>
              <a:t>NO</a:t>
            </a:r>
          </a:p>
          <a:p>
            <a:pPr marL="806450" lvl="2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400" dirty="0" smtClean="0">
                <a:sym typeface="Wingdings" pitchFamily="2" charset="2"/>
              </a:rPr>
              <a:t>Only the STA(s) have its/their UL allocation in the Primary channel needs to sense it</a:t>
            </a:r>
            <a:endParaRPr lang="en-US" sz="1400" dirty="0" smtClean="0"/>
          </a:p>
          <a:p>
            <a:pPr marL="463550" lvl="1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600" dirty="0" smtClean="0"/>
              <a:t>Can an 11ax STA only sense the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that contains its UL allocation before the UL MU transmission in response to a Trigger Frame? </a:t>
            </a:r>
            <a:r>
              <a:rPr lang="en-US" sz="1600" dirty="0" smtClean="0">
                <a:sym typeface="Wingdings" pitchFamily="2" charset="2"/>
              </a:rPr>
              <a:t> Yes</a:t>
            </a:r>
            <a:endParaRPr lang="en-US" sz="1600" dirty="0" smtClean="0"/>
          </a:p>
          <a:p>
            <a:pPr marL="682625" lvl="2" indent="-2190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600" dirty="0" smtClean="0"/>
              <a:t>Notes: The sensed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is either a single  20MHz channel  or multiple of 20MHz channels </a:t>
            </a: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000" b="0" dirty="0" smtClean="0"/>
              <a:t>Recommendation: </a:t>
            </a:r>
          </a:p>
          <a:p>
            <a:pPr marL="511175" lvl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600" dirty="0" smtClean="0"/>
              <a:t>An 11ax STA </a:t>
            </a:r>
            <a:r>
              <a:rPr lang="en-US" sz="1600" dirty="0" smtClean="0"/>
              <a:t>only conducts physical channel sensing on </a:t>
            </a:r>
            <a:r>
              <a:rPr lang="en-US" sz="1600" dirty="0" smtClean="0"/>
              <a:t>the </a:t>
            </a:r>
            <a:r>
              <a:rPr lang="en-US" sz="1600" dirty="0" err="1" smtClean="0"/>
              <a:t>subchannel</a:t>
            </a:r>
            <a:r>
              <a:rPr lang="en-US" sz="1600" dirty="0" smtClean="0"/>
              <a:t> that contains its UL allocation before the UL MU transmission in response to a Trigger Frame.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#1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327546" y="1265830"/>
            <a:ext cx="8352430" cy="438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Do you support that , when a STA is required to sense the medium before its UL MU transmission in response to a trigger frame,  it senses the medium using ED after receiving the PPDU that contains the trigger frame (i.e. during the SIFS time)?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Yes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No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Abstain</a:t>
            </a:r>
            <a:endParaRPr lang="en-US" sz="2000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#2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327546" y="1265830"/>
            <a:ext cx="8352430" cy="438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Do you support that , when a STA needs to perform the physical carrier sensing (ED) before its UL MU transmission in response to a trigger frame, it shall perform the physical carrier sensing (ED) at least in the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that contains the STA’s UL allocation, where the sensed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consists of either a single 20MHz channel or multiple of  20MHz channels?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Yes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No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Abstain</a:t>
            </a:r>
            <a:endParaRPr lang="en-US" sz="2000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5328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6663"/>
            <a:ext cx="7772400" cy="496778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b="0" dirty="0" smtClean="0"/>
              <a:t>11-15-1058-00-00ax-cca-consideration-for-ul-mu-transmission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b="0" dirty="0" smtClean="0"/>
              <a:t>11-15-0132-13-00ax-spec-framework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b="0" dirty="0" smtClean="0"/>
              <a:t>IEEE P802.11-REVmc/D4.2, Sept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86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Motion #1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327546" y="1265830"/>
            <a:ext cx="8352430" cy="438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Move to add the following text into Section 4.3 of the SFD: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When a STA is required to sense the medium before its UL MU transmission in response to a trigger frame,  it senses the medium using ED after receiving the PPDU that contains the trigger frame (i.e. during the SIFS time).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Yes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No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Abstain</a:t>
            </a:r>
            <a:endParaRPr lang="en-US" sz="2000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Motion #2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327546" y="1265830"/>
            <a:ext cx="8352430" cy="438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Move to add the following text into Section 4.3 of the SFD: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dirty="0" smtClean="0"/>
              <a:t>When a STA needs to perform the physical carrier sensing (ED) before its UL MU transmission in response to a trigger frame, it shall perform the physical carrier sensing (ED) at least in the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that contains the STA’s UL allocation, where the sensed </a:t>
            </a:r>
            <a:r>
              <a:rPr lang="en-US" sz="2000" dirty="0" err="1" smtClean="0"/>
              <a:t>subchannel</a:t>
            </a:r>
            <a:r>
              <a:rPr lang="en-US" sz="2000" dirty="0" smtClean="0"/>
              <a:t> consists of either a single 20MHz channel or multiple of  20MHz channels.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Yes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No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‒"/>
            </a:pPr>
            <a:r>
              <a:rPr lang="en-US" sz="2000" kern="0" dirty="0" smtClean="0"/>
              <a:t>Abstain</a:t>
            </a:r>
            <a:endParaRPr lang="en-US" sz="2000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0"/>
          <a:ext cx="7620000" cy="46848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Choi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hy0117.choi@lge.com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61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334" y="1066800"/>
          <a:ext cx="7772400" cy="5387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15199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="" xmlns:p14="http://schemas.microsoft.com/office/powerpoint/2010/main" val="27215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771525" y="8382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3759480"/>
              </p:ext>
            </p:extLst>
          </p:nvPr>
        </p:nvGraphicFramePr>
        <p:xfrm>
          <a:off x="773113" y="1524000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812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23607109"/>
              </p:ext>
            </p:extLst>
          </p:nvPr>
        </p:nvGraphicFramePr>
        <p:xfrm>
          <a:off x="609600" y="99060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09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="" xmlns:p14="http://schemas.microsoft.com/office/powerpoint/2010/main" val="15287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1095578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23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Lei Wang (Marvell), et. al. 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3824135"/>
              </p:ext>
            </p:extLst>
          </p:nvPr>
        </p:nvGraphicFramePr>
        <p:xfrm>
          <a:off x="682625" y="13716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="" xmlns:p14="http://schemas.microsoft.com/office/powerpoint/2010/main" val="37494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85800"/>
          </a:xfrm>
        </p:spPr>
        <p:txBody>
          <a:bodyPr/>
          <a:lstStyle/>
          <a:p>
            <a:r>
              <a:rPr lang="en-US" sz="2800" dirty="0" smtClean="0"/>
              <a:t>Background (1)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381000"/>
          </a:xfrm>
        </p:spPr>
        <p:txBody>
          <a:bodyPr>
            <a:normAutofit lnSpcReduction="10000"/>
          </a:bodyPr>
          <a:lstStyle/>
          <a:p>
            <a:pPr>
              <a:buClr>
                <a:srgbClr val="D7381B"/>
              </a:buClr>
              <a:defRPr/>
            </a:pPr>
            <a:r>
              <a:rPr lang="en-US" sz="2000" b="0" dirty="0" smtClean="0"/>
              <a:t>Typical 11ax  UL MU frame exchange sequences: Basic and Cascading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133600" y="1905000"/>
            <a:ext cx="4343400" cy="1813702"/>
            <a:chOff x="2133600" y="1905000"/>
            <a:chExt cx="4343400" cy="1813702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3962400" y="3505200"/>
              <a:ext cx="486030" cy="213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TXOP</a:t>
              </a:r>
              <a:endParaRPr lang="en-US" sz="900" b="0" i="1" dirty="0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133600" y="1905000"/>
              <a:ext cx="4343400" cy="1629909"/>
              <a:chOff x="76200" y="1817358"/>
              <a:chExt cx="4343400" cy="1629909"/>
            </a:xfrm>
          </p:grpSpPr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>
                <a:off x="1600200" y="2592628"/>
                <a:ext cx="1371600" cy="6177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6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ts val="600"/>
                  </a:spcBef>
                  <a:buFont typeface="Arial" charset="0"/>
                  <a:buChar char="–"/>
                  <a:defRPr sz="24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ts val="600"/>
                  </a:spcBef>
                  <a:buFont typeface="Arial" charset="0"/>
                  <a:buChar char="•"/>
                  <a:defRPr sz="22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ts val="500"/>
                  </a:spcBef>
                  <a:buFont typeface="Arial" charset="0"/>
                  <a:buChar char="–"/>
                  <a:defRPr sz="20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UL MU PPDU</a:t>
                </a:r>
                <a:endParaRPr lang="en-US" altLang="en-US" sz="900" b="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47"/>
              <p:cNvSpPr>
                <a:spLocks noChangeArrowheads="1"/>
              </p:cNvSpPr>
              <p:nvPr/>
            </p:nvSpPr>
            <p:spPr bwMode="auto">
              <a:xfrm>
                <a:off x="1066800" y="2592628"/>
                <a:ext cx="381000" cy="61770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6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ts val="600"/>
                  </a:spcBef>
                  <a:buFont typeface="Arial" charset="0"/>
                  <a:buChar char="–"/>
                  <a:defRPr sz="24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ts val="600"/>
                  </a:spcBef>
                  <a:buFont typeface="Arial" charset="0"/>
                  <a:buChar char="•"/>
                  <a:defRPr sz="22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ts val="500"/>
                  </a:spcBef>
                  <a:buFont typeface="Arial" charset="0"/>
                  <a:buChar char="–"/>
                  <a:defRPr sz="20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Trigger</a:t>
                </a:r>
                <a:endParaRPr lang="en-US" altLang="en-US" sz="900" b="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457200" y="3226940"/>
                <a:ext cx="36576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5" name="Straight Arrow Connector 14"/>
              <p:cNvCxnSpPr/>
              <p:nvPr/>
            </p:nvCxnSpPr>
            <p:spPr bwMode="auto">
              <a:xfrm>
                <a:off x="533400" y="2663107"/>
                <a:ext cx="304800" cy="32898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/>
              </a:ln>
              <a:effectLst/>
            </p:spPr>
          </p:cxnSp>
          <p:grpSp>
            <p:nvGrpSpPr>
              <p:cNvPr id="2" name="Group 55"/>
              <p:cNvGrpSpPr/>
              <p:nvPr/>
            </p:nvGrpSpPr>
            <p:grpSpPr>
              <a:xfrm>
                <a:off x="685800" y="3015503"/>
                <a:ext cx="381000" cy="211437"/>
                <a:chOff x="1263427" y="5973284"/>
                <a:chExt cx="381000" cy="228600"/>
              </a:xfrm>
            </p:grpSpPr>
            <p:cxnSp>
              <p:nvCxnSpPr>
                <p:cNvPr id="16" name="Straight Connector 15"/>
                <p:cNvCxnSpPr/>
                <p:nvPr/>
              </p:nvCxnSpPr>
              <p:spPr bwMode="auto">
                <a:xfrm>
                  <a:off x="1339627" y="5973284"/>
                  <a:ext cx="304800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H="1">
                  <a:off x="1263427" y="5973284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>
                  <a:off x="1339627" y="5973284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H="1">
                  <a:off x="1415827" y="5973284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" name="Straight Connector 19"/>
                <p:cNvCxnSpPr/>
                <p:nvPr/>
              </p:nvCxnSpPr>
              <p:spPr bwMode="auto">
                <a:xfrm flipH="1">
                  <a:off x="1492027" y="5973284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1" name="Text Box 32"/>
              <p:cNvSpPr txBox="1">
                <a:spLocks noChangeArrowheads="1"/>
              </p:cNvSpPr>
              <p:nvPr/>
            </p:nvSpPr>
            <p:spPr bwMode="auto">
              <a:xfrm>
                <a:off x="304800" y="2310712"/>
                <a:ext cx="762000" cy="469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900" dirty="0" smtClean="0"/>
                  <a:t>AP Gains the channel access</a:t>
                </a:r>
                <a:endParaRPr lang="en-US" sz="900" b="0" i="1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066800" y="3297419"/>
                <a:ext cx="0" cy="1498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3505200" y="3297419"/>
                <a:ext cx="0" cy="1498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1066800" y="2379127"/>
                <a:ext cx="338554" cy="213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/>
                  <a:t>DL</a:t>
                </a:r>
                <a:endParaRPr lang="en-US" sz="900" b="0" i="1" dirty="0"/>
              </a:p>
            </p:txBody>
          </p:sp>
          <p:sp>
            <p:nvSpPr>
              <p:cNvPr id="26" name="Text Box 32"/>
              <p:cNvSpPr txBox="1">
                <a:spLocks noChangeArrowheads="1"/>
              </p:cNvSpPr>
              <p:nvPr/>
            </p:nvSpPr>
            <p:spPr bwMode="auto">
              <a:xfrm>
                <a:off x="2057400" y="2381191"/>
                <a:ext cx="338554" cy="213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/>
                  <a:t>UL</a:t>
                </a:r>
                <a:endParaRPr lang="en-US" sz="900" b="0" i="1" dirty="0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1066800" y="3367898"/>
                <a:ext cx="24384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32" name="Text Box 32"/>
              <p:cNvSpPr txBox="1">
                <a:spLocks noChangeArrowheads="1"/>
              </p:cNvSpPr>
              <p:nvPr/>
            </p:nvSpPr>
            <p:spPr bwMode="auto">
              <a:xfrm>
                <a:off x="3124200" y="2381191"/>
                <a:ext cx="338554" cy="213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900" dirty="0" smtClean="0"/>
                  <a:t>DL</a:t>
                </a:r>
                <a:endParaRPr lang="en-US" sz="900" b="0" i="1" dirty="0"/>
              </a:p>
            </p:txBody>
          </p:sp>
          <p:sp>
            <p:nvSpPr>
              <p:cNvPr id="54" name="Rectangle 47"/>
              <p:cNvSpPr>
                <a:spLocks noChangeArrowheads="1"/>
              </p:cNvSpPr>
              <p:nvPr/>
            </p:nvSpPr>
            <p:spPr bwMode="auto">
              <a:xfrm>
                <a:off x="3124200" y="2592628"/>
                <a:ext cx="381000" cy="61770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26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ts val="600"/>
                  </a:spcBef>
                  <a:buFont typeface="Arial" charset="0"/>
                  <a:buChar char="–"/>
                  <a:defRPr sz="24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ts val="600"/>
                  </a:spcBef>
                  <a:buFont typeface="Arial" charset="0"/>
                  <a:buChar char="•"/>
                  <a:defRPr sz="22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ts val="500"/>
                  </a:spcBef>
                  <a:buFont typeface="Arial" charset="0"/>
                  <a:buChar char="–"/>
                  <a:defRPr sz="2000">
                    <a:solidFill>
                      <a:srgbClr val="25406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rgbClr val="595959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ACK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/BA</a:t>
                </a:r>
                <a:endParaRPr lang="en-US" altLang="en-US" sz="900" b="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Content Placeholder 6"/>
              <p:cNvSpPr txBox="1">
                <a:spLocks/>
              </p:cNvSpPr>
              <p:nvPr/>
            </p:nvSpPr>
            <p:spPr bwMode="auto">
              <a:xfrm>
                <a:off x="76200" y="1817358"/>
                <a:ext cx="4343400" cy="422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285750" indent="-285750">
                  <a:spcBef>
                    <a:spcPct val="20000"/>
                  </a:spcBef>
                  <a:buClr>
                    <a:srgbClr val="D7381B"/>
                  </a:buClr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</a:rPr>
                  <a:t>Basic: Trigger ++ UL MU data ++ DL ACK/BA</a:t>
                </a: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2057400" y="4343400"/>
            <a:ext cx="4114800" cy="1905000"/>
            <a:chOff x="4572000" y="1676400"/>
            <a:chExt cx="4114800" cy="1905000"/>
          </a:xfrm>
        </p:grpSpPr>
        <p:sp>
          <p:nvSpPr>
            <p:cNvPr id="59" name="Rectangle 11"/>
            <p:cNvSpPr>
              <a:spLocks noChangeArrowheads="1"/>
            </p:cNvSpPr>
            <p:nvPr/>
          </p:nvSpPr>
          <p:spPr bwMode="auto">
            <a:xfrm>
              <a:off x="6629400" y="2592628"/>
              <a:ext cx="1295400" cy="6177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UL MU PPDU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7"/>
            <p:cNvSpPr>
              <a:spLocks noChangeArrowheads="1"/>
            </p:cNvSpPr>
            <p:nvPr/>
          </p:nvSpPr>
          <p:spPr bwMode="auto">
            <a:xfrm>
              <a:off x="5334000" y="2592628"/>
              <a:ext cx="1143000" cy="6177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Trigger + DL MU Data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>
              <a:off x="4724400" y="3226940"/>
              <a:ext cx="39624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62" name="Text Box 32"/>
            <p:cNvSpPr txBox="1">
              <a:spLocks noChangeArrowheads="1"/>
            </p:cNvSpPr>
            <p:nvPr/>
          </p:nvSpPr>
          <p:spPr bwMode="auto">
            <a:xfrm>
              <a:off x="6600570" y="3367898"/>
              <a:ext cx="486030" cy="213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TXOP</a:t>
              </a:r>
              <a:endParaRPr lang="en-US" sz="900" b="0" i="1" dirty="0"/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4800600" y="2663107"/>
              <a:ext cx="304800" cy="3289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" name="Group 63"/>
            <p:cNvGrpSpPr/>
            <p:nvPr/>
          </p:nvGrpSpPr>
          <p:grpSpPr>
            <a:xfrm>
              <a:off x="4953000" y="3015503"/>
              <a:ext cx="381000" cy="211437"/>
              <a:chOff x="1263427" y="5973284"/>
              <a:chExt cx="381000" cy="228600"/>
            </a:xfrm>
          </p:grpSpPr>
          <p:cxnSp>
            <p:nvCxnSpPr>
              <p:cNvPr id="65" name="Straight Connector 64"/>
              <p:cNvCxnSpPr/>
              <p:nvPr/>
            </p:nvCxnSpPr>
            <p:spPr bwMode="auto">
              <a:xfrm>
                <a:off x="1339627" y="5973284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H="1">
                <a:off x="12634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13396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H="1">
                <a:off x="14158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H="1">
                <a:off x="1492027" y="5973284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4572000" y="2310712"/>
              <a:ext cx="762000" cy="469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900" dirty="0" smtClean="0"/>
                <a:t>AP Gains the channel access</a:t>
              </a:r>
              <a:endParaRPr lang="en-US" sz="900" b="0" i="1" dirty="0"/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>
              <a:off x="5334000" y="3297419"/>
              <a:ext cx="0" cy="1498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8458200" y="3297419"/>
              <a:ext cx="0" cy="1498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 Box 32"/>
            <p:cNvSpPr txBox="1">
              <a:spLocks noChangeArrowheads="1"/>
            </p:cNvSpPr>
            <p:nvPr/>
          </p:nvSpPr>
          <p:spPr bwMode="auto">
            <a:xfrm>
              <a:off x="5715000" y="2381191"/>
              <a:ext cx="338554" cy="213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74" name="Text Box 32"/>
            <p:cNvSpPr txBox="1">
              <a:spLocks noChangeArrowheads="1"/>
            </p:cNvSpPr>
            <p:nvPr/>
          </p:nvSpPr>
          <p:spPr bwMode="auto">
            <a:xfrm>
              <a:off x="7010400" y="2381191"/>
              <a:ext cx="338554" cy="213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UL</a:t>
              </a:r>
              <a:endParaRPr lang="en-US" sz="900" b="0" i="1" dirty="0"/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5334000" y="3367898"/>
              <a:ext cx="3124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8077200" y="2381191"/>
              <a:ext cx="338554" cy="213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900" dirty="0" smtClean="0"/>
                <a:t>DL</a:t>
              </a:r>
              <a:endParaRPr lang="en-US" sz="900" b="0" i="1" dirty="0"/>
            </a:p>
          </p:txBody>
        </p:sp>
        <p:sp>
          <p:nvSpPr>
            <p:cNvPr id="77" name="Rectangle 47"/>
            <p:cNvSpPr>
              <a:spLocks noChangeArrowheads="1"/>
            </p:cNvSpPr>
            <p:nvPr/>
          </p:nvSpPr>
          <p:spPr bwMode="auto">
            <a:xfrm>
              <a:off x="8077200" y="2592628"/>
              <a:ext cx="381000" cy="6177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ACK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/BA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2" name="Content Placeholder 6"/>
            <p:cNvSpPr txBox="1">
              <a:spLocks/>
            </p:cNvSpPr>
            <p:nvPr/>
          </p:nvSpPr>
          <p:spPr bwMode="auto">
            <a:xfrm>
              <a:off x="4953000" y="1676400"/>
              <a:ext cx="3352800" cy="563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  <a:normAutofit lnSpcReduction="10000"/>
            </a:bodyPr>
            <a:lstStyle/>
            <a:p>
              <a:pPr marL="285750" indent="-285750">
                <a:spcBef>
                  <a:spcPct val="20000"/>
                </a:spcBef>
                <a:buClr>
                  <a:srgbClr val="D7381B"/>
                </a:buClr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</a:rPr>
                <a:t>Cascading: (Trigger + DL MU data) ++ UL MU data ++ DL ACK/BA</a:t>
              </a:r>
            </a:p>
          </p:txBody>
        </p:sp>
      </p:grpSp>
      <p:sp>
        <p:nvSpPr>
          <p:cNvPr id="103" name="Content Placeholder 6"/>
          <p:cNvSpPr txBox="1">
            <a:spLocks/>
          </p:cNvSpPr>
          <p:nvPr/>
        </p:nvSpPr>
        <p:spPr bwMode="auto">
          <a:xfrm>
            <a:off x="304800" y="3809999"/>
            <a:ext cx="8610600" cy="2618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231775" lvl="0" indent="-231775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3300" kern="0" dirty="0" smtClean="0">
              <a:latin typeface="+mn-lt"/>
            </a:endParaRPr>
          </a:p>
        </p:txBody>
      </p:sp>
      <p:sp>
        <p:nvSpPr>
          <p:cNvPr id="47" name="Date Placeholder 4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6854" y="627796"/>
            <a:ext cx="8065827" cy="591403"/>
          </a:xfrm>
        </p:spPr>
        <p:txBody>
          <a:bodyPr/>
          <a:lstStyle/>
          <a:p>
            <a:r>
              <a:rPr lang="en-US" sz="2800" dirty="0" smtClean="0"/>
              <a:t>Background (2)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2011" y="1310185"/>
            <a:ext cx="8611737" cy="5145206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b="0" dirty="0" smtClean="0"/>
              <a:t>Based on the </a:t>
            </a:r>
            <a:r>
              <a:rPr lang="en-US" dirty="0" smtClean="0"/>
              <a:t>11ax contribution [1], the text below has been accepted into the current revision of 11ax SFD [2]:</a:t>
            </a:r>
          </a:p>
          <a:p>
            <a:pPr marL="63182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buNone/>
              <a:defRPr/>
            </a:pPr>
            <a:r>
              <a:rPr lang="en-US" sz="1600" dirty="0" smtClean="0"/>
              <a:t>	</a:t>
            </a:r>
            <a:r>
              <a:rPr lang="en-GB" sz="1600" dirty="0" smtClean="0">
                <a:solidFill>
                  <a:schemeClr val="accent6"/>
                </a:solidFill>
              </a:rPr>
              <a:t> A STA shall consider CCA status to respond to a Trigger frame under a non-null TBD set of conditions. </a:t>
            </a:r>
            <a:endParaRPr lang="en-US" sz="1600" b="0" dirty="0" smtClean="0">
              <a:solidFill>
                <a:schemeClr val="accent6"/>
              </a:solidFill>
            </a:endParaRP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b="0" dirty="0" smtClean="0"/>
              <a:t>The above 11ax SFD text </a:t>
            </a:r>
            <a:r>
              <a:rPr lang="en-US" dirty="0" smtClean="0"/>
              <a:t>indicates two possible scenarios</a:t>
            </a:r>
            <a:r>
              <a:rPr lang="en-US" sz="2000" b="0" dirty="0" smtClean="0"/>
              <a:t>:</a:t>
            </a:r>
          </a:p>
          <a:p>
            <a:pPr marL="63182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600" dirty="0" smtClean="0"/>
              <a:t>Scenario-1: Under a non-null TBD set of conditions, a STA can transmit UL MU PPDU in response to a trigger frame, </a:t>
            </a:r>
            <a:r>
              <a:rPr lang="en-US" altLang="ko-KR" sz="1600" dirty="0" smtClean="0"/>
              <a:t>without considering CS, i.e., without carrier sensing;</a:t>
            </a:r>
            <a:endParaRPr lang="en-US" sz="1600" dirty="0" smtClean="0"/>
          </a:p>
          <a:p>
            <a:pPr marL="63182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600" b="0" dirty="0" smtClean="0"/>
              <a:t>Scenario-2: Otherwise, a STA shall consider CS, i.e., with carrier </a:t>
            </a:r>
            <a:r>
              <a:rPr lang="en-US" sz="1600" dirty="0" smtClean="0"/>
              <a:t>sensing, before transmitting UL  MU PPDU in response to a trigger frame</a:t>
            </a:r>
            <a:endParaRPr lang="en-US" sz="1600" b="0" dirty="0" smtClean="0"/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2000" b="0" dirty="0" smtClean="0"/>
              <a:t>Then some open questions </a:t>
            </a:r>
            <a:r>
              <a:rPr lang="en-US" dirty="0" smtClean="0"/>
              <a:t>for the scenario that carrier sensing is required before UL MU transmission in responses to a trigger frame, e.g.,</a:t>
            </a:r>
            <a:endParaRPr lang="en-US" sz="2000" b="0" dirty="0" smtClean="0"/>
          </a:p>
          <a:p>
            <a:pPr marL="63182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600" dirty="0" smtClean="0"/>
              <a:t>When to sense the channel?</a:t>
            </a:r>
          </a:p>
          <a:p>
            <a:pPr marL="63182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defRPr/>
            </a:pPr>
            <a:r>
              <a:rPr lang="en-US" sz="1600" dirty="0" smtClean="0"/>
              <a:t>Which channel to sense?</a:t>
            </a:r>
          </a:p>
          <a:p>
            <a:pPr marL="231775" lvl="1" indent="-231775">
              <a:spcBef>
                <a:spcPts val="600"/>
              </a:spcBef>
              <a:spcAft>
                <a:spcPts val="600"/>
              </a:spcAft>
              <a:buClr>
                <a:srgbClr val="D7381B"/>
              </a:buClr>
              <a:buChar char="•"/>
              <a:defRPr/>
            </a:pPr>
            <a:r>
              <a:rPr lang="en-US" sz="2000" dirty="0" smtClean="0">
                <a:ea typeface="+mn-ea"/>
                <a:cs typeface="+mn-cs"/>
              </a:rPr>
              <a:t>This contribution addresses the above questions.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Lei Wang (Marvell), et. al. 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109853</TotalTime>
  <Words>2171</Words>
  <Application>Microsoft Office PowerPoint</Application>
  <PresentationFormat>On-screen Show (4:3)</PresentationFormat>
  <Paragraphs>663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802-11-Submission</vt:lpstr>
      <vt:lpstr>UL MU Carrier Sensing (CS) Rules</vt:lpstr>
      <vt:lpstr>Slide 2</vt:lpstr>
      <vt:lpstr>Slide 3</vt:lpstr>
      <vt:lpstr>Slide 4</vt:lpstr>
      <vt:lpstr>Slide 5</vt:lpstr>
      <vt:lpstr>Slide 6</vt:lpstr>
      <vt:lpstr>Slide 7</vt:lpstr>
      <vt:lpstr>Background (1)</vt:lpstr>
      <vt:lpstr>Background (2) </vt:lpstr>
      <vt:lpstr>When To Sense the Channel?</vt:lpstr>
      <vt:lpstr>Which channel to sense? (1)</vt:lpstr>
      <vt:lpstr>Which channel to sense? (2)</vt:lpstr>
      <vt:lpstr>Which channel to sense? (3) </vt:lpstr>
      <vt:lpstr>Which channel to sense? (4) </vt:lpstr>
      <vt:lpstr>Straw Poll #1</vt:lpstr>
      <vt:lpstr>Straw Poll #2</vt:lpstr>
      <vt:lpstr>References</vt:lpstr>
      <vt:lpstr>Motion #1</vt:lpstr>
      <vt:lpstr>Motion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 MU CS Rules</dc:title>
  <dc:creator>Lei Wang</dc:creator>
  <cp:lastModifiedBy>Lei Wang</cp:lastModifiedBy>
  <cp:revision>1840</cp:revision>
  <cp:lastPrinted>1998-02-10T13:28:06Z</cp:lastPrinted>
  <dcterms:created xsi:type="dcterms:W3CDTF">2007-05-21T21:00:37Z</dcterms:created>
  <dcterms:modified xsi:type="dcterms:W3CDTF">2016-01-18T05:56:13Z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