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70" r:id="rId5"/>
    <p:sldId id="307" r:id="rId6"/>
    <p:sldId id="290" r:id="rId7"/>
    <p:sldId id="317" r:id="rId8"/>
    <p:sldId id="346" r:id="rId9"/>
    <p:sldId id="354" r:id="rId10"/>
    <p:sldId id="351" r:id="rId11"/>
    <p:sldId id="347" r:id="rId12"/>
    <p:sldId id="319" r:id="rId13"/>
    <p:sldId id="341" r:id="rId14"/>
    <p:sldId id="348" r:id="rId15"/>
    <p:sldId id="349" r:id="rId16"/>
    <p:sldId id="342" r:id="rId17"/>
    <p:sldId id="344" r:id="rId18"/>
    <p:sldId id="284" r:id="rId19"/>
    <p:sldId id="315" r:id="rId20"/>
    <p:sldId id="350" r:id="rId21"/>
    <p:sldId id="309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2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6433" autoAdjust="0"/>
  </p:normalViewPr>
  <p:slideViewPr>
    <p:cSldViewPr>
      <p:cViewPr varScale="1">
        <p:scale>
          <a:sx n="75" d="100"/>
          <a:sy n="75" d="100"/>
        </p:scale>
        <p:origin x="154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04" y="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81495" y="175750"/>
            <a:ext cx="20259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802.11-16/0030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99993" y="8997440"/>
            <a:ext cx="6876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98851" y="9000621"/>
            <a:ext cx="1151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2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802.11-16/0030r1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609600"/>
            <a:ext cx="7989887" cy="981075"/>
          </a:xfrm>
        </p:spPr>
        <p:txBody>
          <a:bodyPr/>
          <a:lstStyle/>
          <a:p>
            <a:r>
              <a:rPr lang="en-US" dirty="0" smtClean="0"/>
              <a:t>Maximum Tone Grouping Size for 802.11ax Feedback with MU-MIMO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9324" y="1778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2016-01-17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36373" y="257414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4547815"/>
              </p:ext>
            </p:extLst>
          </p:nvPr>
        </p:nvGraphicFramePr>
        <p:xfrm>
          <a:off x="80963" y="3332163"/>
          <a:ext cx="8758237" cy="2726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ocument" r:id="rId4" imgW="8720131" imgH="2722338" progId="Word.Document.8">
                  <p:embed/>
                </p:oleObj>
              </mc:Choice>
              <mc:Fallback>
                <p:oleObj name="Document" r:id="rId4" imgW="8720131" imgH="272233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3" y="3332163"/>
                        <a:ext cx="8758237" cy="272680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Assumptions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3593075"/>
              </p:ext>
            </p:extLst>
          </p:nvPr>
        </p:nvGraphicFramePr>
        <p:xfrm>
          <a:off x="1313656" y="1520890"/>
          <a:ext cx="6516688" cy="4324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8344"/>
                <a:gridCol w="3258344"/>
              </a:tblGrid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Parameter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Value</a:t>
                      </a:r>
                      <a:endParaRPr lang="en-US" sz="1200" dirty="0"/>
                    </a:p>
                  </a:txBody>
                  <a:tcPr/>
                </a:tc>
              </a:tr>
              <a:tr h="3822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4</a:t>
                      </a:r>
                      <a:r>
                        <a:rPr lang="en-US" sz="1200" baseline="0" dirty="0" smtClean="0"/>
                        <a:t> (16 QAM, 3/4)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7</a:t>
                      </a:r>
                      <a:r>
                        <a:rPr lang="en-US" sz="1200" baseline="0" dirty="0" smtClean="0"/>
                        <a:t> (64 QAM, 5/6)</a:t>
                      </a:r>
                    </a:p>
                  </a:txBody>
                  <a:tcPr/>
                </a:tc>
              </a:tr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Ntx</a:t>
                      </a:r>
                      <a:r>
                        <a:rPr lang="en-US" sz="1200" baseline="0" dirty="0" smtClean="0"/>
                        <a:t>  / </a:t>
                      </a:r>
                      <a:r>
                        <a:rPr lang="en-US" sz="1200" baseline="0" dirty="0" err="1" smtClean="0"/>
                        <a:t>Nrx</a:t>
                      </a:r>
                      <a:r>
                        <a:rPr lang="en-US" sz="1200" baseline="0" dirty="0" smtClean="0"/>
                        <a:t> /</a:t>
                      </a:r>
                      <a:r>
                        <a:rPr lang="en-US" sz="1200" baseline="0" dirty="0" err="1" smtClean="0"/>
                        <a:t>Nss</a:t>
                      </a:r>
                      <a:r>
                        <a:rPr lang="en-US" sz="1200" baseline="0" dirty="0" smtClean="0"/>
                        <a:t> streams/  </a:t>
                      </a:r>
                      <a:r>
                        <a:rPr lang="en-US" sz="1200" baseline="0" dirty="0" err="1" smtClean="0"/>
                        <a:t>Nuser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/ 1 /1 / 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/ 2 / 2 / 3 </a:t>
                      </a:r>
                    </a:p>
                  </a:txBody>
                  <a:tcPr/>
                </a:tc>
              </a:tr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Number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data [1]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[234</a:t>
                      </a:r>
                      <a:r>
                        <a:rPr lang="en-US" sz="1200" baseline="0" dirty="0" smtClean="0"/>
                        <a:t>]</a:t>
                      </a:r>
                      <a:endParaRPr lang="en-US" sz="1200" dirty="0"/>
                    </a:p>
                  </a:txBody>
                  <a:tcPr/>
                </a:tc>
              </a:tr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Number</a:t>
                      </a:r>
                      <a:r>
                        <a:rPr lang="en-US" sz="1200" baseline="0" dirty="0" smtClean="0"/>
                        <a:t> tones </a:t>
                      </a:r>
                      <a:r>
                        <a:rPr lang="en-US" sz="1200" dirty="0" smtClean="0"/>
                        <a:t>in LTF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242 (4x)</a:t>
                      </a:r>
                      <a:endParaRPr lang="en-US" sz="1200" dirty="0"/>
                    </a:p>
                  </a:txBody>
                  <a:tcPr/>
                </a:tc>
              </a:tr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Estimation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Realistic (LS): </a:t>
                      </a:r>
                      <a:endParaRPr lang="en-US" sz="1200" dirty="0"/>
                    </a:p>
                  </a:txBody>
                  <a:tcPr/>
                </a:tc>
              </a:tr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ChEst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Interpolation/smoothing [1]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None</a:t>
                      </a:r>
                      <a:endParaRPr lang="en-US" sz="1200" dirty="0"/>
                    </a:p>
                  </a:txBody>
                  <a:tcPr/>
                </a:tc>
              </a:tr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CFO correction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ideal</a:t>
                      </a:r>
                    </a:p>
                  </a:txBody>
                  <a:tcPr/>
                </a:tc>
              </a:tr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Packet Size (Bytes)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[3]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Indoor Channel</a:t>
                      </a:r>
                      <a:r>
                        <a:rPr lang="en-US" sz="1200" baseline="0" dirty="0" smtClean="0"/>
                        <a:t> B, D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Coding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BCC</a:t>
                      </a:r>
                      <a:endParaRPr lang="en-US" sz="1200" dirty="0"/>
                    </a:p>
                  </a:txBody>
                  <a:tcPr/>
                </a:tc>
              </a:tr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Timing/Frequency Sync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Realistic</a:t>
                      </a:r>
                      <a:endParaRPr lang="en-US" sz="1200" dirty="0"/>
                    </a:p>
                  </a:txBody>
                  <a:tcPr/>
                </a:tc>
              </a:tr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Pilot Tracking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ideal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84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79" y="838200"/>
            <a:ext cx="8237018" cy="609600"/>
          </a:xfrm>
        </p:spPr>
        <p:txBody>
          <a:bodyPr/>
          <a:lstStyle/>
          <a:p>
            <a:r>
              <a:rPr lang="en-US" dirty="0" smtClean="0"/>
              <a:t>Results for 1 stream, 3 users</a:t>
            </a:r>
            <a:br>
              <a:rPr lang="en-US" dirty="0" smtClean="0"/>
            </a:br>
            <a:r>
              <a:rPr lang="en-US" dirty="0"/>
              <a:t>(Channel </a:t>
            </a:r>
            <a:r>
              <a:rPr lang="en-US" dirty="0" smtClean="0"/>
              <a:t>B, MCS4/7)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2062" y="4953000"/>
            <a:ext cx="48381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Channel B: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May use up to Ng =16 at MCS4 for Channel 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May use up to Ng = 16  at MCS7 for channel B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100" y="1853162"/>
            <a:ext cx="4229100" cy="31290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822014"/>
            <a:ext cx="4115589" cy="313777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-76200" y="6096000"/>
            <a:ext cx="6705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dirty="0" smtClean="0"/>
              <a:t>Assumption: &lt; 1 dB of performance loss is acceptable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1647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79" y="838200"/>
            <a:ext cx="8237018" cy="609600"/>
          </a:xfrm>
        </p:spPr>
        <p:txBody>
          <a:bodyPr/>
          <a:lstStyle/>
          <a:p>
            <a:r>
              <a:rPr lang="en-US" dirty="0" smtClean="0"/>
              <a:t>Results for 1 stream, 3 users</a:t>
            </a:r>
            <a:br>
              <a:rPr lang="en-US" dirty="0" smtClean="0"/>
            </a:br>
            <a:r>
              <a:rPr lang="en-US" dirty="0" smtClean="0"/>
              <a:t>(Channel D, MCS4/7)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3366" y="5221714"/>
            <a:ext cx="50930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Channel D: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May use up to </a:t>
            </a:r>
            <a:r>
              <a:rPr lang="en-US" sz="1600" dirty="0" smtClean="0"/>
              <a:t>Ng </a:t>
            </a:r>
            <a:r>
              <a:rPr lang="en-US" sz="1600" dirty="0"/>
              <a:t>= </a:t>
            </a:r>
            <a:r>
              <a:rPr lang="en-US" sz="1600" dirty="0" smtClean="0"/>
              <a:t>8 for MCS4 with Channel D</a:t>
            </a:r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May use up to Ng = 4 for MCS7 with Channel D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710583"/>
            <a:ext cx="4338457" cy="32289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7964" y="1717304"/>
            <a:ext cx="4207452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86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79" y="838200"/>
            <a:ext cx="8237018" cy="609600"/>
          </a:xfrm>
        </p:spPr>
        <p:txBody>
          <a:bodyPr/>
          <a:lstStyle/>
          <a:p>
            <a:r>
              <a:rPr lang="en-US" dirty="0" smtClean="0"/>
              <a:t>Results for 2 streams, 3 users</a:t>
            </a:r>
            <a:br>
              <a:rPr lang="en-US" dirty="0" smtClean="0"/>
            </a:br>
            <a:r>
              <a:rPr lang="en-US" dirty="0" smtClean="0"/>
              <a:t>(Channel B, MCS4/7)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9169" y="5207381"/>
            <a:ext cx="47852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Channel B: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May use up to Ng =16 at MCS4 for Channel 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May use up to Ng = 8  at MCS7 for channel B</a:t>
            </a:r>
            <a:endParaRPr lang="en-US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759582"/>
            <a:ext cx="4044729" cy="309855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1796263"/>
            <a:ext cx="4112500" cy="306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75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79" y="838200"/>
            <a:ext cx="8237018" cy="609600"/>
          </a:xfrm>
        </p:spPr>
        <p:txBody>
          <a:bodyPr/>
          <a:lstStyle/>
          <a:p>
            <a:r>
              <a:rPr lang="en-US" dirty="0" smtClean="0"/>
              <a:t>Results for 2 streams, 3 users</a:t>
            </a:r>
            <a:br>
              <a:rPr lang="en-US" dirty="0" smtClean="0"/>
            </a:br>
            <a:r>
              <a:rPr lang="en-US" dirty="0"/>
              <a:t>(Channel </a:t>
            </a:r>
            <a:r>
              <a:rPr lang="en-US" dirty="0" smtClean="0"/>
              <a:t>D, MCS4/7)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2062" y="4953000"/>
            <a:ext cx="49568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Channel D: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May use up to </a:t>
            </a:r>
            <a:r>
              <a:rPr lang="en-US" sz="1600" dirty="0" smtClean="0"/>
              <a:t>Ng </a:t>
            </a:r>
            <a:r>
              <a:rPr lang="en-US" sz="1600" dirty="0"/>
              <a:t>= </a:t>
            </a:r>
            <a:r>
              <a:rPr lang="en-US" sz="1600" dirty="0" smtClean="0"/>
              <a:t>4 for MCS4 with Channel D</a:t>
            </a:r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May use up to Ng = 2 for MCS7 with Channel 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67" y="1828800"/>
            <a:ext cx="4046747" cy="305306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4498" y="1838771"/>
            <a:ext cx="4019447" cy="3043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51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37506"/>
            <a:ext cx="8153400" cy="4495800"/>
          </a:xfrm>
        </p:spPr>
        <p:txBody>
          <a:bodyPr/>
          <a:lstStyle/>
          <a:p>
            <a:pPr algn="just"/>
            <a:r>
              <a:rPr lang="en-US" dirty="0" smtClean="0"/>
              <a:t>We investigate the maximum tone grouping parameter {Ng} for 802.11ax</a:t>
            </a:r>
          </a:p>
          <a:p>
            <a:pPr lvl="1" algn="just"/>
            <a:r>
              <a:rPr lang="en-US" dirty="0"/>
              <a:t>For low delay spread channels Ng = 16 is viable for </a:t>
            </a:r>
            <a:r>
              <a:rPr lang="en-US" dirty="0" smtClean="0"/>
              <a:t>low MCS transmission.</a:t>
            </a:r>
            <a:endParaRPr lang="en-US" dirty="0"/>
          </a:p>
          <a:p>
            <a:pPr lvl="1" algn="just"/>
            <a:r>
              <a:rPr lang="en-US" dirty="0" smtClean="0"/>
              <a:t>For high delay spread channels or high MCS, Ng = 16 is not usable</a:t>
            </a:r>
          </a:p>
          <a:p>
            <a:pPr algn="just"/>
            <a:r>
              <a:rPr lang="en-US" b="1" dirty="0" smtClean="0"/>
              <a:t>Conclusion: there are MU-MIMO configurations that may use up to Ng = 16 as the tone grouping parameter</a:t>
            </a:r>
            <a:r>
              <a:rPr lang="en-US" dirty="0" smtClean="0"/>
              <a:t>.</a:t>
            </a:r>
          </a:p>
          <a:p>
            <a:pPr marL="457200" lvl="1" indent="0" algn="just">
              <a:buNone/>
            </a:pPr>
            <a:endParaRPr lang="en-US" dirty="0" smtClean="0"/>
          </a:p>
          <a:p>
            <a:pPr algn="just"/>
            <a:r>
              <a:rPr lang="en-US" dirty="0" err="1" smtClean="0"/>
              <a:t>TGax</a:t>
            </a:r>
            <a:r>
              <a:rPr lang="en-US" dirty="0" smtClean="0"/>
              <a:t> should allow Ng = 2, 4, 8, or 16 for SU-MIMO-OFDMA and MU-MIMO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04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</a:t>
            </a:r>
            <a:r>
              <a:rPr lang="en-US" b="1" dirty="0" smtClean="0"/>
              <a:t>to add the following to Section 7.3 of the </a:t>
            </a:r>
            <a:r>
              <a:rPr lang="en-US" b="1" dirty="0" err="1" smtClean="0"/>
              <a:t>Tgax</a:t>
            </a:r>
            <a:r>
              <a:rPr lang="en-US" b="1" dirty="0" smtClean="0"/>
              <a:t> SFD ?</a:t>
            </a:r>
            <a:endParaRPr lang="en-US" b="1" dirty="0"/>
          </a:p>
          <a:p>
            <a:r>
              <a:rPr lang="en-GB" dirty="0"/>
              <a:t>802.11ax spec shall </a:t>
            </a:r>
            <a:r>
              <a:rPr lang="en-GB" dirty="0" smtClean="0"/>
              <a:t>support </a:t>
            </a:r>
            <a:r>
              <a:rPr lang="en-GB" i="1" dirty="0"/>
              <a:t>Ng = </a:t>
            </a:r>
            <a:r>
              <a:rPr lang="en-GB" i="1" dirty="0" smtClean="0"/>
              <a:t>4  and 16  </a:t>
            </a:r>
            <a:r>
              <a:rPr lang="en-GB" dirty="0" smtClean="0"/>
              <a:t>for </a:t>
            </a:r>
            <a:r>
              <a:rPr lang="en-GB" dirty="0"/>
              <a:t>sounding </a:t>
            </a:r>
            <a:r>
              <a:rPr lang="en-GB" dirty="0" smtClean="0"/>
              <a:t>feedback with </a:t>
            </a:r>
            <a:r>
              <a:rPr lang="en-GB" dirty="0" smtClean="0"/>
              <a:t>SU/MU-MIMO-OFDM(A</a:t>
            </a:r>
            <a:r>
              <a:rPr lang="en-GB" dirty="0" smtClean="0"/>
              <a:t>).</a:t>
            </a:r>
            <a:endParaRPr lang="en-US" dirty="0"/>
          </a:p>
          <a:p>
            <a:r>
              <a:rPr lang="en-GB" i="1" dirty="0"/>
              <a:t>NOTE</a:t>
            </a:r>
            <a:r>
              <a:rPr lang="en-GB" dirty="0"/>
              <a:t>—</a:t>
            </a:r>
            <a:r>
              <a:rPr lang="en-GB" i="1" dirty="0"/>
              <a:t>The tone grouping factor, Ng is defined with respect to data tones of the HE PPDU.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86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to add the following to Section 7.3 of the </a:t>
            </a:r>
            <a:r>
              <a:rPr lang="en-US" b="1" dirty="0" err="1"/>
              <a:t>Tgax</a:t>
            </a:r>
            <a:r>
              <a:rPr lang="en-US" b="1" dirty="0"/>
              <a:t> SFD ?</a:t>
            </a:r>
          </a:p>
          <a:p>
            <a:r>
              <a:rPr lang="en-GB" dirty="0" smtClean="0"/>
              <a:t>802.11ax </a:t>
            </a:r>
            <a:r>
              <a:rPr lang="en-GB" dirty="0"/>
              <a:t>spec shall </a:t>
            </a:r>
            <a:r>
              <a:rPr lang="en-GB" dirty="0" smtClean="0"/>
              <a:t>support </a:t>
            </a:r>
            <a:r>
              <a:rPr lang="en-GB" i="1" dirty="0"/>
              <a:t>Ng </a:t>
            </a:r>
            <a:r>
              <a:rPr lang="en-GB" i="1" dirty="0" smtClean="0"/>
              <a:t>= </a:t>
            </a:r>
            <a:r>
              <a:rPr lang="en-GB" i="1" dirty="0" smtClean="0"/>
              <a:t>2 and 8   </a:t>
            </a:r>
            <a:r>
              <a:rPr lang="en-GB" dirty="0" smtClean="0"/>
              <a:t>for </a:t>
            </a:r>
            <a:r>
              <a:rPr lang="en-GB" dirty="0"/>
              <a:t>sounding </a:t>
            </a:r>
            <a:r>
              <a:rPr lang="en-GB" dirty="0" smtClean="0"/>
              <a:t>feedback with </a:t>
            </a:r>
            <a:r>
              <a:rPr lang="en-GB" dirty="0" smtClean="0"/>
              <a:t>SU/MU-MIMO-OFDM(A</a:t>
            </a:r>
            <a:r>
              <a:rPr lang="en-GB" dirty="0" smtClean="0"/>
              <a:t>).</a:t>
            </a:r>
            <a:endParaRPr lang="en-US" dirty="0"/>
          </a:p>
          <a:p>
            <a:r>
              <a:rPr lang="en-GB" i="1" dirty="0"/>
              <a:t>NOTE</a:t>
            </a:r>
            <a:r>
              <a:rPr lang="en-GB" dirty="0"/>
              <a:t>—</a:t>
            </a:r>
            <a:r>
              <a:rPr lang="en-GB" i="1" dirty="0"/>
              <a:t>The tone grouping factor, Ng is defined with respect to data tones of the HE PPDU.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36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1800" dirty="0"/>
              <a:t>11-15-0132-09-00ax-spec-framework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 smtClean="0"/>
              <a:t>11-15-1071-02-00ax-tone-grouping-factors-and-ndp-format-for-802-11ax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 smtClean="0"/>
              <a:t>11-15-0330-05-00ax-ofdma-numerology-and-structure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 err="1"/>
              <a:t>Eldad</a:t>
            </a:r>
            <a:r>
              <a:rPr lang="en-US" sz="1800" dirty="0"/>
              <a:t> </a:t>
            </a:r>
            <a:r>
              <a:rPr lang="en-US" sz="1800" dirty="0" err="1"/>
              <a:t>Perahia</a:t>
            </a:r>
            <a:r>
              <a:rPr lang="en-US" sz="1800" dirty="0"/>
              <a:t>, Robert </a:t>
            </a:r>
            <a:r>
              <a:rPr lang="en-US" sz="1800" dirty="0" smtClean="0"/>
              <a:t>Stacey; Next </a:t>
            </a:r>
            <a:r>
              <a:rPr lang="en-US" sz="1800" dirty="0"/>
              <a:t>Generation Wireless </a:t>
            </a:r>
            <a:r>
              <a:rPr lang="en-US" sz="1800" dirty="0" smtClean="0"/>
              <a:t>LANs, 802.11n </a:t>
            </a:r>
            <a:r>
              <a:rPr lang="en-US" sz="1800" dirty="0"/>
              <a:t>and </a:t>
            </a:r>
            <a:r>
              <a:rPr lang="en-US" sz="1800" dirty="0" smtClean="0"/>
              <a:t>802.11ac,, Cambridge </a:t>
            </a:r>
            <a:r>
              <a:rPr lang="en-US" sz="1800" dirty="0"/>
              <a:t>University </a:t>
            </a:r>
            <a:r>
              <a:rPr lang="en-US" sz="1800" dirty="0" smtClean="0"/>
              <a:t>Press, 2013, Online ISBN:9781139061407, ISBN:9781107016767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 smtClean="0"/>
              <a:t>11-15-1320-02-00ax-maximum-tone-grouping-size-for-802-11ax-feedback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64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Maximum Tone Grouping in 802.11ax</a:t>
            </a:r>
          </a:p>
          <a:p>
            <a:r>
              <a:rPr lang="en-US" sz="2800" dirty="0" smtClean="0"/>
              <a:t>Link Level Simulation assumptions and results</a:t>
            </a:r>
          </a:p>
          <a:p>
            <a:pPr lvl="1"/>
            <a:r>
              <a:rPr lang="en-US" sz="2600" dirty="0" smtClean="0"/>
              <a:t>MU-MIMO</a:t>
            </a:r>
          </a:p>
          <a:p>
            <a:r>
              <a:rPr lang="en-US" sz="2800" dirty="0" smtClean="0"/>
              <a:t>Conclusion</a:t>
            </a:r>
          </a:p>
          <a:p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24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600200"/>
                <a:ext cx="8534400" cy="4495800"/>
              </a:xfrm>
            </p:spPr>
            <p:txBody>
              <a:bodyPr/>
              <a:lstStyle/>
              <a:p>
                <a:pPr algn="just"/>
                <a:r>
                  <a:rPr lang="en-US" dirty="0" smtClean="0"/>
                  <a:t>The performance of SU-MIMO-OFDM(A) and MU-MIMO-OFDM(A) are a function of the grouping {Ng</a:t>
                </a:r>
                <a:r>
                  <a:rPr lang="en-US" dirty="0"/>
                  <a:t>} and  CSI </a:t>
                </a:r>
                <a:r>
                  <a:rPr lang="en-US" dirty="0" smtClean="0"/>
                  <a:t>quantization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𝜙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𝜓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of </a:t>
                </a:r>
                <a:r>
                  <a:rPr lang="en-US" dirty="0"/>
                  <a:t>the feedback.</a:t>
                </a:r>
              </a:p>
              <a:p>
                <a:r>
                  <a:rPr lang="en-US" dirty="0" smtClean="0"/>
                  <a:t>The </a:t>
                </a:r>
                <a:r>
                  <a:rPr lang="en-US" dirty="0"/>
                  <a:t>minimum </a:t>
                </a:r>
                <a:r>
                  <a:rPr lang="en-US" dirty="0" smtClean="0"/>
                  <a:t>value of Ng has </a:t>
                </a:r>
                <a:r>
                  <a:rPr lang="en-US" dirty="0"/>
                  <a:t>been set in the SFD [1][2] :</a:t>
                </a:r>
              </a:p>
              <a:p>
                <a:pPr lvl="1"/>
                <a:r>
                  <a:rPr lang="en-US" sz="2000" dirty="0"/>
                  <a:t>802.11ax spec shall not support Ng = 1 for sounding feedback.</a:t>
                </a:r>
              </a:p>
              <a:p>
                <a:pPr lvl="2"/>
                <a:r>
                  <a:rPr lang="en-US" sz="1800" dirty="0"/>
                  <a:t>NOTE—The tone grouping factor, Ng is defined with respect to data tones of the HE PPDU. [PHY Motion 38, September 17, 2015, see </a:t>
                </a:r>
                <a:r>
                  <a:rPr lang="en-US" sz="1800" dirty="0" smtClean="0"/>
                  <a:t>[2]]</a:t>
                </a:r>
              </a:p>
              <a:p>
                <a:pPr lvl="1"/>
                <a:r>
                  <a:rPr lang="en-US" sz="2000" dirty="0" smtClean="0"/>
                  <a:t>This implies that the minimum tone grouping is Ng = 2.</a:t>
                </a:r>
                <a:endParaRPr lang="en-US" sz="2000" dirty="0"/>
              </a:p>
              <a:p>
                <a:pPr algn="just"/>
                <a:r>
                  <a:rPr lang="en-US" dirty="0" smtClean="0"/>
                  <a:t>We will investigate the </a:t>
                </a:r>
                <a:r>
                  <a:rPr lang="en-US" dirty="0"/>
                  <a:t>largest </a:t>
                </a:r>
                <a:r>
                  <a:rPr lang="en-US" dirty="0" smtClean="0"/>
                  <a:t>value of Ng for </a:t>
                </a:r>
                <a:r>
                  <a:rPr lang="en-US" dirty="0"/>
                  <a:t>Channel State Information (CSI) feedback in </a:t>
                </a:r>
                <a:r>
                  <a:rPr lang="en-US" dirty="0" smtClean="0"/>
                  <a:t>802.11ax.</a:t>
                </a:r>
                <a:endParaRPr lang="en-US" dirty="0"/>
              </a:p>
              <a:p>
                <a:pPr lvl="1" algn="just"/>
                <a:r>
                  <a:rPr lang="en-US" dirty="0" smtClean="0"/>
                  <a:t>We quantify through analysis the significant reduction in feedback overhead that occurs with larger Ng</a:t>
                </a:r>
              </a:p>
              <a:p>
                <a:pPr lvl="1" algn="just"/>
                <a:r>
                  <a:rPr lang="en-US" dirty="0" smtClean="0"/>
                  <a:t>We show through simulations that minimal performance loss is seen with larger Ng for some scenarios in SU/MU-MIMO-OFDM(A).</a:t>
                </a:r>
              </a:p>
              <a:p>
                <a:pPr algn="just"/>
                <a:endParaRPr lang="en-US" sz="24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600200"/>
                <a:ext cx="8534400" cy="4495800"/>
              </a:xfrm>
              <a:blipFill rotWithShape="0">
                <a:blip r:embed="rId2"/>
                <a:stretch>
                  <a:fillRect l="-643" t="-814" r="-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553200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60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Tone Grouping in 802.11ax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371600"/>
            <a:ext cx="8294687" cy="4495800"/>
          </a:xfrm>
        </p:spPr>
        <p:txBody>
          <a:bodyPr/>
          <a:lstStyle/>
          <a:p>
            <a:r>
              <a:rPr lang="en-US" dirty="0" smtClean="0"/>
              <a:t>Tone grouping in 802.11ac </a:t>
            </a:r>
          </a:p>
          <a:p>
            <a:pPr lvl="1"/>
            <a:r>
              <a:rPr lang="en-US" dirty="0" smtClean="0"/>
              <a:t>Ng </a:t>
            </a:r>
            <a:r>
              <a:rPr lang="en-US" dirty="0"/>
              <a:t>= 1 (312.5 kHz), 2 (625 kHz) and 4 (1250 kHz)</a:t>
            </a:r>
          </a:p>
          <a:p>
            <a:r>
              <a:rPr lang="en-US" dirty="0" smtClean="0"/>
              <a:t>Current tone grouping in 802.11ax</a:t>
            </a:r>
          </a:p>
          <a:p>
            <a:pPr lvl="1"/>
            <a:r>
              <a:rPr lang="en-US" dirty="0" smtClean="0"/>
              <a:t>Ng = 2 (156.25 kHz), and 4 (312.5 kHz)</a:t>
            </a:r>
          </a:p>
          <a:p>
            <a:r>
              <a:rPr lang="en-US" dirty="0" smtClean="0"/>
              <a:t> There are two options to increasing the maximum value of Ng</a:t>
            </a:r>
            <a:endParaRPr lang="en-US" dirty="0"/>
          </a:p>
          <a:p>
            <a:pPr lvl="1"/>
            <a:r>
              <a:rPr lang="en-US" dirty="0" smtClean="0"/>
              <a:t>Option </a:t>
            </a:r>
            <a:r>
              <a:rPr lang="en-US" dirty="0"/>
              <a:t>1: keep number of grouping parameters the same as </a:t>
            </a:r>
            <a:r>
              <a:rPr lang="en-US" dirty="0" smtClean="0"/>
              <a:t>11ac (three values): </a:t>
            </a:r>
          </a:p>
          <a:p>
            <a:pPr lvl="3"/>
            <a:r>
              <a:rPr lang="en-US" dirty="0" smtClean="0"/>
              <a:t>2 (156.25 kHz), 4 (312.5 kHz), </a:t>
            </a:r>
            <a:r>
              <a:rPr lang="en-US" b="1" dirty="0" smtClean="0"/>
              <a:t>8 (625 kHz)</a:t>
            </a:r>
            <a:endParaRPr lang="en-US" b="1" dirty="0"/>
          </a:p>
          <a:p>
            <a:pPr lvl="1"/>
            <a:r>
              <a:rPr lang="en-US" dirty="0"/>
              <a:t>Option 2: keep </a:t>
            </a:r>
            <a:r>
              <a:rPr lang="en-US" dirty="0" smtClean="0"/>
              <a:t>maximum frequency spacing the same as 11ac </a:t>
            </a:r>
            <a:r>
              <a:rPr lang="en-US" dirty="0"/>
              <a:t>(</a:t>
            </a:r>
            <a:r>
              <a:rPr lang="en-US" dirty="0" smtClean="0"/>
              <a:t>four values):</a:t>
            </a:r>
          </a:p>
          <a:p>
            <a:pPr lvl="3"/>
            <a:r>
              <a:rPr lang="en-US" dirty="0"/>
              <a:t>2 (156.25 kHz), 4 (312.5 kHz), 8 (625 kHz</a:t>
            </a:r>
            <a:r>
              <a:rPr lang="en-US" dirty="0" smtClean="0"/>
              <a:t>), </a:t>
            </a:r>
            <a:r>
              <a:rPr lang="en-US" b="1" dirty="0" smtClean="0"/>
              <a:t>16 (1250 kHz)</a:t>
            </a:r>
            <a:endParaRPr lang="en-US" b="1" dirty="0"/>
          </a:p>
          <a:p>
            <a:pPr lvl="3"/>
            <a:r>
              <a:rPr lang="en-US" dirty="0" smtClean="0"/>
              <a:t>Note</a:t>
            </a:r>
            <a:r>
              <a:rPr lang="en-US" dirty="0"/>
              <a:t>: </a:t>
            </a:r>
            <a:r>
              <a:rPr lang="en-US" dirty="0" smtClean="0"/>
              <a:t>The grouping subfield in the VHT </a:t>
            </a:r>
            <a:r>
              <a:rPr lang="en-US" dirty="0"/>
              <a:t>MIMO control field </a:t>
            </a:r>
            <a:r>
              <a:rPr lang="en-US" dirty="0" smtClean="0"/>
              <a:t>uses 2 bits to signal Ng with 1 value reserved. </a:t>
            </a:r>
          </a:p>
          <a:p>
            <a:pPr lvl="3"/>
            <a:r>
              <a:rPr lang="en-US" dirty="0" smtClean="0"/>
              <a:t>Thus, we may use up to 4 values without any changes in the field size. </a:t>
            </a:r>
          </a:p>
          <a:p>
            <a:r>
              <a:rPr lang="en-US" dirty="0" smtClean="0"/>
              <a:t>All we need to demonstrate is that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 smtClean="0"/>
              <a:t>there are substantial overhead savings and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 smtClean="0"/>
              <a:t>there are some scenarios in which either Ng set at 8 or 16 is beneficial.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00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495800"/>
          </a:xfrm>
        </p:spPr>
        <p:txBody>
          <a:bodyPr/>
          <a:lstStyle/>
          <a:p>
            <a:pPr algn="just"/>
            <a:r>
              <a:rPr lang="en-US" dirty="0" smtClean="0"/>
              <a:t>In [5</a:t>
            </a:r>
            <a:r>
              <a:rPr lang="en-US" dirty="0"/>
              <a:t>], </a:t>
            </a:r>
            <a:r>
              <a:rPr lang="en-US" dirty="0" smtClean="0"/>
              <a:t>we </a:t>
            </a:r>
            <a:r>
              <a:rPr lang="en-US" dirty="0"/>
              <a:t>investigated </a:t>
            </a:r>
            <a:r>
              <a:rPr lang="en-US" dirty="0" smtClean="0"/>
              <a:t>the maximum tone grouping parameter {Ng} for 802.11ax</a:t>
            </a:r>
          </a:p>
          <a:p>
            <a:pPr lvl="1" algn="just"/>
            <a:r>
              <a:rPr lang="en-US" dirty="0" smtClean="0"/>
              <a:t>We showed that setting the maximum tone grouping parameter {Ng} to 16 resulted in a large savings in feedback overhead.</a:t>
            </a:r>
          </a:p>
          <a:p>
            <a:pPr lvl="2" algn="just"/>
            <a:r>
              <a:rPr lang="en-US" dirty="0"/>
              <a:t>up to 70 % </a:t>
            </a:r>
            <a:r>
              <a:rPr lang="en-US" dirty="0" smtClean="0"/>
              <a:t>savings in feedback data </a:t>
            </a:r>
            <a:r>
              <a:rPr lang="en-US" dirty="0"/>
              <a:t>when comparing Ng = 16 to Ng = 4 for 8 x 4 transmission and 242 tone </a:t>
            </a:r>
            <a:r>
              <a:rPr lang="en-US" dirty="0" err="1"/>
              <a:t>RUs</a:t>
            </a:r>
            <a:r>
              <a:rPr lang="en-US" dirty="0" err="1" smtClean="0"/>
              <a:t>.</a:t>
            </a:r>
            <a:endParaRPr lang="en-US" dirty="0" smtClean="0"/>
          </a:p>
          <a:p>
            <a:pPr lvl="1" algn="just"/>
            <a:r>
              <a:rPr lang="en-US" dirty="0" smtClean="0"/>
              <a:t>We showed that that </a:t>
            </a:r>
            <a:r>
              <a:rPr lang="en-US" dirty="0"/>
              <a:t>minimal </a:t>
            </a:r>
            <a:r>
              <a:rPr lang="en-US" dirty="0" smtClean="0"/>
              <a:t>PER performance differences are seen </a:t>
            </a:r>
            <a:r>
              <a:rPr lang="en-US" dirty="0"/>
              <a:t>with </a:t>
            </a:r>
            <a:r>
              <a:rPr lang="en-US" dirty="0" smtClean="0"/>
              <a:t>Ng = 8 and 16  compared with Ng = 4 for channel B scenario </a:t>
            </a:r>
            <a:r>
              <a:rPr lang="en-US" dirty="0"/>
              <a:t>in </a:t>
            </a:r>
            <a:r>
              <a:rPr lang="en-US" dirty="0" smtClean="0"/>
              <a:t>SU-MIMO-OFDMA</a:t>
            </a:r>
          </a:p>
          <a:p>
            <a:pPr lvl="1" algn="just"/>
            <a:r>
              <a:rPr lang="en-US" dirty="0"/>
              <a:t>We </a:t>
            </a:r>
            <a:r>
              <a:rPr lang="en-US" dirty="0" smtClean="0"/>
              <a:t>showed </a:t>
            </a:r>
            <a:r>
              <a:rPr lang="en-US" dirty="0"/>
              <a:t>that that minimal PER performance differences are seen with Ng = </a:t>
            </a:r>
            <a:r>
              <a:rPr lang="en-US" dirty="0" smtClean="0"/>
              <a:t>8  </a:t>
            </a:r>
            <a:r>
              <a:rPr lang="en-US" dirty="0"/>
              <a:t>compared with Ng = 4 for channel </a:t>
            </a:r>
            <a:r>
              <a:rPr lang="en-US" dirty="0" smtClean="0"/>
              <a:t>D </a:t>
            </a:r>
            <a:r>
              <a:rPr lang="en-US" dirty="0"/>
              <a:t>scenario in </a:t>
            </a:r>
            <a:r>
              <a:rPr lang="en-US" dirty="0" smtClean="0"/>
              <a:t>SU-MIMO-OFDMA</a:t>
            </a:r>
          </a:p>
          <a:p>
            <a:pPr lvl="1" algn="just"/>
            <a:r>
              <a:rPr lang="en-US" b="1" dirty="0" smtClean="0"/>
              <a:t>We concluded that </a:t>
            </a:r>
            <a:r>
              <a:rPr lang="en-US" b="1" dirty="0" err="1" smtClean="0"/>
              <a:t>TGax</a:t>
            </a:r>
            <a:r>
              <a:rPr lang="en-US" b="1" dirty="0" smtClean="0"/>
              <a:t> should allow Ng = 2, 4, 8, or 16 for SU-MIMO-OFDMA</a:t>
            </a:r>
          </a:p>
          <a:p>
            <a:pPr algn="just"/>
            <a:r>
              <a:rPr lang="en-US" dirty="0" smtClean="0"/>
              <a:t>What about MU-MIMO-OFDM(A) ?</a:t>
            </a:r>
          </a:p>
          <a:p>
            <a:pPr lvl="2" algn="just"/>
            <a:r>
              <a:rPr lang="en-US" dirty="0" smtClean="0"/>
              <a:t>Should we have a different set of Ng parameters for MU-MIMO-OFDM(A) 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45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5584" y="1524000"/>
            <a:ext cx="8672832" cy="4114800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Significant savings in feedback overhead as Ng increases even with frame exchange overhead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Savings depend on feedback configuration: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800" dirty="0"/>
              <a:t>MU-MIMO/OFDMA, antenna configuration, MCS of feedback frame </a:t>
            </a:r>
            <a:r>
              <a:rPr lang="en-US" sz="1800" dirty="0" err="1" smtClean="0"/>
              <a:t>etc</a:t>
            </a:r>
            <a:endParaRPr lang="en-US" sz="18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Overhead Calculation Assumptions</a:t>
            </a:r>
            <a:endParaRPr lang="en-US" sz="2200" dirty="0"/>
          </a:p>
          <a:p>
            <a:endParaRPr lang="en-US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B3AFDE4-E638-42C0-A68B-50C601C7C88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5996" y="3352800"/>
            <a:ext cx="7077929" cy="287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041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MU-MIMO-OFDM(A) Overhead Savings (1)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6098" y="1274748"/>
            <a:ext cx="8768000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Sounding with UL MU-ODMA Feedback [1]</a:t>
            </a: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 sends NDP-A, NDP and Trigger frame. STAs send UL MU-OFDMA feedback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800" dirty="0" err="1" smtClean="0"/>
              <a:t>TxOP</a:t>
            </a:r>
            <a:r>
              <a:rPr lang="en-US" sz="1800" dirty="0" smtClean="0"/>
              <a:t> duration savings approximately the same as </a:t>
            </a:r>
            <a:r>
              <a:rPr lang="en-US" sz="1800" dirty="0" err="1" smtClean="0"/>
              <a:t>Bfreport</a:t>
            </a:r>
            <a:r>
              <a:rPr lang="en-US" sz="1800" dirty="0" smtClean="0"/>
              <a:t> feedback savings</a:t>
            </a:r>
            <a:endParaRPr lang="en-US" sz="1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091" y="1555715"/>
            <a:ext cx="6822015" cy="9144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9873" y="1778000"/>
            <a:ext cx="867147" cy="6111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7073" y="3200400"/>
            <a:ext cx="6652800" cy="314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407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MU-MIMO-OFDM(A) Overhead Savings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76000" y="1295400"/>
            <a:ext cx="846819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Sounding with UL MU-MIMO Feedback [1]</a:t>
            </a: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 sends NDP-A, NDP and Trigger frame. STAs send UL MU-MIMO feedback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800" dirty="0" err="1"/>
              <a:t>TxOP</a:t>
            </a:r>
            <a:r>
              <a:rPr lang="en-US" sz="1800" dirty="0"/>
              <a:t> </a:t>
            </a:r>
            <a:r>
              <a:rPr lang="en-US" sz="1800" dirty="0" smtClean="0"/>
              <a:t>duration savings less than as </a:t>
            </a:r>
            <a:r>
              <a:rPr lang="en-US" sz="1800" dirty="0" err="1"/>
              <a:t>Bfreport</a:t>
            </a:r>
            <a:r>
              <a:rPr lang="en-US" sz="1800" dirty="0"/>
              <a:t> feedback </a:t>
            </a:r>
            <a:r>
              <a:rPr lang="en-US" sz="1800" dirty="0" smtClean="0"/>
              <a:t>savings but still significant</a:t>
            </a:r>
            <a:endParaRPr lang="en-US" sz="1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371" y="1664706"/>
            <a:ext cx="4944285" cy="82303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4626" y="1781477"/>
            <a:ext cx="867147" cy="6111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2600" y="3430020"/>
            <a:ext cx="6272026" cy="296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203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Assumptions: MU-MIMO-OFDM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20 MHz DL MU-MIMO-OFDM system with </a:t>
                </a:r>
              </a:p>
              <a:p>
                <a:pPr lvl="1"/>
                <a:r>
                  <a:rPr lang="en-US" dirty="0" smtClean="0"/>
                  <a:t>8 </a:t>
                </a:r>
                <a:r>
                  <a:rPr lang="en-US" dirty="0" err="1"/>
                  <a:t>Tx</a:t>
                </a:r>
                <a:r>
                  <a:rPr lang="en-US" dirty="0"/>
                  <a:t> AP, </a:t>
                </a:r>
                <a:r>
                  <a:rPr lang="en-US" dirty="0" smtClean="0"/>
                  <a:t>1 </a:t>
                </a:r>
                <a:r>
                  <a:rPr lang="en-US" dirty="0"/>
                  <a:t>Rx STA and </a:t>
                </a:r>
                <a:r>
                  <a:rPr lang="en-US" dirty="0" smtClean="0"/>
                  <a:t>1 streams with 3 users</a:t>
                </a:r>
                <a:endParaRPr lang="en-US" dirty="0"/>
              </a:p>
              <a:p>
                <a:pPr lvl="1"/>
                <a:r>
                  <a:rPr lang="en-US" dirty="0"/>
                  <a:t>8 </a:t>
                </a:r>
                <a:r>
                  <a:rPr lang="en-US" dirty="0" err="1"/>
                  <a:t>Tx</a:t>
                </a:r>
                <a:r>
                  <a:rPr lang="en-US" dirty="0"/>
                  <a:t> AP, </a:t>
                </a:r>
                <a:r>
                  <a:rPr lang="en-US" dirty="0" smtClean="0"/>
                  <a:t>2 </a:t>
                </a:r>
                <a:r>
                  <a:rPr lang="en-US" dirty="0"/>
                  <a:t>Rx STA and </a:t>
                </a:r>
                <a:r>
                  <a:rPr lang="en-US" dirty="0" smtClean="0"/>
                  <a:t>2 streams with 3 users</a:t>
                </a:r>
                <a:endParaRPr lang="en-US" dirty="0"/>
              </a:p>
              <a:p>
                <a:r>
                  <a:rPr lang="en-US" dirty="0" smtClean="0"/>
                  <a:t>Plot PER for 10000 realizations</a:t>
                </a:r>
              </a:p>
              <a:p>
                <a:r>
                  <a:rPr lang="en-US" dirty="0" smtClean="0"/>
                  <a:t>Feedback Model</a:t>
                </a:r>
              </a:p>
              <a:p>
                <a:pPr lvl="1"/>
                <a:r>
                  <a:rPr lang="en-US" dirty="0" smtClean="0"/>
                  <a:t>Feedback derived from real channel estimates based on sounding. </a:t>
                </a:r>
              </a:p>
              <a:p>
                <a:pPr lvl="1"/>
                <a:r>
                  <a:rPr lang="en-US" dirty="0" smtClean="0"/>
                  <a:t>Feedback delay = </a:t>
                </a:r>
                <a:r>
                  <a:rPr lang="en-US" b="1" dirty="0" smtClean="0"/>
                  <a:t>50 </a:t>
                </a:r>
                <a:r>
                  <a:rPr lang="en-US" b="1" dirty="0" err="1" smtClean="0"/>
                  <a:t>msec</a:t>
                </a:r>
                <a:r>
                  <a:rPr lang="en-US" dirty="0" smtClean="0"/>
                  <a:t>,</a:t>
                </a:r>
              </a:p>
              <a:p>
                <a:pPr lvl="1"/>
                <a:r>
                  <a:rPr lang="en-US" dirty="0" smtClean="0"/>
                  <a:t>Compressed Feedback for MU-MIMO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Precoding</a:t>
                </a:r>
              </a:p>
              <a:p>
                <a:pPr lvl="1"/>
                <a:r>
                  <a:rPr lang="en-US" dirty="0" smtClean="0"/>
                  <a:t>ZF MU-MIMO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06" t="-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08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33EBCBE3-F641-48A4-B1C1-B7702432886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B17978-C102-41D9-85F7-1A8DF694AF2E}">
  <ds:schemaRefs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2CF5CB8-F17B-4076-9D73-4D83EE4E4B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1203</Words>
  <Application>Microsoft Office PowerPoint</Application>
  <PresentationFormat>On-screen Show (4:3)</PresentationFormat>
  <Paragraphs>203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Cambria Math</vt:lpstr>
      <vt:lpstr>Times New Roman</vt:lpstr>
      <vt:lpstr>802-11-Submission</vt:lpstr>
      <vt:lpstr>Document</vt:lpstr>
      <vt:lpstr>Maximum Tone Grouping Size for 802.11ax Feedback with MU-MIMO</vt:lpstr>
      <vt:lpstr>Outline</vt:lpstr>
      <vt:lpstr>Introduction</vt:lpstr>
      <vt:lpstr>Maximum Tone Grouping in 802.11ax</vt:lpstr>
      <vt:lpstr>Current Status</vt:lpstr>
      <vt:lpstr>Feedback Overhead</vt:lpstr>
      <vt:lpstr>MU-MIMO-OFDM(A) Overhead Savings (1)</vt:lpstr>
      <vt:lpstr>MU-MIMO-OFDM(A) Overhead Savings (2)</vt:lpstr>
      <vt:lpstr>Simulation Assumptions: MU-MIMO-OFDM</vt:lpstr>
      <vt:lpstr>Detailed Assumptions</vt:lpstr>
      <vt:lpstr>Results for 1 stream, 3 users (Channel B, MCS4/7)</vt:lpstr>
      <vt:lpstr>Results for 1 stream, 3 users (Channel D, MCS4/7)</vt:lpstr>
      <vt:lpstr>Results for 2 streams, 3 users (Channel B, MCS4/7)</vt:lpstr>
      <vt:lpstr>Results for 2 streams, 3 users (Channel D, MCS4/7)</vt:lpstr>
      <vt:lpstr>Conclusions</vt:lpstr>
      <vt:lpstr>Straw Poll #1</vt:lpstr>
      <vt:lpstr>Straw Poll #2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lastModifiedBy/>
  <cp:revision>1</cp:revision>
  <dcterms:created xsi:type="dcterms:W3CDTF">2015-09-12T15:19:50Z</dcterms:created>
  <dcterms:modified xsi:type="dcterms:W3CDTF">2016-01-18T20:10:18Z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